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notesMasterIdLst>
    <p:notesMasterId r:id="rId25"/>
  </p:notesMasterIdLst>
  <p:sldIdLst>
    <p:sldId id="256" r:id="rId2"/>
    <p:sldId id="407" r:id="rId3"/>
    <p:sldId id="361" r:id="rId4"/>
    <p:sldId id="346" r:id="rId5"/>
    <p:sldId id="347" r:id="rId6"/>
    <p:sldId id="348" r:id="rId7"/>
    <p:sldId id="362" r:id="rId8"/>
    <p:sldId id="350" r:id="rId9"/>
    <p:sldId id="404" r:id="rId10"/>
    <p:sldId id="405" r:id="rId11"/>
    <p:sldId id="406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5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75" d="100"/>
          <a:sy n="75" d="100"/>
        </p:scale>
        <p:origin x="-12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F4E40-5787-2548-8026-1F5887AF6686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4BD19-16F9-6F4C-9C88-B61F03EA3B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50316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9CFA02-5955-7B4D-81B9-EC9BAFB5EBE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4030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1million people died of hunger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9CFA02-5955-7B4D-81B9-EC9BAFB5EBE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530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xmlns="" id="{CD784CF5-7717-CE41-A491-6676103CE1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xmlns="" id="{60F2E53F-C27E-1444-9F67-7182D6CF63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xmlns="" id="{F255A028-C57C-2746-BEE6-369CCD0D5E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9657C7F-49C9-1747-8DB1-64A6934C3549}" type="slidenum">
              <a:rPr lang="en-US" altLang="en-US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862372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041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443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933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8743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4350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1890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187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110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3883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426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7600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064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586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4578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376931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37E4AE-1C6C-7D4E-BC48-86AD288377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Basic </a:t>
            </a:r>
            <a:r>
              <a:rPr lang="tr-TR" dirty="0" err="1"/>
              <a:t>Genetic</a:t>
            </a:r>
            <a:r>
              <a:rPr lang="tr-TR" dirty="0"/>
              <a:t> </a:t>
            </a:r>
            <a:r>
              <a:rPr lang="tr-TR" dirty="0" err="1"/>
              <a:t>Terms</a:t>
            </a:r>
            <a:r>
              <a:rPr lang="tr-TR" dirty="0"/>
              <a:t>-III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DF96A90-A5BA-E340-B46C-83969CF1A1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Asist </a:t>
            </a:r>
            <a:r>
              <a:rPr lang="tr-TR" dirty="0" err="1"/>
              <a:t>Prof</a:t>
            </a:r>
            <a:r>
              <a:rPr lang="tr-TR" dirty="0"/>
              <a:t> Nüket Bilgen</a:t>
            </a:r>
          </a:p>
        </p:txBody>
      </p:sp>
    </p:spTree>
    <p:extLst>
      <p:ext uri="{BB962C8B-B14F-4D97-AF65-F5344CB8AC3E}">
        <p14:creationId xmlns:p14="http://schemas.microsoft.com/office/powerpoint/2010/main" xmlns="" val="368265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0965667-583D-A047-BF5E-1C855A4B684D}"/>
              </a:ext>
            </a:extLst>
          </p:cNvPr>
          <p:cNvSpPr txBox="1"/>
          <p:nvPr/>
        </p:nvSpPr>
        <p:spPr>
          <a:xfrm>
            <a:off x="421902" y="2331436"/>
            <a:ext cx="8300196" cy="237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fontAlgn="base">
              <a:buFont typeface="Wingdings" pitchFamily="2" charset="2"/>
              <a:buChar char="ü"/>
            </a:pPr>
            <a:r>
              <a:rPr lang="en-US" sz="1350" dirty="0"/>
              <a:t>During meiosis, homologous chromosome pairs migrate as discrete structures that are independent of other chromosome pairs.</a:t>
            </a:r>
          </a:p>
          <a:p>
            <a:pPr marL="214313" indent="-214313" fontAlgn="base">
              <a:buFont typeface="Wingdings" pitchFamily="2" charset="2"/>
              <a:buChar char="ü"/>
            </a:pPr>
            <a:r>
              <a:rPr lang="en-US" sz="1350" dirty="0"/>
              <a:t>The sorting of chromosomes from each homologous pair into pre-gametes appears to be random.</a:t>
            </a:r>
          </a:p>
          <a:p>
            <a:pPr marL="214313" indent="-214313" fontAlgn="base">
              <a:buFont typeface="Wingdings" pitchFamily="2" charset="2"/>
              <a:buChar char="ü"/>
            </a:pPr>
            <a:r>
              <a:rPr lang="en-US" sz="1350" dirty="0"/>
              <a:t>Each parent synthesizes gametes that contain only half of their chromosomal complement.</a:t>
            </a:r>
          </a:p>
          <a:p>
            <a:pPr marL="214313" indent="-214313" fontAlgn="base">
              <a:buFont typeface="Wingdings" pitchFamily="2" charset="2"/>
              <a:buChar char="ü"/>
            </a:pPr>
            <a:r>
              <a:rPr lang="en-US" sz="1350" dirty="0"/>
              <a:t>Even though male and female gametes (sperm and egg) differ in size and morphology, they have the same number of chromosomes, suggesting </a:t>
            </a:r>
            <a:r>
              <a:rPr lang="en-US" sz="1350" b="1" dirty="0"/>
              <a:t>equal genetic contributions </a:t>
            </a:r>
            <a:r>
              <a:rPr lang="en-US" sz="1350" dirty="0"/>
              <a:t>from each parent.</a:t>
            </a:r>
          </a:p>
          <a:p>
            <a:pPr marL="214313" indent="-214313" fontAlgn="base">
              <a:buFont typeface="Wingdings" pitchFamily="2" charset="2"/>
              <a:buChar char="ü"/>
            </a:pPr>
            <a:r>
              <a:rPr lang="en-US" sz="1350" dirty="0"/>
              <a:t>The gametic chromosomes combine during fertilization to produce offspring with the same chromosome number as their parents.</a:t>
            </a:r>
          </a:p>
          <a:p>
            <a:endParaRPr lang="tr-TR" sz="13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2D3DAF3-C18A-6046-93C4-0ACA46CB9E24}"/>
              </a:ext>
            </a:extLst>
          </p:cNvPr>
          <p:cNvSpPr txBox="1"/>
          <p:nvPr/>
        </p:nvSpPr>
        <p:spPr>
          <a:xfrm>
            <a:off x="220733" y="1143758"/>
            <a:ext cx="8553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dirty="0"/>
              <a:t>The Chromosomal Theory of Inheritance was consistent with Mendel’s laws </a:t>
            </a:r>
          </a:p>
          <a:p>
            <a:pPr fontAlgn="base"/>
            <a:r>
              <a:rPr lang="en-US" dirty="0"/>
              <a:t>The theory was supported by the following observations:</a:t>
            </a:r>
          </a:p>
          <a:p>
            <a:endParaRPr lang="tr-T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622D4E7-991E-7E46-B12C-C1FB872E6675}"/>
              </a:ext>
            </a:extLst>
          </p:cNvPr>
          <p:cNvSpPr txBox="1"/>
          <p:nvPr/>
        </p:nvSpPr>
        <p:spPr>
          <a:xfrm>
            <a:off x="220733" y="4973358"/>
            <a:ext cx="80984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350" dirty="0" err="1"/>
              <a:t>https</a:t>
            </a:r>
            <a:r>
              <a:rPr lang="tr-TR" sz="1350" dirty="0"/>
              <a:t>://</a:t>
            </a:r>
            <a:r>
              <a:rPr lang="tr-TR" sz="1350" dirty="0" err="1"/>
              <a:t>courses.lumenlearning.com</a:t>
            </a:r>
            <a:r>
              <a:rPr lang="tr-TR" sz="1350" dirty="0"/>
              <a:t>/sanjacinto-biology1/</a:t>
            </a:r>
            <a:r>
              <a:rPr lang="tr-TR" sz="1350" dirty="0" err="1"/>
              <a:t>chapter</a:t>
            </a:r>
            <a:r>
              <a:rPr lang="tr-TR" sz="1350" dirty="0"/>
              <a:t>/</a:t>
            </a:r>
            <a:r>
              <a:rPr lang="tr-TR" sz="1350" dirty="0" err="1"/>
              <a:t>chromosomal</a:t>
            </a:r>
            <a:r>
              <a:rPr lang="tr-TR" sz="1350" dirty="0"/>
              <a:t>-</a:t>
            </a:r>
            <a:r>
              <a:rPr lang="tr-TR" sz="1350" dirty="0" err="1"/>
              <a:t>theory</a:t>
            </a:r>
            <a:r>
              <a:rPr lang="tr-TR" sz="1350" dirty="0"/>
              <a:t>-of-</a:t>
            </a:r>
            <a:r>
              <a:rPr lang="tr-TR" sz="1350" dirty="0" err="1"/>
              <a:t>inheritance</a:t>
            </a:r>
            <a:r>
              <a:rPr lang="tr-TR" sz="1350" dirty="0"/>
              <a:t>-</a:t>
            </a:r>
            <a:r>
              <a:rPr lang="tr-TR" sz="1350" dirty="0" err="1"/>
              <a:t>and-genetic-linkage</a:t>
            </a:r>
            <a:r>
              <a:rPr lang="tr-TR" sz="1350" dirty="0"/>
              <a:t>/#:~:</a:t>
            </a:r>
            <a:r>
              <a:rPr lang="tr-TR" sz="1350" dirty="0" err="1"/>
              <a:t>text</a:t>
            </a:r>
            <a:r>
              <a:rPr lang="tr-TR" sz="1350" dirty="0"/>
              <a:t>=The%20Chromosomal%20Theory%20of%20inheritance%2C%20proposed%20by%20Sutton%20and%20Boveri,assortment%2C%20and%20occasionally%2C%20linkage.</a:t>
            </a:r>
          </a:p>
        </p:txBody>
      </p:sp>
    </p:spTree>
    <p:extLst>
      <p:ext uri="{BB962C8B-B14F-4D97-AF65-F5344CB8AC3E}">
        <p14:creationId xmlns:p14="http://schemas.microsoft.com/office/powerpoint/2010/main" xmlns="" val="1040424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81AB693-3178-A647-B131-B5FFCCDCC811}"/>
              </a:ext>
            </a:extLst>
          </p:cNvPr>
          <p:cNvSpPr txBox="1"/>
          <p:nvPr/>
        </p:nvSpPr>
        <p:spPr>
          <a:xfrm>
            <a:off x="705971" y="1744756"/>
            <a:ext cx="75740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dirty="0"/>
              <a:t>Critics;</a:t>
            </a:r>
          </a:p>
          <a:p>
            <a:pPr marL="214313" indent="-214313" fontAlgn="base">
              <a:buFont typeface="Wingdings" pitchFamily="2" charset="2"/>
              <a:buChar char="ü"/>
            </a:pPr>
            <a:r>
              <a:rPr lang="en-US" dirty="0"/>
              <a:t>Individuals had far more independently segregating traits than they had chromosomes. </a:t>
            </a:r>
          </a:p>
          <a:p>
            <a:pPr fontAlgn="base"/>
            <a:r>
              <a:rPr lang="en-US" dirty="0"/>
              <a:t>A cat has more than 38 characters but they have only 19pairs.</a:t>
            </a:r>
          </a:p>
          <a:p>
            <a:pPr fontAlgn="base"/>
            <a:endParaRPr lang="en-US" dirty="0"/>
          </a:p>
          <a:p>
            <a:pPr marL="214313" indent="-214313" fontAlgn="base">
              <a:buFont typeface="Wingdings" pitchFamily="2" charset="2"/>
              <a:buChar char="ü"/>
            </a:pPr>
            <a:r>
              <a:rPr lang="en-US" dirty="0"/>
              <a:t> in 1910 Thomas Hunt Morgan provided experimental evidence to support the Chromosomal Theory of Inheritance.</a:t>
            </a:r>
          </a:p>
          <a:p>
            <a:endParaRPr lang="tr-T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1E00C85-FDDF-974B-BC3B-E988D6DD9C96}"/>
              </a:ext>
            </a:extLst>
          </p:cNvPr>
          <p:cNvSpPr txBox="1"/>
          <p:nvPr/>
        </p:nvSpPr>
        <p:spPr>
          <a:xfrm>
            <a:off x="220733" y="4973358"/>
            <a:ext cx="80984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350" dirty="0" err="1"/>
              <a:t>https</a:t>
            </a:r>
            <a:r>
              <a:rPr lang="tr-TR" sz="1350" dirty="0"/>
              <a:t>://</a:t>
            </a:r>
            <a:r>
              <a:rPr lang="tr-TR" sz="1350" dirty="0" err="1"/>
              <a:t>courses.lumenlearning.com</a:t>
            </a:r>
            <a:r>
              <a:rPr lang="tr-TR" sz="1350" dirty="0"/>
              <a:t>/sanjacinto-biology1/</a:t>
            </a:r>
            <a:r>
              <a:rPr lang="tr-TR" sz="1350" dirty="0" err="1"/>
              <a:t>chapter</a:t>
            </a:r>
            <a:r>
              <a:rPr lang="tr-TR" sz="1350" dirty="0"/>
              <a:t>/</a:t>
            </a:r>
            <a:r>
              <a:rPr lang="tr-TR" sz="1350" dirty="0" err="1"/>
              <a:t>chromosomal</a:t>
            </a:r>
            <a:r>
              <a:rPr lang="tr-TR" sz="1350" dirty="0"/>
              <a:t>-</a:t>
            </a:r>
            <a:r>
              <a:rPr lang="tr-TR" sz="1350" dirty="0" err="1"/>
              <a:t>theory</a:t>
            </a:r>
            <a:r>
              <a:rPr lang="tr-TR" sz="1350" dirty="0"/>
              <a:t>-of-</a:t>
            </a:r>
            <a:r>
              <a:rPr lang="tr-TR" sz="1350" dirty="0" err="1"/>
              <a:t>inheritance</a:t>
            </a:r>
            <a:r>
              <a:rPr lang="tr-TR" sz="1350" dirty="0"/>
              <a:t>-</a:t>
            </a:r>
            <a:r>
              <a:rPr lang="tr-TR" sz="1350" dirty="0" err="1"/>
              <a:t>and-genetic-linkage</a:t>
            </a:r>
            <a:r>
              <a:rPr lang="tr-TR" sz="1350" dirty="0"/>
              <a:t>/#:~:</a:t>
            </a:r>
            <a:r>
              <a:rPr lang="tr-TR" sz="1350" dirty="0" err="1"/>
              <a:t>text</a:t>
            </a:r>
            <a:r>
              <a:rPr lang="tr-TR" sz="1350" dirty="0"/>
              <a:t>=The%20Chromosomal%20Theory%20of%20inheritance%2C%20proposed%20by%20Sutton%20and%20Boveri,assortment%2C%20and%20occasionally%2C%20linkage.</a:t>
            </a:r>
          </a:p>
        </p:txBody>
      </p:sp>
    </p:spTree>
    <p:extLst>
      <p:ext uri="{BB962C8B-B14F-4D97-AF65-F5344CB8AC3E}">
        <p14:creationId xmlns:p14="http://schemas.microsoft.com/office/powerpoint/2010/main" xmlns="" val="2485562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xmlns="" id="{04A6208B-52E0-F94B-8E63-7C587887483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971800" y="857250"/>
            <a:ext cx="6172200" cy="857250"/>
          </a:xfrm>
        </p:spPr>
        <p:txBody>
          <a:bodyPr/>
          <a:lstStyle/>
          <a:p>
            <a:r>
              <a:rPr lang="en-US" altLang="tr-TR"/>
              <a:t>Chromosomal Basis of Heredity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xmlns="" id="{F301E6E6-7577-A34C-8E38-9C27B448E87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0" y="1755775"/>
            <a:ext cx="8558213" cy="3394075"/>
          </a:xfrm>
        </p:spPr>
        <p:txBody>
          <a:bodyPr>
            <a:normAutofit/>
          </a:bodyPr>
          <a:lstStyle/>
          <a:p>
            <a:r>
              <a:rPr lang="en-US" altLang="en-US" sz="2100" dirty="0"/>
              <a:t>“I would like to permit myself to suggest that the specific technical term chromosomes is attributed to those things which </a:t>
            </a:r>
            <a:r>
              <a:rPr lang="en-US" altLang="en-US" sz="2100" dirty="0" err="1"/>
              <a:t>Boveri</a:t>
            </a:r>
            <a:r>
              <a:rPr lang="en-US" altLang="en-US" sz="2100" dirty="0"/>
              <a:t> titled </a:t>
            </a:r>
            <a:r>
              <a:rPr lang="en-US" altLang="en-US" sz="2100" i="1" dirty="0"/>
              <a:t>chromatic elements</a:t>
            </a:r>
            <a:r>
              <a:rPr lang="en-US" altLang="en-US" sz="2100" dirty="0"/>
              <a:t>, on which one of the most important parts of </a:t>
            </a:r>
            <a:r>
              <a:rPr lang="en-US" altLang="en-US" sz="2100" dirty="0" err="1"/>
              <a:t>caryogenesis</a:t>
            </a:r>
            <a:r>
              <a:rPr lang="en-US" altLang="en-US" sz="2100" dirty="0"/>
              <a:t>, </a:t>
            </a:r>
            <a:r>
              <a:rPr lang="en-US" altLang="en-US" sz="2100" dirty="0" err="1"/>
              <a:t>Flemming’s</a:t>
            </a:r>
            <a:r>
              <a:rPr lang="en-US" altLang="en-US" sz="2100" dirty="0"/>
              <a:t> longitudinal splitting, is performed. They are of such importance that a particularly short name appears desirable. If the term which I suggested can be practicably used, then it will become established; if not, it will vanish into oblivion”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33047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xmlns="" id="{8ED26C6C-3EB5-D643-AC47-AC6EC844AC9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93800"/>
            <a:ext cx="7929563" cy="727075"/>
          </a:xfrm>
        </p:spPr>
        <p:txBody>
          <a:bodyPr/>
          <a:lstStyle/>
          <a:p>
            <a:r>
              <a:rPr lang="en-US" altLang="tr-TR" dirty="0"/>
              <a:t>Chromosomal </a:t>
            </a:r>
            <a:r>
              <a:rPr lang="en-US" altLang="tr-TR" dirty="0">
                <a:solidFill>
                  <a:schemeClr val="bg1"/>
                </a:solidFill>
              </a:rPr>
              <a:t>Basis of Heredity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xmlns="" id="{46EA8B3B-93E2-9841-99E6-B28C6BFB0C8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0" y="2065338"/>
            <a:ext cx="3297238" cy="2727325"/>
          </a:xfrm>
        </p:spPr>
        <p:txBody>
          <a:bodyPr>
            <a:normAutofit fontScale="85000" lnSpcReduction="20000"/>
          </a:bodyPr>
          <a:lstStyle/>
          <a:p>
            <a:r>
              <a:rPr lang="en-US" altLang="tr-TR" dirty="0"/>
              <a:t>The continuity of life depends on the continuity of the chromosomes. </a:t>
            </a:r>
          </a:p>
          <a:p>
            <a:r>
              <a:rPr lang="en-US" altLang="tr-TR" dirty="0"/>
              <a:t>The shapes may be different in all living organisms, but the same chromosomes are same in the species. </a:t>
            </a:r>
          </a:p>
          <a:p>
            <a:r>
              <a:rPr lang="en-US" altLang="tr-TR" dirty="0"/>
              <a:t>For example, the 5th chromosome is the same in all dogs. </a:t>
            </a:r>
          </a:p>
          <a:p>
            <a:r>
              <a:rPr lang="en-US" altLang="tr-TR" dirty="0"/>
              <a:t>the chromosomes 5 and 14 are different.</a:t>
            </a:r>
          </a:p>
        </p:txBody>
      </p:sp>
    </p:spTree>
    <p:extLst>
      <p:ext uri="{BB962C8B-B14F-4D97-AF65-F5344CB8AC3E}">
        <p14:creationId xmlns:p14="http://schemas.microsoft.com/office/powerpoint/2010/main" xmlns="" val="2966024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xmlns="" id="{D2872030-A064-B148-BE76-CE18572A48A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77925"/>
            <a:ext cx="6172200" cy="857250"/>
          </a:xfrm>
        </p:spPr>
        <p:txBody>
          <a:bodyPr/>
          <a:lstStyle/>
          <a:p>
            <a:r>
              <a:rPr lang="en-US" altLang="tr-TR" dirty="0"/>
              <a:t>Chromosomal Basis of Heredity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48A75B-C239-A04B-8012-6C9C395D313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93006" y="2035175"/>
            <a:ext cx="6757988" cy="3394075"/>
          </a:xfrm>
        </p:spPr>
        <p:txBody>
          <a:bodyPr/>
          <a:lstStyle/>
          <a:p>
            <a:pPr>
              <a:defRPr/>
            </a:pPr>
            <a:r>
              <a:rPr lang="en-US" b="1" dirty="0">
                <a:ea typeface="ＭＳ Ｐゴシック" charset="0"/>
              </a:rPr>
              <a:t>Chromosome numbers and genes are in direct proportion? </a:t>
            </a:r>
          </a:p>
          <a:p>
            <a:pPr marL="0" indent="0">
              <a:buNone/>
              <a:defRPr/>
            </a:pPr>
            <a:r>
              <a:rPr lang="en-US" b="1" dirty="0">
                <a:ea typeface="ＭＳ Ｐゴシック" charset="0"/>
              </a:rPr>
              <a:t>	</a:t>
            </a:r>
            <a:r>
              <a:rPr lang="en-US" dirty="0">
                <a:ea typeface="ＭＳ Ｐゴシック" charset="0"/>
              </a:rPr>
              <a:t>-There is no relationship between chromosome number and development level. </a:t>
            </a:r>
          </a:p>
          <a:p>
            <a:pPr>
              <a:defRPr/>
            </a:pPr>
            <a:r>
              <a:rPr lang="en-US" b="1" dirty="0">
                <a:ea typeface="ＭＳ Ｐゴシック" charset="0"/>
              </a:rPr>
              <a:t>Big chromosomes has more genes than small ones?</a:t>
            </a:r>
          </a:p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	- There is no relationship between the size of the chromosome and the number of genes carried</a:t>
            </a:r>
          </a:p>
        </p:txBody>
      </p:sp>
    </p:spTree>
    <p:extLst>
      <p:ext uri="{BB962C8B-B14F-4D97-AF65-F5344CB8AC3E}">
        <p14:creationId xmlns:p14="http://schemas.microsoft.com/office/powerpoint/2010/main" xmlns="" val="69713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xmlns="" id="{D5B26C80-0508-CC42-80AE-457245094B6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93800"/>
            <a:ext cx="7929563" cy="727075"/>
          </a:xfrm>
        </p:spPr>
        <p:txBody>
          <a:bodyPr/>
          <a:lstStyle/>
          <a:p>
            <a:r>
              <a:rPr lang="en-US" altLang="tr-TR"/>
              <a:t>Chromosomal Basis of Heredity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xmlns="" id="{FCC6E8CD-D701-C047-BF35-C545F71ADF3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14362" y="2323306"/>
            <a:ext cx="7915275" cy="2727325"/>
          </a:xfrm>
        </p:spPr>
        <p:txBody>
          <a:bodyPr/>
          <a:lstStyle/>
          <a:p>
            <a:r>
              <a:rPr lang="en-US" altLang="tr-TR" dirty="0"/>
              <a:t>Ascaris </a:t>
            </a:r>
            <a:r>
              <a:rPr lang="en-US" altLang="tr-TR" dirty="0" err="1"/>
              <a:t>megalocephala</a:t>
            </a:r>
            <a:r>
              <a:rPr lang="en-US" altLang="tr-TR" dirty="0"/>
              <a:t> lowest chromosome number 2n=2</a:t>
            </a:r>
          </a:p>
          <a:p>
            <a:r>
              <a:rPr lang="en-US" altLang="tr-TR" dirty="0"/>
              <a:t>Drosophila melanogaster: 2n=8</a:t>
            </a:r>
          </a:p>
          <a:p>
            <a:r>
              <a:rPr lang="en-US" altLang="tr-TR" dirty="0"/>
              <a:t>Human: 2n=36</a:t>
            </a:r>
          </a:p>
          <a:p>
            <a:r>
              <a:rPr lang="en-US" altLang="tr-TR" dirty="0"/>
              <a:t>Goat: 2n=60</a:t>
            </a:r>
          </a:p>
          <a:p>
            <a:r>
              <a:rPr lang="en-US" altLang="tr-TR" dirty="0"/>
              <a:t>Fern: 2n=500</a:t>
            </a:r>
          </a:p>
        </p:txBody>
      </p:sp>
    </p:spTree>
    <p:extLst>
      <p:ext uri="{BB962C8B-B14F-4D97-AF65-F5344CB8AC3E}">
        <p14:creationId xmlns:p14="http://schemas.microsoft.com/office/powerpoint/2010/main" xmlns="" val="54974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xmlns="" id="{66A33E71-BE23-214A-A91B-FB740E00C7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93800"/>
            <a:ext cx="7929563" cy="727075"/>
          </a:xfrm>
        </p:spPr>
        <p:txBody>
          <a:bodyPr/>
          <a:lstStyle/>
          <a:p>
            <a:r>
              <a:rPr lang="en-US" altLang="tr-TR"/>
              <a:t>Chromosomal Basis of Heredity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xmlns="" id="{2B56DD4F-0D6C-1240-9064-45EE2876503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96348" y="2514185"/>
            <a:ext cx="7664450" cy="2727325"/>
          </a:xfrm>
        </p:spPr>
        <p:txBody>
          <a:bodyPr/>
          <a:lstStyle/>
          <a:p>
            <a:r>
              <a:rPr lang="en-US" altLang="tr-TR" sz="2100" b="1" dirty="0"/>
              <a:t>Somatic cell: body cells containing a pair of chromosomes. diploid</a:t>
            </a:r>
          </a:p>
          <a:p>
            <a:r>
              <a:rPr lang="en-US" altLang="tr-TR" sz="2100" b="1" dirty="0"/>
              <a:t>Germinative cells: sex cells, adult gametes do not have chromosomes. haploid</a:t>
            </a:r>
            <a:endParaRPr lang="en-US" altLang="tr-TR" b="1" dirty="0"/>
          </a:p>
          <a:p>
            <a:r>
              <a:rPr lang="en-US" altLang="tr-TR" dirty="0"/>
              <a:t>The number of chromosomes in the parthenogenetically proliferating male animals are n, female animals are 2n.</a:t>
            </a:r>
          </a:p>
          <a:p>
            <a:r>
              <a:rPr lang="en-US" altLang="tr-TR" dirty="0"/>
              <a:t>What is </a:t>
            </a:r>
            <a:r>
              <a:rPr lang="en-US" altLang="tr-TR" b="1" dirty="0"/>
              <a:t>Endomitosis</a:t>
            </a:r>
            <a:r>
              <a:rPr lang="en-US" altLang="tr-T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412480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xmlns="" id="{177DCC7D-1E83-834D-BC06-071253D6984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93800"/>
            <a:ext cx="7929563" cy="727075"/>
          </a:xfrm>
        </p:spPr>
        <p:txBody>
          <a:bodyPr/>
          <a:lstStyle/>
          <a:p>
            <a:r>
              <a:rPr lang="en-US" altLang="tr-TR"/>
              <a:t>Chromosomal Basis of Heredity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xmlns="" id="{5F8A4F52-833E-EA48-81F6-93381DD54DA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59400" y="2047875"/>
            <a:ext cx="3784600" cy="3394075"/>
          </a:xfrm>
        </p:spPr>
        <p:txBody>
          <a:bodyPr/>
          <a:lstStyle/>
          <a:p>
            <a:r>
              <a:rPr lang="en-US" altLang="tr-TR" sz="1800" dirty="0"/>
              <a:t>Differences between chromosome and chromatin</a:t>
            </a:r>
          </a:p>
        </p:txBody>
      </p:sp>
    </p:spTree>
    <p:extLst>
      <p:ext uri="{BB962C8B-B14F-4D97-AF65-F5344CB8AC3E}">
        <p14:creationId xmlns:p14="http://schemas.microsoft.com/office/powerpoint/2010/main" xmlns="" val="91296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xmlns="" id="{78DCFB4D-4122-BA40-80C0-56DEA2CCAD4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93800"/>
            <a:ext cx="7929563" cy="727075"/>
          </a:xfrm>
        </p:spPr>
        <p:txBody>
          <a:bodyPr/>
          <a:lstStyle/>
          <a:p>
            <a:r>
              <a:rPr lang="en-US" altLang="tr-TR"/>
              <a:t>Chromosome structure</a:t>
            </a:r>
          </a:p>
        </p:txBody>
      </p:sp>
      <p:sp>
        <p:nvSpPr>
          <p:cNvPr id="26627" name="TextBox 4">
            <a:extLst>
              <a:ext uri="{FF2B5EF4-FFF2-40B4-BE49-F238E27FC236}">
                <a16:creationId xmlns:a16="http://schemas.microsoft.com/office/drawing/2014/main" xmlns="" id="{279BC861-2273-D540-AC1D-0B2D3A3A6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391" y="1754981"/>
            <a:ext cx="6156722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350"/>
              <a:t>Telocentric,       Acrocentric,           Submetacentric and       Metasentric</a:t>
            </a:r>
            <a:endParaRPr lang="en-US" altLang="en-US" sz="1350"/>
          </a:p>
        </p:txBody>
      </p:sp>
    </p:spTree>
    <p:extLst>
      <p:ext uri="{BB962C8B-B14F-4D97-AF65-F5344CB8AC3E}">
        <p14:creationId xmlns:p14="http://schemas.microsoft.com/office/powerpoint/2010/main" xmlns="" val="1769761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xmlns="" id="{8A3E4C6B-A869-7B45-9233-1B42D1B79CE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0" y="1592263"/>
            <a:ext cx="7915275" cy="2727325"/>
          </a:xfrm>
        </p:spPr>
        <p:txBody>
          <a:bodyPr/>
          <a:lstStyle/>
          <a:p>
            <a:r>
              <a:rPr lang="tr-TR" altLang="tr-TR" dirty="0"/>
              <a:t>Human </a:t>
            </a:r>
            <a:r>
              <a:rPr lang="tr-TR" altLang="tr-TR" dirty="0" err="1"/>
              <a:t>chromosomes</a:t>
            </a:r>
            <a:r>
              <a:rPr lang="tr-TR" altLang="tr-TR" dirty="0"/>
              <a:t> </a:t>
            </a:r>
            <a:r>
              <a:rPr lang="tr-TR" altLang="tr-TR" dirty="0" err="1"/>
              <a:t>are</a:t>
            </a:r>
            <a:r>
              <a:rPr lang="tr-TR" altLang="tr-TR" dirty="0"/>
              <a:t> </a:t>
            </a:r>
            <a:r>
              <a:rPr lang="tr-TR" altLang="tr-TR" dirty="0" err="1"/>
              <a:t>typical</a:t>
            </a:r>
            <a:r>
              <a:rPr lang="tr-TR" altLang="tr-TR" dirty="0"/>
              <a:t> </a:t>
            </a:r>
            <a:r>
              <a:rPr lang="tr-TR" altLang="tr-TR" dirty="0" err="1"/>
              <a:t>eukaryotic</a:t>
            </a:r>
            <a:r>
              <a:rPr lang="tr-TR" altLang="tr-TR" dirty="0"/>
              <a:t> </a:t>
            </a:r>
            <a:r>
              <a:rPr lang="tr-TR" altLang="tr-TR" dirty="0" err="1"/>
              <a:t>chromosomes</a:t>
            </a:r>
            <a:r>
              <a:rPr lang="tr-TR" altLang="tr-TR" dirty="0"/>
              <a:t>. </a:t>
            </a:r>
          </a:p>
          <a:p>
            <a:r>
              <a:rPr lang="tr-TR" altLang="tr-TR" dirty="0" err="1"/>
              <a:t>Some</a:t>
            </a:r>
            <a:r>
              <a:rPr lang="tr-TR" altLang="tr-TR" dirty="0"/>
              <a:t> </a:t>
            </a:r>
            <a:r>
              <a:rPr lang="tr-TR" altLang="tr-TR" dirty="0" err="1"/>
              <a:t>organisms</a:t>
            </a:r>
            <a:r>
              <a:rPr lang="tr-TR" altLang="tr-TR" dirty="0"/>
              <a:t> </a:t>
            </a:r>
            <a:r>
              <a:rPr lang="tr-TR" altLang="tr-TR" dirty="0" err="1"/>
              <a:t>might</a:t>
            </a:r>
            <a:r>
              <a:rPr lang="tr-TR" altLang="tr-TR" dirty="0"/>
              <a:t> </a:t>
            </a:r>
            <a:r>
              <a:rPr lang="tr-TR" altLang="tr-TR" dirty="0" err="1"/>
              <a:t>have</a:t>
            </a:r>
            <a:r>
              <a:rPr lang="tr-TR" altLang="tr-TR" dirty="0"/>
              <a:t> </a:t>
            </a:r>
            <a:r>
              <a:rPr lang="tr-TR" altLang="tr-TR" dirty="0" err="1"/>
              <a:t>extraordinary</a:t>
            </a:r>
            <a:r>
              <a:rPr lang="tr-TR" altLang="tr-TR" dirty="0"/>
              <a:t> </a:t>
            </a:r>
            <a:r>
              <a:rPr lang="tr-TR" altLang="tr-TR" dirty="0" err="1"/>
              <a:t>chromosome</a:t>
            </a:r>
            <a:r>
              <a:rPr lang="tr-TR" altLang="tr-TR" dirty="0"/>
              <a:t> </a:t>
            </a:r>
            <a:r>
              <a:rPr lang="tr-TR" altLang="tr-TR" dirty="0" err="1"/>
              <a:t>types</a:t>
            </a:r>
            <a:r>
              <a:rPr lang="tr-TR" altLang="tr-TR" dirty="0"/>
              <a:t>.</a:t>
            </a:r>
          </a:p>
          <a:p>
            <a:pPr lvl="1"/>
            <a:r>
              <a:rPr lang="tr-TR" altLang="tr-TR" sz="2700" dirty="0">
                <a:ea typeface="Arial" panose="020B0604020202020204" pitchFamily="34" charset="0"/>
              </a:rPr>
              <a:t>Micro-</a:t>
            </a:r>
            <a:r>
              <a:rPr lang="tr-TR" altLang="tr-TR" sz="2700" dirty="0" err="1">
                <a:ea typeface="Arial" panose="020B0604020202020204" pitchFamily="34" charset="0"/>
              </a:rPr>
              <a:t>chromosomes</a:t>
            </a:r>
            <a:r>
              <a:rPr lang="tr-TR" altLang="tr-TR" sz="2700" dirty="0">
                <a:ea typeface="Arial" panose="020B0604020202020204" pitchFamily="34" charset="0"/>
              </a:rPr>
              <a:t> , </a:t>
            </a:r>
          </a:p>
          <a:p>
            <a:pPr lvl="1"/>
            <a:r>
              <a:rPr lang="tr-TR" altLang="tr-TR" sz="2700" dirty="0" err="1">
                <a:ea typeface="Arial" panose="020B0604020202020204" pitchFamily="34" charset="0"/>
              </a:rPr>
              <a:t>Giant</a:t>
            </a:r>
            <a:r>
              <a:rPr lang="tr-TR" altLang="tr-TR" sz="2700" dirty="0">
                <a:ea typeface="Arial" panose="020B0604020202020204" pitchFamily="34" charset="0"/>
              </a:rPr>
              <a:t> </a:t>
            </a:r>
            <a:r>
              <a:rPr lang="tr-TR" altLang="tr-TR" sz="2700" dirty="0" err="1">
                <a:ea typeface="Arial" panose="020B0604020202020204" pitchFamily="34" charset="0"/>
              </a:rPr>
              <a:t>chromosomes</a:t>
            </a:r>
            <a:r>
              <a:rPr lang="tr-TR" altLang="tr-TR" sz="2700" dirty="0">
                <a:ea typeface="Arial" panose="020B0604020202020204" pitchFamily="34" charset="0"/>
              </a:rPr>
              <a:t> , </a:t>
            </a:r>
          </a:p>
          <a:p>
            <a:pPr lvl="1"/>
            <a:r>
              <a:rPr lang="tr-TR" altLang="tr-TR" sz="2700" dirty="0" err="1">
                <a:ea typeface="Arial" panose="020B0604020202020204" pitchFamily="34" charset="0"/>
              </a:rPr>
              <a:t>Holocentrik</a:t>
            </a:r>
            <a:r>
              <a:rPr lang="tr-TR" altLang="tr-TR" sz="2700" dirty="0">
                <a:ea typeface="Arial" panose="020B0604020202020204" pitchFamily="34" charset="0"/>
              </a:rPr>
              <a:t> </a:t>
            </a:r>
            <a:r>
              <a:rPr lang="tr-TR" altLang="tr-TR" sz="2700" dirty="0" err="1">
                <a:ea typeface="Arial" panose="020B0604020202020204" pitchFamily="34" charset="0"/>
              </a:rPr>
              <a:t>chromosomes</a:t>
            </a:r>
            <a:r>
              <a:rPr lang="tr-TR" altLang="tr-TR" sz="2700" dirty="0">
                <a:ea typeface="Arial" panose="020B0604020202020204" pitchFamily="34" charset="0"/>
              </a:rPr>
              <a:t> </a:t>
            </a:r>
            <a:endParaRPr lang="en-US" altLang="tr-TR" sz="2700" dirty="0">
              <a:ea typeface="Arial" panose="020B0604020202020204" pitchFamily="34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xmlns="" val="3835557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E29BDD-9CD5-5544-B6E1-BBAD00783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6740C8B-0A38-6C45-9D62-4CC66B560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r>
              <a:rPr lang="en-US" dirty="0">
                <a:solidFill>
                  <a:srgbClr val="92D050"/>
                </a:solidFill>
              </a:rPr>
              <a:t>Lets think,</a:t>
            </a:r>
            <a:br>
              <a:rPr lang="en-US" dirty="0">
                <a:solidFill>
                  <a:srgbClr val="92D050"/>
                </a:solidFill>
              </a:rPr>
            </a:br>
            <a:r>
              <a:rPr lang="en-US" dirty="0">
                <a:solidFill>
                  <a:srgbClr val="92D050"/>
                </a:solidFill>
              </a:rPr>
              <a:t>what would happen if genetic diversity don’t exist in species</a:t>
            </a:r>
          </a:p>
        </p:txBody>
      </p:sp>
    </p:spTree>
    <p:extLst>
      <p:ext uri="{BB962C8B-B14F-4D97-AF65-F5344CB8AC3E}">
        <p14:creationId xmlns:p14="http://schemas.microsoft.com/office/powerpoint/2010/main" xmlns="" val="3706656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ontent Placeholder 2">
            <a:extLst>
              <a:ext uri="{FF2B5EF4-FFF2-40B4-BE49-F238E27FC236}">
                <a16:creationId xmlns:a16="http://schemas.microsoft.com/office/drawing/2014/main" xmlns="" id="{0A2C3460-135E-8148-9CE3-36EBDA56A23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993913" y="1338262"/>
            <a:ext cx="7682948" cy="4181475"/>
          </a:xfrm>
        </p:spPr>
        <p:txBody>
          <a:bodyPr/>
          <a:lstStyle/>
          <a:p>
            <a:r>
              <a:rPr lang="tr-TR" altLang="tr-TR" dirty="0"/>
              <a:t>Micro-</a:t>
            </a:r>
            <a:r>
              <a:rPr lang="tr-TR" altLang="tr-TR" dirty="0" err="1"/>
              <a:t>chromosomes</a:t>
            </a:r>
            <a:r>
              <a:rPr lang="tr-TR" altLang="tr-TR" dirty="0"/>
              <a:t> : </a:t>
            </a:r>
            <a:r>
              <a:rPr lang="tr-TR" altLang="tr-TR" dirty="0" err="1"/>
              <a:t>short</a:t>
            </a:r>
            <a:r>
              <a:rPr lang="tr-TR" altLang="tr-TR" dirty="0"/>
              <a:t> but has </a:t>
            </a:r>
            <a:r>
              <a:rPr lang="tr-TR" altLang="tr-TR" dirty="0" err="1"/>
              <a:t>the</a:t>
            </a:r>
            <a:r>
              <a:rPr lang="tr-TR" altLang="tr-TR" dirty="0"/>
              <a:t> </a:t>
            </a:r>
            <a:r>
              <a:rPr lang="tr-TR" altLang="tr-TR" dirty="0" err="1"/>
              <a:t>majority</a:t>
            </a:r>
            <a:r>
              <a:rPr lang="tr-TR" altLang="tr-TR" dirty="0"/>
              <a:t> of </a:t>
            </a:r>
            <a:r>
              <a:rPr lang="tr-TR" altLang="tr-TR" dirty="0" err="1"/>
              <a:t>the</a:t>
            </a:r>
            <a:r>
              <a:rPr lang="tr-TR" altLang="tr-TR" dirty="0"/>
              <a:t> </a:t>
            </a:r>
            <a:r>
              <a:rPr lang="tr-TR" altLang="tr-TR" dirty="0" err="1"/>
              <a:t>genes</a:t>
            </a:r>
            <a:r>
              <a:rPr lang="tr-TR" altLang="tr-TR" dirty="0"/>
              <a:t> in </a:t>
            </a:r>
            <a:r>
              <a:rPr lang="tr-TR" altLang="tr-TR" dirty="0" err="1"/>
              <a:t>the</a:t>
            </a:r>
            <a:r>
              <a:rPr lang="tr-TR" altLang="tr-TR" dirty="0"/>
              <a:t> </a:t>
            </a:r>
            <a:r>
              <a:rPr lang="tr-TR" altLang="tr-TR" dirty="0" err="1"/>
              <a:t>genome</a:t>
            </a:r>
            <a:r>
              <a:rPr lang="tr-TR" altLang="tr-TR" dirty="0"/>
              <a:t>. </a:t>
            </a:r>
            <a:r>
              <a:rPr lang="tr-TR" altLang="tr-TR" dirty="0" err="1"/>
              <a:t>Chicken</a:t>
            </a:r>
            <a:r>
              <a:rPr lang="tr-TR" altLang="tr-TR" dirty="0"/>
              <a:t> </a:t>
            </a:r>
            <a:r>
              <a:rPr lang="tr-TR" altLang="tr-TR" dirty="0" err="1"/>
              <a:t>genome</a:t>
            </a:r>
            <a:r>
              <a:rPr lang="tr-TR" altLang="tr-TR" dirty="0"/>
              <a:t> has 6 </a:t>
            </a:r>
            <a:r>
              <a:rPr lang="tr-TR" altLang="tr-TR" dirty="0" err="1"/>
              <a:t>macro-chromosomes</a:t>
            </a:r>
            <a:r>
              <a:rPr lang="tr-TR" altLang="tr-TR" dirty="0"/>
              <a:t> (25% </a:t>
            </a:r>
            <a:r>
              <a:rPr lang="tr-TR" altLang="tr-TR" dirty="0" err="1"/>
              <a:t>genes</a:t>
            </a:r>
            <a:r>
              <a:rPr lang="tr-TR" altLang="tr-TR" dirty="0"/>
              <a:t>) 33 </a:t>
            </a:r>
            <a:r>
              <a:rPr lang="tr-TR" altLang="tr-TR" dirty="0" err="1"/>
              <a:t>microchromosomes</a:t>
            </a:r>
            <a:r>
              <a:rPr lang="tr-TR" altLang="tr-TR" dirty="0"/>
              <a:t> (75% </a:t>
            </a:r>
            <a:r>
              <a:rPr lang="tr-TR" altLang="tr-TR" dirty="0" err="1"/>
              <a:t>genes</a:t>
            </a:r>
            <a:r>
              <a:rPr lang="tr-TR" altLang="tr-TR" dirty="0"/>
              <a:t>) </a:t>
            </a:r>
          </a:p>
          <a:p>
            <a:r>
              <a:rPr lang="tr-TR" altLang="tr-TR" dirty="0" err="1"/>
              <a:t>Giant</a:t>
            </a:r>
            <a:r>
              <a:rPr lang="tr-TR" altLang="tr-TR" dirty="0"/>
              <a:t> </a:t>
            </a:r>
            <a:r>
              <a:rPr lang="tr-TR" altLang="tr-TR" dirty="0" err="1"/>
              <a:t>chromosomes</a:t>
            </a:r>
            <a:r>
              <a:rPr lang="tr-TR" altLang="tr-TR" dirty="0"/>
              <a:t>: </a:t>
            </a:r>
            <a:r>
              <a:rPr lang="tr-TR" altLang="tr-TR" dirty="0" err="1"/>
              <a:t>saliva</a:t>
            </a:r>
            <a:r>
              <a:rPr lang="tr-TR" altLang="tr-TR" dirty="0"/>
              <a:t> </a:t>
            </a:r>
            <a:r>
              <a:rPr lang="tr-TR" altLang="tr-TR" dirty="0" err="1"/>
              <a:t>gland</a:t>
            </a:r>
            <a:r>
              <a:rPr lang="tr-TR" altLang="tr-TR" dirty="0"/>
              <a:t> of </a:t>
            </a:r>
            <a:r>
              <a:rPr lang="tr-TR" altLang="tr-TR" dirty="0" err="1"/>
              <a:t>some</a:t>
            </a:r>
            <a:r>
              <a:rPr lang="tr-TR" altLang="tr-TR" dirty="0"/>
              <a:t> </a:t>
            </a:r>
            <a:r>
              <a:rPr lang="tr-TR" altLang="tr-TR" dirty="0" err="1"/>
              <a:t>flies</a:t>
            </a:r>
            <a:r>
              <a:rPr lang="tr-TR" altLang="tr-TR" dirty="0"/>
              <a:t> </a:t>
            </a:r>
            <a:r>
              <a:rPr lang="tr-TR" altLang="tr-TR" dirty="0" err="1"/>
              <a:t>and</a:t>
            </a:r>
            <a:r>
              <a:rPr lang="tr-TR" altLang="tr-TR" dirty="0"/>
              <a:t> </a:t>
            </a:r>
            <a:r>
              <a:rPr lang="tr-TR" altLang="tr-TR" dirty="0" err="1"/>
              <a:t>some</a:t>
            </a:r>
            <a:r>
              <a:rPr lang="tr-TR" altLang="tr-TR" dirty="0"/>
              <a:t> </a:t>
            </a:r>
            <a:r>
              <a:rPr lang="tr-TR" altLang="tr-TR" dirty="0" err="1"/>
              <a:t>lipid</a:t>
            </a:r>
            <a:r>
              <a:rPr lang="tr-TR" altLang="tr-TR" dirty="0"/>
              <a:t> </a:t>
            </a:r>
            <a:r>
              <a:rPr lang="tr-TR" altLang="tr-TR" dirty="0" err="1"/>
              <a:t>tissues</a:t>
            </a:r>
            <a:r>
              <a:rPr lang="tr-TR" altLang="tr-TR" dirty="0"/>
              <a:t> </a:t>
            </a:r>
            <a:r>
              <a:rPr lang="tr-TR" altLang="tr-TR" dirty="0" err="1"/>
              <a:t>have</a:t>
            </a:r>
            <a:r>
              <a:rPr lang="tr-TR" altLang="tr-TR" dirty="0"/>
              <a:t> </a:t>
            </a:r>
            <a:r>
              <a:rPr lang="tr-TR" altLang="tr-TR" dirty="0" err="1"/>
              <a:t>giant</a:t>
            </a:r>
            <a:r>
              <a:rPr lang="tr-TR" altLang="tr-TR" dirty="0"/>
              <a:t> </a:t>
            </a:r>
            <a:r>
              <a:rPr lang="tr-TR" altLang="tr-TR" dirty="0" err="1"/>
              <a:t>chromosomed</a:t>
            </a:r>
            <a:r>
              <a:rPr lang="tr-TR" altLang="tr-TR" dirty="0"/>
              <a:t> </a:t>
            </a:r>
            <a:r>
              <a:rPr lang="tr-TR" altLang="tr-TR" dirty="0" err="1"/>
              <a:t>cells</a:t>
            </a:r>
            <a:r>
              <a:rPr lang="tr-TR" altLang="tr-TR" dirty="0"/>
              <a:t>. </a:t>
            </a:r>
          </a:p>
          <a:p>
            <a:r>
              <a:rPr lang="tr-TR" altLang="tr-TR" dirty="0" err="1"/>
              <a:t>Holocentrik</a:t>
            </a:r>
            <a:r>
              <a:rPr lang="tr-TR" altLang="tr-TR" dirty="0"/>
              <a:t> </a:t>
            </a:r>
            <a:r>
              <a:rPr lang="tr-TR" altLang="tr-TR" dirty="0" err="1"/>
              <a:t>chromosomes</a:t>
            </a:r>
            <a:r>
              <a:rPr lang="tr-TR" altLang="tr-TR" dirty="0"/>
              <a:t>: </a:t>
            </a:r>
            <a:r>
              <a:rPr lang="tr-TR" altLang="tr-TR" dirty="0" err="1"/>
              <a:t>multiple</a:t>
            </a:r>
            <a:r>
              <a:rPr lang="tr-TR" altLang="tr-TR" dirty="0"/>
              <a:t> </a:t>
            </a:r>
            <a:r>
              <a:rPr lang="tr-TR" altLang="tr-TR" dirty="0" err="1"/>
              <a:t>centromeres</a:t>
            </a:r>
            <a:r>
              <a:rPr lang="tr-TR" altLang="tr-TR" dirty="0"/>
              <a:t> </a:t>
            </a:r>
            <a:r>
              <a:rPr lang="tr-TR" altLang="tr-TR" dirty="0" err="1"/>
              <a:t>are</a:t>
            </a:r>
            <a:r>
              <a:rPr lang="tr-TR" altLang="tr-TR" dirty="0"/>
              <a:t> </a:t>
            </a:r>
            <a:r>
              <a:rPr lang="tr-TR" altLang="tr-TR" dirty="0" err="1"/>
              <a:t>found</a:t>
            </a:r>
            <a:r>
              <a:rPr lang="tr-TR" altLang="tr-TR" dirty="0"/>
              <a:t> in </a:t>
            </a:r>
            <a:r>
              <a:rPr lang="tr-TR" altLang="tr-TR" dirty="0" err="1"/>
              <a:t>this</a:t>
            </a:r>
            <a:r>
              <a:rPr lang="tr-TR" altLang="tr-TR" dirty="0"/>
              <a:t> </a:t>
            </a:r>
            <a:r>
              <a:rPr lang="tr-TR" altLang="tr-TR" dirty="0" err="1"/>
              <a:t>type</a:t>
            </a:r>
            <a:r>
              <a:rPr lang="tr-TR" altLang="tr-TR" dirty="0"/>
              <a:t>. </a:t>
            </a:r>
            <a:br>
              <a:rPr lang="tr-TR" altLang="tr-TR" dirty="0"/>
            </a:br>
            <a:r>
              <a:rPr lang="tr-TR" altLang="tr-TR" i="1" dirty="0"/>
              <a:t>C. </a:t>
            </a:r>
            <a:r>
              <a:rPr lang="tr-TR" altLang="tr-TR" i="1" dirty="0" err="1"/>
              <a:t>elegans</a:t>
            </a:r>
            <a:r>
              <a:rPr lang="tr-TR" altLang="tr-TR" dirty="0"/>
              <a:t>.</a:t>
            </a:r>
            <a:endParaRPr lang="en-US" altLang="tr-TR" dirty="0"/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xmlns="" val="4016565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203142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xmlns="" id="{94D576A6-12A4-B848-903F-1E39DFB8042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14362" y="1589847"/>
            <a:ext cx="7915275" cy="2727325"/>
          </a:xfrm>
        </p:spPr>
        <p:txBody>
          <a:bodyPr/>
          <a:lstStyle/>
          <a:p>
            <a:r>
              <a:rPr lang="en-US" altLang="tr-TR" dirty="0"/>
              <a:t>Cell without a </a:t>
            </a:r>
            <a:r>
              <a:rPr lang="en-US" altLang="tr-TR" dirty="0" err="1"/>
              <a:t>centromer</a:t>
            </a:r>
            <a:r>
              <a:rPr lang="en-US" altLang="tr-TR" dirty="0"/>
              <a:t> can not join to the cell division. </a:t>
            </a:r>
          </a:p>
          <a:p>
            <a:r>
              <a:rPr lang="en-US" altLang="tr-TR" dirty="0"/>
              <a:t>Telomeres are located at the ends of the chromosomes and prevent the adhesion of the ends of linear chromosomes.</a:t>
            </a:r>
          </a:p>
          <a:p>
            <a:r>
              <a:rPr lang="en-US" altLang="tr-TR" dirty="0"/>
              <a:t>During cell division DNA got shortened from telomeres. </a:t>
            </a:r>
          </a:p>
        </p:txBody>
      </p:sp>
    </p:spTree>
    <p:extLst>
      <p:ext uri="{BB962C8B-B14F-4D97-AF65-F5344CB8AC3E}">
        <p14:creationId xmlns:p14="http://schemas.microsoft.com/office/powerpoint/2010/main" xmlns="" val="2100923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xmlns="" id="{CA2887ED-F036-D540-BE20-F12AB0A4718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07505" y="4678363"/>
            <a:ext cx="4049713" cy="857250"/>
          </a:xfrm>
        </p:spPr>
        <p:txBody>
          <a:bodyPr/>
          <a:lstStyle/>
          <a:p>
            <a:r>
              <a:rPr lang="en-US" altLang="tr-TR" dirty="0"/>
              <a:t>Telomeres, </a:t>
            </a:r>
            <a:br>
              <a:rPr lang="en-US" altLang="tr-TR" dirty="0"/>
            </a:br>
            <a:r>
              <a:rPr lang="en-US" altLang="tr-TR" dirty="0"/>
              <a:t>2009 Nobel</a:t>
            </a:r>
          </a:p>
        </p:txBody>
      </p:sp>
    </p:spTree>
    <p:extLst>
      <p:ext uri="{BB962C8B-B14F-4D97-AF65-F5344CB8AC3E}">
        <p14:creationId xmlns:p14="http://schemas.microsoft.com/office/powerpoint/2010/main" xmlns="" val="32259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0499" y="2523965"/>
            <a:ext cx="5643002" cy="3081081"/>
          </a:xfrm>
        </p:spPr>
        <p:txBody>
          <a:bodyPr>
            <a:normAutofit/>
          </a:bodyPr>
          <a:lstStyle/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Famines</a:t>
            </a:r>
            <a:r>
              <a:rPr lang="en-US" sz="1800" dirty="0">
                <a:sym typeface="Wingdings"/>
              </a:rPr>
              <a:t> extinction</a:t>
            </a:r>
          </a:p>
          <a:p>
            <a:endParaRPr lang="en-US" sz="1800" dirty="0">
              <a:sym typeface="Wingdings"/>
            </a:endParaRPr>
          </a:p>
          <a:p>
            <a:r>
              <a:rPr lang="en-US" sz="1800" dirty="0">
                <a:sym typeface="Wingdings"/>
              </a:rPr>
              <a:t>Loss of biodiversity extinction</a:t>
            </a:r>
          </a:p>
          <a:p>
            <a:endParaRPr lang="en-US" sz="1800" dirty="0">
              <a:sym typeface="Wingdings"/>
            </a:endParaRPr>
          </a:p>
          <a:p>
            <a:r>
              <a:rPr lang="en-US" sz="1800" dirty="0" err="1">
                <a:sym typeface="Wingdings"/>
              </a:rPr>
              <a:t>Defaunation</a:t>
            </a:r>
            <a:r>
              <a:rPr lang="en-US" sz="1800" dirty="0">
                <a:sym typeface="Wingdings"/>
              </a:rPr>
              <a:t> extinction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3645067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Great Irish famine 1845–49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Great Famine, (Irish Potato Famine, Great Irish Famine, or Famine of 1845–49) occurred in Ireland</a:t>
            </a:r>
          </a:p>
          <a:p>
            <a:r>
              <a:rPr lang="en-US" i="1" dirty="0" err="1"/>
              <a:t>Phytophthora</a:t>
            </a:r>
            <a:r>
              <a:rPr lang="en-US" i="1" dirty="0"/>
              <a:t> </a:t>
            </a:r>
            <a:r>
              <a:rPr lang="en-US" i="1" dirty="0" err="1"/>
              <a:t>infestans</a:t>
            </a:r>
            <a:r>
              <a:rPr lang="en-US" dirty="0"/>
              <a:t> infected potato crop causing a disease that destroys both the leaves and the edible roots, or tubers, of the potato plant. </a:t>
            </a:r>
          </a:p>
          <a:p>
            <a:r>
              <a:rPr lang="en-US" dirty="0"/>
              <a:t>The Irish famine was the worst to occur in Europe in the 19th century.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1" y="5710936"/>
            <a:ext cx="53142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https://</a:t>
            </a:r>
            <a:r>
              <a:rPr lang="en-US" sz="1350" dirty="0" err="1"/>
              <a:t>www.britannica.com</a:t>
            </a:r>
            <a:r>
              <a:rPr lang="en-US" sz="1350" dirty="0"/>
              <a:t>/event/Great-Famine-Irish-history</a:t>
            </a:r>
          </a:p>
        </p:txBody>
      </p:sp>
    </p:spTree>
    <p:extLst>
      <p:ext uri="{BB962C8B-B14F-4D97-AF65-F5344CB8AC3E}">
        <p14:creationId xmlns:p14="http://schemas.microsoft.com/office/powerpoint/2010/main" xmlns="" val="2638980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Great Irish famine 1845–49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9724" y="2054656"/>
            <a:ext cx="6070024" cy="2939102"/>
          </a:xfrm>
        </p:spPr>
        <p:txBody>
          <a:bodyPr>
            <a:normAutofit/>
          </a:bodyPr>
          <a:lstStyle/>
          <a:p>
            <a:r>
              <a:rPr lang="en-US" dirty="0"/>
              <a:t>Potato valued as a great food supply.</a:t>
            </a:r>
          </a:p>
          <a:p>
            <a:r>
              <a:rPr lang="en-US" dirty="0"/>
              <a:t>But the heavy reliance on just </a:t>
            </a:r>
            <a:r>
              <a:rPr lang="en-US" b="1" dirty="0"/>
              <a:t>one</a:t>
            </a:r>
            <a:r>
              <a:rPr lang="en-US" dirty="0"/>
              <a:t> or </a:t>
            </a:r>
            <a:r>
              <a:rPr lang="en-US" b="1" dirty="0"/>
              <a:t>two</a:t>
            </a:r>
            <a:r>
              <a:rPr lang="en-US" dirty="0"/>
              <a:t> high-yielding types of potato greatly </a:t>
            </a:r>
            <a:r>
              <a:rPr lang="en-US" u="sng" dirty="0"/>
              <a:t>reduced the genetic variety </a:t>
            </a:r>
            <a:r>
              <a:rPr lang="en-US" dirty="0"/>
              <a:t>that ordinarily prevents the decimation of an entire crop by disease, </a:t>
            </a:r>
          </a:p>
          <a:p>
            <a:r>
              <a:rPr lang="en-US" dirty="0"/>
              <a:t>thus the Irish became vulnerable to famine.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1" y="5710936"/>
            <a:ext cx="53142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https://</a:t>
            </a:r>
            <a:r>
              <a:rPr lang="en-US" sz="1350" dirty="0" err="1"/>
              <a:t>www.britannica.com</a:t>
            </a:r>
            <a:r>
              <a:rPr lang="en-US" sz="1350" dirty="0"/>
              <a:t>/event/Great-Famine-Irish-history</a:t>
            </a:r>
          </a:p>
        </p:txBody>
      </p:sp>
    </p:spTree>
    <p:extLst>
      <p:ext uri="{BB962C8B-B14F-4D97-AF65-F5344CB8AC3E}">
        <p14:creationId xmlns:p14="http://schemas.microsoft.com/office/powerpoint/2010/main" xmlns="" val="1967787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666" y="1252955"/>
            <a:ext cx="6172200" cy="343586"/>
          </a:xfrm>
        </p:spPr>
        <p:txBody>
          <a:bodyPr>
            <a:normAutofit fontScale="90000"/>
          </a:bodyPr>
          <a:lstStyle/>
          <a:p>
            <a:r>
              <a:rPr lang="en-US" dirty="0"/>
              <a:t>1 million people died of hunger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1" y="5710936"/>
            <a:ext cx="53142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https://</a:t>
            </a:r>
            <a:r>
              <a:rPr lang="en-US" sz="1350" dirty="0" err="1"/>
              <a:t>www.britannica.com</a:t>
            </a:r>
            <a:r>
              <a:rPr lang="en-US" sz="1350" dirty="0"/>
              <a:t>/event/Great-Famine-Irish-history</a:t>
            </a:r>
          </a:p>
        </p:txBody>
      </p:sp>
    </p:spTree>
    <p:extLst>
      <p:ext uri="{BB962C8B-B14F-4D97-AF65-F5344CB8AC3E}">
        <p14:creationId xmlns:p14="http://schemas.microsoft.com/office/powerpoint/2010/main" xmlns="" val="1504869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85225" y="1527394"/>
            <a:ext cx="7871758" cy="343586"/>
          </a:xfrm>
        </p:spPr>
        <p:txBody>
          <a:bodyPr>
            <a:normAutofit fontScale="90000"/>
          </a:bodyPr>
          <a:lstStyle/>
          <a:p>
            <a:r>
              <a:rPr lang="en-US" dirty="0"/>
              <a:t>Discovery of Natural Selection by Charles Darwin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0666" y="3658059"/>
            <a:ext cx="6172200" cy="2939102"/>
          </a:xfrm>
        </p:spPr>
        <p:txBody>
          <a:bodyPr/>
          <a:lstStyle/>
          <a:p>
            <a:r>
              <a:rPr lang="en-US" dirty="0"/>
              <a:t>Darwin found several species of a bird species (finch) adapted to different environments. </a:t>
            </a:r>
          </a:p>
          <a:p>
            <a:r>
              <a:rPr lang="en-US" dirty="0"/>
              <a:t>They also differed in </a:t>
            </a:r>
            <a:r>
              <a:rPr lang="en-US" b="1" dirty="0"/>
              <a:t>beak shape</a:t>
            </a:r>
            <a:r>
              <a:rPr lang="en-US" dirty="0"/>
              <a:t>, </a:t>
            </a:r>
            <a:r>
              <a:rPr lang="en-US" b="1" dirty="0"/>
              <a:t>food source</a:t>
            </a:r>
            <a:r>
              <a:rPr lang="en-US" dirty="0"/>
              <a:t>, and how </a:t>
            </a:r>
            <a:r>
              <a:rPr lang="en-US" b="1" dirty="0"/>
              <a:t>food was</a:t>
            </a:r>
            <a:r>
              <a:rPr lang="en-US" dirty="0"/>
              <a:t> </a:t>
            </a:r>
            <a:r>
              <a:rPr lang="en-US" b="1" dirty="0"/>
              <a:t>captured</a:t>
            </a:r>
            <a:r>
              <a:rPr lang="en-US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1" y="5721291"/>
            <a:ext cx="375455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1350" dirty="0"/>
              <a:t>https://doi.org/10.1017/9781316771488.006</a:t>
            </a: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xmlns="" val="523119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4254" y="2214290"/>
            <a:ext cx="6655224" cy="2727383"/>
          </a:xfrm>
        </p:spPr>
        <p:txBody>
          <a:bodyPr/>
          <a:lstStyle/>
          <a:p>
            <a:r>
              <a:rPr lang="en-US" dirty="0"/>
              <a:t>Darwin and Wallace developed similar theory on natural selection. </a:t>
            </a:r>
          </a:p>
          <a:p>
            <a:r>
              <a:rPr lang="en-US" dirty="0"/>
              <a:t>They presented their theory at the Linnaean Society in 1858.</a:t>
            </a:r>
          </a:p>
          <a:p>
            <a:r>
              <a:rPr lang="en-US" dirty="0"/>
              <a:t>Darwin published his book, Wallace returned to his studies on biogeography.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15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7FE2C2-4F7F-E34A-A6D9-A454E04FF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109" y="1679659"/>
            <a:ext cx="3802575" cy="274209"/>
          </a:xfrm>
        </p:spPr>
        <p:txBody>
          <a:bodyPr>
            <a:noAutofit/>
          </a:bodyPr>
          <a:lstStyle/>
          <a:p>
            <a:pPr defTabSz="685800" eaLnBrk="0" fontAlgn="base" hangingPunct="0">
              <a:lnSpc>
                <a:spcPct val="90000"/>
              </a:lnSpc>
              <a:spcAft>
                <a:spcPct val="0"/>
              </a:spcAft>
            </a:pPr>
            <a:r>
              <a:rPr lang="x-none" altLang="x-none" dirty="0">
                <a:latin typeface="proxima-nova"/>
              </a:rPr>
              <a:t>Chromosomal Theory Of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5B4E95-32A0-D74D-A108-138FB7861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221" y="2346408"/>
            <a:ext cx="3791942" cy="3588909"/>
          </a:xfrm>
        </p:spPr>
        <p:txBody>
          <a:bodyPr>
            <a:normAutofit fontScale="85000" lnSpcReduction="10000"/>
          </a:bodyPr>
          <a:lstStyle/>
          <a:p>
            <a:pPr marL="0" indent="0" defTabSz="685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x-none" altLang="x-none" dirty="0">
                <a:latin typeface="proxima-nova"/>
              </a:rPr>
              <a:t>Chromosomes might be the key to understanding heredity based on two findings in 1902. </a:t>
            </a:r>
          </a:p>
          <a:p>
            <a:pPr marL="0" indent="0" defTabSz="685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x-none" altLang="x-none" dirty="0">
              <a:latin typeface="proxima-nova"/>
            </a:endParaRPr>
          </a:p>
          <a:p>
            <a:pPr marL="0" indent="0" defTabSz="685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x-none" altLang="x-none" b="1" dirty="0">
                <a:latin typeface="proxima-nova"/>
              </a:rPr>
              <a:t>1- Theodor Boveri observed that proper embryonic development of sea urchins does not occur unless </a:t>
            </a:r>
            <a:r>
              <a:rPr lang="x-none" altLang="x-none" b="1" u="sng" dirty="0">
                <a:latin typeface="proxima-nova"/>
              </a:rPr>
              <a:t>chromosomes </a:t>
            </a:r>
            <a:r>
              <a:rPr lang="x-none" altLang="x-none" b="1" dirty="0">
                <a:latin typeface="proxima-nova"/>
              </a:rPr>
              <a:t>are present. </a:t>
            </a:r>
          </a:p>
          <a:p>
            <a:pPr marL="0" indent="0" defTabSz="685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x-none" altLang="x-none" b="1" dirty="0">
              <a:latin typeface="proxima-nova"/>
            </a:endParaRPr>
          </a:p>
          <a:p>
            <a:pPr marL="0" indent="0" defTabSz="685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x-none" altLang="x-none" b="1" dirty="0">
                <a:latin typeface="proxima-nova"/>
              </a:rPr>
              <a:t>2- Walter Sutton observed the separation of chromosomes into daughter cells during meiosis. </a:t>
            </a:r>
          </a:p>
          <a:p>
            <a:pPr marL="0" indent="0" defTabSz="685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x-none" altLang="x-none" b="1" dirty="0">
              <a:latin typeface="proxima-nova"/>
            </a:endParaRPr>
          </a:p>
          <a:p>
            <a:pPr marL="0" indent="0" defTabSz="685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x-none" altLang="x-none" dirty="0">
                <a:latin typeface="proxima-nova"/>
              </a:rPr>
              <a:t>Together, these observations led to the development of the Chromosomal Theory of Inheritance, </a:t>
            </a:r>
            <a:r>
              <a:rPr lang="x-none" altLang="x-none" b="1" dirty="0">
                <a:latin typeface="proxima-nova"/>
              </a:rPr>
              <a:t>which identified chromosomes as the genetic material responsible for Mendelian inheritance.</a:t>
            </a:r>
          </a:p>
          <a:p>
            <a:pPr marL="0" indent="0" defTabSz="685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x-none" altLang="x-none" dirty="0">
                <a:latin typeface="proxima-nova"/>
              </a:rPr>
              <a:t>          </a:t>
            </a:r>
            <a:endParaRPr lang="tr-T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F100FD2-5018-2840-85A1-9A449A2A7379}"/>
              </a:ext>
            </a:extLst>
          </p:cNvPr>
          <p:cNvSpPr txBox="1"/>
          <p:nvPr/>
        </p:nvSpPr>
        <p:spPr>
          <a:xfrm>
            <a:off x="4864101" y="4941027"/>
            <a:ext cx="4422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altLang="x-none" sz="1350" dirty="0">
                <a:solidFill>
                  <a:schemeClr val="bg1"/>
                </a:solidFill>
              </a:rPr>
              <a:t>(a) Walter Sutton and (b) Theodor Boveri are credited with developing the Chromosomal Theory of Inheritance, which states that chromosomes carry the unit of heredity (genes).</a:t>
            </a:r>
            <a:endParaRPr lang="tr-TR" sz="13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4163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98D1675B-7325-48AD-994B-0DEF3379A9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936</TotalTime>
  <Words>894</Words>
  <Application>Microsoft Office PowerPoint</Application>
  <PresentationFormat>Ekran Gösterisi (4:3)</PresentationFormat>
  <Paragraphs>96</Paragraphs>
  <Slides>23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Quotable</vt:lpstr>
      <vt:lpstr>Basic Genetic Terms-III</vt:lpstr>
      <vt:lpstr>Slayt 2</vt:lpstr>
      <vt:lpstr>Slayt 3</vt:lpstr>
      <vt:lpstr>Great Irish famine 1845–49</vt:lpstr>
      <vt:lpstr>Great Irish famine 1845–49</vt:lpstr>
      <vt:lpstr>1 million people died of hunger</vt:lpstr>
      <vt:lpstr>Discovery of Natural Selection by Charles Darwin</vt:lpstr>
      <vt:lpstr>Slayt 8</vt:lpstr>
      <vt:lpstr>Chromosomal Theory Of Inheritance</vt:lpstr>
      <vt:lpstr>Slayt 10</vt:lpstr>
      <vt:lpstr>Slayt 11</vt:lpstr>
      <vt:lpstr>Chromosomal Basis of Heredity</vt:lpstr>
      <vt:lpstr>Chromosomal Basis of Heredity</vt:lpstr>
      <vt:lpstr>Chromosomal Basis of Heredity</vt:lpstr>
      <vt:lpstr>Chromosomal Basis of Heredity</vt:lpstr>
      <vt:lpstr>Chromosomal Basis of Heredity</vt:lpstr>
      <vt:lpstr>Chromosomal Basis of Heredity</vt:lpstr>
      <vt:lpstr>Chromosome structure</vt:lpstr>
      <vt:lpstr>Slayt 19</vt:lpstr>
      <vt:lpstr>Slayt 20</vt:lpstr>
      <vt:lpstr>Slayt 21</vt:lpstr>
      <vt:lpstr>Slayt 22</vt:lpstr>
      <vt:lpstr>Telomeres,  2009 Nobel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Genetic Terms-III</dc:title>
  <dc:creator>Nuket.Bilgen</dc:creator>
  <cp:lastModifiedBy>dell</cp:lastModifiedBy>
  <cp:revision>13</cp:revision>
  <dcterms:created xsi:type="dcterms:W3CDTF">2020-10-15T07:47:34Z</dcterms:created>
  <dcterms:modified xsi:type="dcterms:W3CDTF">2021-11-08T09:06:57Z</dcterms:modified>
</cp:coreProperties>
</file>