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2"/>
  </p:notesMasterIdLst>
  <p:sldIdLst>
    <p:sldId id="1082" r:id="rId4"/>
    <p:sldId id="1085" r:id="rId5"/>
    <p:sldId id="1087" r:id="rId6"/>
    <p:sldId id="1092" r:id="rId7"/>
    <p:sldId id="1088" r:id="rId8"/>
    <p:sldId id="1095" r:id="rId9"/>
    <p:sldId id="1090" r:id="rId10"/>
    <p:sldId id="1089" r:id="rId11"/>
    <p:sldId id="1086" r:id="rId12"/>
    <p:sldId id="1091" r:id="rId13"/>
    <p:sldId id="1093" r:id="rId14"/>
    <p:sldId id="1094" r:id="rId15"/>
    <p:sldId id="1096" r:id="rId16"/>
    <p:sldId id="1097" r:id="rId17"/>
    <p:sldId id="1101" r:id="rId18"/>
    <p:sldId id="1099" r:id="rId19"/>
    <p:sldId id="1100" r:id="rId20"/>
    <p:sldId id="1102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ÇEKİCİ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3089" y="176123"/>
            <a:ext cx="6756436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Yatırımın Ortalama Karlılığı…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1" y="1357782"/>
            <a:ext cx="8070887" cy="4085756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Paranın zaman değerini dikkate almayan </a:t>
            </a:r>
            <a:r>
              <a:rPr lang="tr-T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ekonomik ömrü içinde sağlayacağı kar, yıllar itibarıyla farklılık gösteriyorsa,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Yatırımdan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Sağlanacak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 Net Kar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=  -----------------------------------------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Yatırımın Ekonomik Ömrü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			       Sabit Yatırım Tutarı – Hurda Değer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Yatırım	    =   (Çalışma	+  Hurda   + -------------------------------------------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Tutarı 	          Sermayesi	    Değer)		    2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1641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413" y="251764"/>
            <a:ext cx="6084925" cy="513080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Geri Ödeme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Süresi…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87413" y="2200275"/>
            <a:ext cx="7642262" cy="2840507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 Ödeme Süresi = Yatırım Tutarı / Yıllık Ortalama Net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Karlar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yöntemde yatırımın yıllık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amortismanları toplamının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başlangıçtaki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 tutarına eşitleyen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likiditesi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üzerinde durur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ömrü ve ömrün sonundaki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hurda değer dikkate alınmaz.</a:t>
            </a:r>
          </a:p>
        </p:txBody>
      </p:sp>
    </p:spTree>
    <p:extLst>
      <p:ext uri="{BB962C8B-B14F-4D97-AF65-F5344CB8AC3E}">
        <p14:creationId xmlns:p14="http://schemas.microsoft.com/office/powerpoint/2010/main" val="121554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283995" y="3729507"/>
            <a:ext cx="4191000" cy="1428281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Dinamik Yöntemler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62166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94627"/>
            <a:ext cx="5399123" cy="513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Net Bugünkü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1" y="2628900"/>
            <a:ext cx="8085173" cy="241188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Net Nakit Girişleri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Bugünkü Değer =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   -  Yatırım Tutarı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(1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i)ⁿ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yöntem, projenin nakit girişlerinin şimdiki değeri ile nakit çıkışlarının arasındaki farkın belirlenmesi ve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farkın sıfırdan büyük olması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 projenin kabulünü öngören bir yöntemdir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5710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80339"/>
            <a:ext cx="6770723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Fayda – Maliyet Analizi (Karlılık Endeksi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1" y="1357781"/>
            <a:ext cx="7928011" cy="410004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Yatırımın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Karlarının Net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Bugünkü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Fayda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 Oranı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-------------------------------------------------------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Yatırım Tutarı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yöntem, projenin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nakit girişlerinin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şimdiki değerini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nakit çıkışının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şimdiki değerine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oranlayan bir yöntemdir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Oranı </a:t>
            </a: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olan projeler kabul edilir.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Büyükten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küçüğe doğru bir sıralama yapılarak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büyük olan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tercih edilir.</a:t>
            </a:r>
          </a:p>
        </p:txBody>
      </p:sp>
    </p:spTree>
    <p:extLst>
      <p:ext uri="{BB962C8B-B14F-4D97-AF65-F5344CB8AC3E}">
        <p14:creationId xmlns:p14="http://schemas.microsoft.com/office/powerpoint/2010/main" val="1894547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57287" y="308914"/>
            <a:ext cx="6129337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İç Verim Oranı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57313" y="2057400"/>
            <a:ext cx="6486525" cy="298338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Girişleri		Para Çıkışları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	=	-----------------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(1+i)ⁿ		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(1+i)ⁿ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025" y="3429000"/>
            <a:ext cx="3871913" cy="150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648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8699" y="280339"/>
            <a:ext cx="6200776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İç Verim Oranı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8699" y="3271838"/>
            <a:ext cx="7815263" cy="1768944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 gerektireceği </a:t>
            </a:r>
            <a:r>
              <a:rPr lang="tr-TR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çıkışları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ekonomik ömrü boyunca sağlayacağı </a:t>
            </a:r>
            <a:r>
              <a:rPr lang="tr-TR" b="1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girişlerini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eşitleyecek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iskonto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oranıdır</a:t>
            </a:r>
            <a:r>
              <a:rPr lang="tr-TR" dirty="0" smtClean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solidFill>
                <a:srgbClr val="44444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yüksek </a:t>
            </a:r>
            <a:r>
              <a:rPr lang="tr-TR" dirty="0" err="1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iskonto</a:t>
            </a:r>
            <a:r>
              <a:rPr lang="tr-TR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oranında eşitlenen proje tercih edilir.</a:t>
            </a:r>
          </a:p>
        </p:txBody>
      </p:sp>
    </p:spTree>
    <p:extLst>
      <p:ext uri="{BB962C8B-B14F-4D97-AF65-F5344CB8AC3E}">
        <p14:creationId xmlns:p14="http://schemas.microsoft.com/office/powerpoint/2010/main" val="704061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80339"/>
            <a:ext cx="6056348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Düzeltilmiş İç Getiri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Oranı…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8" y="2757489"/>
            <a:ext cx="5029200" cy="2528886"/>
          </a:xfrm>
          <a:prstGeom prst="rect">
            <a:avLst/>
          </a:prstGeom>
        </p:spPr>
      </p:pic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8700" y="1357782"/>
            <a:ext cx="7343775" cy="3683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 yatırımının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bugünkü değerini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nakit girişlerinin proje ömrü sonundaki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gelecek değerine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eşitleyen </a:t>
            </a:r>
            <a:r>
              <a:rPr 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iskonto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oranını belirlemedir.</a:t>
            </a:r>
          </a:p>
        </p:txBody>
      </p:sp>
    </p:spTree>
    <p:extLst>
      <p:ext uri="{BB962C8B-B14F-4D97-AF65-F5344CB8AC3E}">
        <p14:creationId xmlns:p14="http://schemas.microsoft.com/office/powerpoint/2010/main" val="3186821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5951" y="294627"/>
            <a:ext cx="6199224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Ekonomik Katma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5949" y="1885949"/>
            <a:ext cx="7913725" cy="375761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projenin sermaye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maliyeti, o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 sağladığı getiri oranından küçükse, proje, ekonomik katma değer sağlamaktadır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yöntemde sermaye maliyeti, öz kaynaklarında maliyeti dahil ağırlıklı ortalama sermaye maliyetidir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Katma Değer  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	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Projenin	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Getiri Oranı (%)        Finansmanında	Gerektirdiği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Kullanılan Sermaye	Yatırım Tutarı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Maliyeti (%)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792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83920" y="3700463"/>
            <a:ext cx="4191000" cy="857250"/>
          </a:xfrm>
        </p:spPr>
        <p:txBody>
          <a:bodyPr/>
          <a:lstStyle/>
          <a:p>
            <a:pPr marL="0" lvl="0" indent="0" algn="ctr">
              <a:buNone/>
            </a:pPr>
            <a:r>
              <a:rPr lang="tr-TR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Sermaye Bütçelemesi…</a:t>
            </a:r>
            <a:endParaRPr lang="tr-TR" sz="2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01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7541" y="294627"/>
            <a:ext cx="6340547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bütçelemesi…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7540" y="2100263"/>
            <a:ext cx="7369247" cy="342900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Sermaye bütçelemesi, yapılacak yatırımların rasyonel olarak parasal planlarını yaparak gerekli karar verme işlemine yönelik faaliyetler bütünüdür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Kapsam olarak;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Önerilerin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sağlanacak yararların tahmini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değerlemesi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seçimin yapılması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Yeniden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denetim.</a:t>
            </a:r>
          </a:p>
        </p:txBody>
      </p:sp>
    </p:spTree>
    <p:extLst>
      <p:ext uri="{BB962C8B-B14F-4D97-AF65-F5344CB8AC3E}">
        <p14:creationId xmlns:p14="http://schemas.microsoft.com/office/powerpoint/2010/main" val="411840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80339"/>
            <a:ext cx="6656423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</a:t>
            </a:r>
            <a:r>
              <a:rPr lang="tr-TR" dirty="0"/>
              <a:t>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bütçelemesinin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2" y="1614488"/>
            <a:ext cx="7870861" cy="37290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Harcamalar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Maddi duran varlıklara yapılan yatırımlar genellikle büyük tutarlara ulaştığından finansman yönetimi önem kazanır.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dönemi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kapsar;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Uygulamaya geçildikten sonra karar alma esnekliğini azaltan uzun dönemli yatırımlardır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tahminleri gerektirir;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maddi duran varlıklara yapılacak yatırımlar, esas itibarıyla, gelecek dönemlere ilişkin satış tahminlerine bağlıdır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sermaye bütçelemesi;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işletmenin gelecekteki başarısını, karlılığını,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verimliliğini,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akışını, risk derecesini belirleyen en önemli faktörlerden biridir ve işletmeler açısından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bir öneme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sahiptir</a:t>
            </a:r>
          </a:p>
        </p:txBody>
      </p:sp>
    </p:spTree>
    <p:extLst>
      <p:ext uri="{BB962C8B-B14F-4D97-AF65-F5344CB8AC3E}">
        <p14:creationId xmlns:p14="http://schemas.microsoft.com/office/powerpoint/2010/main" val="113950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28738" y="318998"/>
            <a:ext cx="6799298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Belirlilik koşulları…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28738" y="1314450"/>
            <a:ext cx="7243762" cy="414337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Belirlilik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koşulları,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yatırım projelerinin aynı risk derecesine sahip olduğu varsayımını kabul eder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Yöntemler: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değerini dikkate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almaz.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Karlılığı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Dinamik Yöntemler: 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değerini dikkate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Bugünkü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Fayda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 Analizi (Karlılık Endeksi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Verim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Düzeltilmiş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İç Getiri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Oranı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Katma Değer</a:t>
            </a:r>
          </a:p>
        </p:txBody>
      </p:sp>
    </p:spTree>
    <p:extLst>
      <p:ext uri="{BB962C8B-B14F-4D97-AF65-F5344CB8AC3E}">
        <p14:creationId xmlns:p14="http://schemas.microsoft.com/office/powerpoint/2010/main" val="3652634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855370" y="3386607"/>
            <a:ext cx="4191000" cy="368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Statik </a:t>
            </a:r>
            <a:r>
              <a:rPr lang="tr-T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6333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4425" y="308914"/>
            <a:ext cx="6815138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Yatırımın Ortalama Karlılığı…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14425" y="3486150"/>
            <a:ext cx="6986587" cy="1554632"/>
          </a:xfrm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 net kar;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ilkelerine göre nakit çıkışı gerektirmeyen amortismanlar, dönem karı üzerinden hesaplanmış olan vergi ve benzeri diğer yükümlülükler indirildikten sonraki kalan tutardır.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046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5824" y="280339"/>
            <a:ext cx="6727861" cy="513080"/>
          </a:xfrm>
        </p:spPr>
        <p:txBody>
          <a:bodyPr/>
          <a:lstStyle/>
          <a:p>
            <a:pPr lvl="0"/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Yatırımın Ortalama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Karlılığı…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85824" y="1571625"/>
            <a:ext cx="7929563" cy="395763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yöntemde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tutarı ve net karın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hesabında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ilkelerine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uyulur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 tutarı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sabit sermaye ve işletme sermaye toplamından oluşmaktadır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finansmanında kullanılan yabancı kaynaklara ait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finansman giderleri 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karın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hesabından düşülür.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ekonomiye katkısının belirlenmesinde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FVÖK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yıllar itibariyle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dalgalı net kar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sağlayabilir.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durumda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 net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hesaplamada dikkate alınır.</a:t>
            </a:r>
          </a:p>
        </p:txBody>
      </p:sp>
    </p:spTree>
    <p:extLst>
      <p:ext uri="{BB962C8B-B14F-4D97-AF65-F5344CB8AC3E}">
        <p14:creationId xmlns:p14="http://schemas.microsoft.com/office/powerpoint/2010/main" val="85510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85824" y="266052"/>
            <a:ext cx="6200776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Yatırımın Ortalama Karlılığı…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85824" y="1671638"/>
            <a:ext cx="7800975" cy="3814762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Paranın zaman değerini dikkate almayan yöntemler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Yıllık Net Kar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Sermayenin Ortalama Karlılık Oranı   =    -----------------------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Yatırım Tutarı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Yatırımın ekonomik ömrü içinde sağlayacağı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yıllar itibarıyla farklılık gösteriyorsa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Kar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Sermayenin Ortalama Karlılık Oranı   =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 Yatırım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Tutarı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359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12698</TotalTime>
  <Words>806</Words>
  <Application>Microsoft Office PowerPoint</Application>
  <PresentationFormat>Ekran Gösterisi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Sermaye bütçelemesi…</vt:lpstr>
      <vt:lpstr>Sermaye bütçelemesinin önemi…</vt:lpstr>
      <vt:lpstr>Belirlilik koşulları…</vt:lpstr>
      <vt:lpstr>PowerPoint Sunusu</vt:lpstr>
      <vt:lpstr>a) Yatırımın Ortalama Karlılığı…</vt:lpstr>
      <vt:lpstr>a) Yatırımın Ortalama Karlılığı… </vt:lpstr>
      <vt:lpstr>a) Yatırımın Ortalama Karlılığı…</vt:lpstr>
      <vt:lpstr>a) Yatırımın Ortalama Karlılığı…</vt:lpstr>
      <vt:lpstr>b) Geri Ödeme Süresi…</vt:lpstr>
      <vt:lpstr>PowerPoint Sunusu</vt:lpstr>
      <vt:lpstr>a) Net Bugünkü Değer… </vt:lpstr>
      <vt:lpstr>b) Fayda – Maliyet Analizi (Karlılık Endeksi)… </vt:lpstr>
      <vt:lpstr>c) İç Verim Oranı </vt:lpstr>
      <vt:lpstr>c) İç Verim Oranı </vt:lpstr>
      <vt:lpstr>d) Düzeltilmiş İç Getiri Oranı… </vt:lpstr>
      <vt:lpstr>e) Ekonomik Katma Değer…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837</cp:revision>
  <cp:lastPrinted>2016-10-24T07:53:35Z</cp:lastPrinted>
  <dcterms:created xsi:type="dcterms:W3CDTF">2016-09-18T09:35:24Z</dcterms:created>
  <dcterms:modified xsi:type="dcterms:W3CDTF">2020-03-26T13:00:44Z</dcterms:modified>
</cp:coreProperties>
</file>