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20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7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49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00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20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05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72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39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5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97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8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32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16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36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75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7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09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870CBB-31E8-498F-BA22-1C26A550AB5B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C7B4E1-3A1B-4E2B-8990-6FF9F5C9EF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58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0" y="2475587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sz="4000" b="1" dirty="0">
                <a:ln>
                  <a:solidFill>
                    <a:schemeClr val="tx1"/>
                  </a:solidFill>
                </a:ln>
              </a:rPr>
              <a:t>İLAÇ VE BAHARAT BİTKİLER</a:t>
            </a:r>
            <a:endParaRPr lang="tr-TR" sz="4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419599" y="3471882"/>
            <a:ext cx="3352800" cy="461665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Prof. Dr. Mustafa YILDIZ</a:t>
            </a:r>
          </a:p>
        </p:txBody>
      </p:sp>
    </p:spTree>
    <p:extLst>
      <p:ext uri="{BB962C8B-B14F-4D97-AF65-F5344CB8AC3E}">
        <p14:creationId xmlns:p14="http://schemas.microsoft.com/office/powerpoint/2010/main" val="29647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– Baharat Bitkileri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Bitkiler </a:t>
            </a:r>
            <a:r>
              <a:rPr lang="tr-TR" sz="1600" b="1" dirty="0">
                <a:solidFill>
                  <a:srgbClr val="000024"/>
                </a:solidFill>
              </a:rPr>
              <a:t>öncelikle doğal olarak yetiştiği ekolojik çevrelerde kültüre alınmalıdır. Böylece; birim alandan yüksek verim alınacak, saf, temiz, standartlara </a:t>
            </a:r>
            <a:r>
              <a:rPr lang="tr-TR" sz="1600" b="1" dirty="0">
                <a:solidFill>
                  <a:srgbClr val="000024"/>
                </a:solidFill>
              </a:rPr>
              <a:t>uygun, getirisi </a:t>
            </a:r>
            <a:r>
              <a:rPr lang="tr-TR" sz="1600" b="1" dirty="0">
                <a:solidFill>
                  <a:srgbClr val="000024"/>
                </a:solidFill>
              </a:rPr>
              <a:t>yüksek droglar elde edilecektir. </a:t>
            </a:r>
            <a:r>
              <a:rPr lang="tr-TR" sz="1600" b="1" dirty="0">
                <a:solidFill>
                  <a:srgbClr val="000024"/>
                </a:solidFill>
              </a:rPr>
              <a:t>Doğal </a:t>
            </a:r>
            <a:r>
              <a:rPr lang="tr-TR" sz="1600" b="1" dirty="0">
                <a:solidFill>
                  <a:srgbClr val="000024"/>
                </a:solidFill>
              </a:rPr>
              <a:t>zenginliklerimizin sürekliliği ve gelecekteki araştırmalar için gen kaynaklarının korunması önemlidir.</a:t>
            </a:r>
            <a:endParaRPr lang="tr-T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</a:rPr>
              <a:t>Günümüzde ve gelecekte karşılaşacak yeni </a:t>
            </a:r>
            <a:r>
              <a:rPr lang="tr-TR" sz="1600" b="1" dirty="0">
                <a:solidFill>
                  <a:srgbClr val="FF0000"/>
                </a:solidFill>
              </a:rPr>
              <a:t>hastalıklarla mücadelede </a:t>
            </a:r>
            <a:r>
              <a:rPr lang="tr-TR" sz="1600" b="1" dirty="0">
                <a:solidFill>
                  <a:srgbClr val="FF0000"/>
                </a:solidFill>
              </a:rPr>
              <a:t>doğal </a:t>
            </a:r>
            <a:r>
              <a:rPr lang="tr-TR" sz="1600" b="1" dirty="0">
                <a:solidFill>
                  <a:srgbClr val="FF0000"/>
                </a:solidFill>
              </a:rPr>
              <a:t>gen kaynağı </a:t>
            </a:r>
            <a:r>
              <a:rPr lang="tr-TR" sz="1600" b="1" dirty="0">
                <a:solidFill>
                  <a:srgbClr val="FF0000"/>
                </a:solidFill>
              </a:rPr>
              <a:t>olan bu bitkilerin </a:t>
            </a:r>
            <a:r>
              <a:rPr lang="tr-TR" sz="1600" b="1" dirty="0">
                <a:solidFill>
                  <a:srgbClr val="FF0000"/>
                </a:solidFill>
              </a:rPr>
              <a:t>korunması çok önemlidir.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Doğadan bitki toplanması ucuz olduğu için tercih edilmektedir</a:t>
            </a:r>
            <a:r>
              <a:rPr lang="tr-TR" sz="1600" b="1" dirty="0">
                <a:solidFill>
                  <a:srgbClr val="000024"/>
                </a:solidFill>
              </a:rPr>
              <a:t>. Ancak, </a:t>
            </a:r>
            <a:r>
              <a:rPr lang="tr-TR" sz="1600" b="1" dirty="0">
                <a:solidFill>
                  <a:srgbClr val="000024"/>
                </a:solidFill>
              </a:rPr>
              <a:t>etkili madde miktarı ve bileşenleri </a:t>
            </a:r>
            <a:r>
              <a:rPr lang="tr-TR" sz="1600" b="1" dirty="0">
                <a:solidFill>
                  <a:srgbClr val="000024"/>
                </a:solidFill>
              </a:rPr>
              <a:t>farklı </a:t>
            </a:r>
            <a:r>
              <a:rPr lang="tr-TR" sz="1600" b="1" dirty="0">
                <a:solidFill>
                  <a:srgbClr val="000024"/>
                </a:solidFill>
              </a:rPr>
              <a:t>olduğu için toplanan ürünlerde </a:t>
            </a:r>
            <a:r>
              <a:rPr lang="tr-TR" sz="1600" b="1" dirty="0">
                <a:solidFill>
                  <a:srgbClr val="000024"/>
                </a:solidFill>
              </a:rPr>
              <a:t>etken madde bakımından homojeniteyi sağlamak </a:t>
            </a:r>
            <a:r>
              <a:rPr lang="tr-TR" sz="1600" b="1" dirty="0">
                <a:solidFill>
                  <a:srgbClr val="000024"/>
                </a:solidFill>
              </a:rPr>
              <a:t>mümkün olmamaktadır.</a:t>
            </a:r>
            <a:endParaRPr lang="tr-TR" sz="1600" b="1" dirty="0"/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</a:rPr>
              <a:t>Ayrıca, </a:t>
            </a:r>
            <a:r>
              <a:rPr lang="tr-TR" sz="1600" b="1" dirty="0">
                <a:solidFill>
                  <a:srgbClr val="FF0000"/>
                </a:solidFill>
              </a:rPr>
              <a:t>toplama sonrası yapılan işlemlerde (işleme, tasnif, temizleme, nakliye) </a:t>
            </a:r>
            <a:r>
              <a:rPr lang="tr-TR" sz="1600" b="1" dirty="0">
                <a:solidFill>
                  <a:srgbClr val="FF0000"/>
                </a:solidFill>
              </a:rPr>
              <a:t>kayıp </a:t>
            </a:r>
            <a:r>
              <a:rPr lang="tr-TR" sz="1600" b="1" dirty="0">
                <a:solidFill>
                  <a:srgbClr val="FF0000"/>
                </a:solidFill>
              </a:rPr>
              <a:t>yüksek olmaktadır.</a:t>
            </a:r>
            <a:r>
              <a:rPr lang="tr-TR" sz="1600" dirty="0">
                <a:solidFill>
                  <a:srgbClr val="000024"/>
                </a:solidFill>
              </a:rPr>
              <a:t> </a:t>
            </a:r>
            <a:endParaRPr lang="tr-TR" sz="1600" dirty="0">
              <a:solidFill>
                <a:srgbClr val="000024"/>
              </a:solidFill>
            </a:endParaRP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Bu nedenle tıbbi </a:t>
            </a:r>
            <a:r>
              <a:rPr lang="tr-TR" sz="1600" b="1" dirty="0">
                <a:solidFill>
                  <a:srgbClr val="000024"/>
                </a:solidFill>
              </a:rPr>
              <a:t>bitkileri </a:t>
            </a:r>
            <a:r>
              <a:rPr lang="tr-TR" sz="1600" b="1" dirty="0">
                <a:solidFill>
                  <a:srgbClr val="000024"/>
                </a:solidFill>
              </a:rPr>
              <a:t>tarımının yapılmasıyla sürekli, kaliteli ve istenen miktarda ürün sağlanması garanti altına </a:t>
            </a:r>
            <a:r>
              <a:rPr lang="tr-TR" sz="1600" b="1" dirty="0">
                <a:solidFill>
                  <a:srgbClr val="000024"/>
                </a:solidFill>
              </a:rPr>
              <a:t>alınır.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</a:t>
            </a:r>
            <a:r>
              <a:rPr lang="tr-TR" sz="2800" b="1" dirty="0">
                <a:solidFill>
                  <a:prstClr val="black"/>
                </a:solidFill>
              </a:rPr>
              <a:t>Bitkileri Kültürünün Faydaları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23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/>
              <a:t>Toplamanın neden olduğu bitki kayıplarının önüne geçilir,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solidFill>
                  <a:srgbClr val="FF0000"/>
                </a:solidFill>
              </a:rPr>
              <a:t>Birim alandan daha fazla ürün elde edilir,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/>
              <a:t>Kültürü yapılan türlerde kalite kontrolü daha kolaydır,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solidFill>
                  <a:srgbClr val="FF0000"/>
                </a:solidFill>
              </a:rPr>
              <a:t>Kültürü yapılan bitkilerde ıslah ile yeni çeşitler </a:t>
            </a:r>
            <a:r>
              <a:rPr lang="tr-TR" sz="1600" b="1" dirty="0">
                <a:solidFill>
                  <a:srgbClr val="FF0000"/>
                </a:solidFill>
              </a:rPr>
              <a:t>geliştirilebilir,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/>
              <a:t>Nesli tehlikede olan türlerin yok olması önlenir,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solidFill>
                  <a:srgbClr val="FF0000"/>
                </a:solidFill>
              </a:rPr>
              <a:t>Yıkama, temizleme, işleme ve paketleme gibi işlemlerin </a:t>
            </a:r>
            <a:r>
              <a:rPr lang="tr-TR" sz="1600" b="1" dirty="0">
                <a:solidFill>
                  <a:srgbClr val="FF0000"/>
                </a:solidFill>
              </a:rPr>
              <a:t>yapılması kültürü yapılanlarda daha </a:t>
            </a:r>
            <a:r>
              <a:rPr lang="tr-TR" sz="1600" b="1" dirty="0">
                <a:solidFill>
                  <a:srgbClr val="FF0000"/>
                </a:solidFill>
              </a:rPr>
              <a:t>kolaydır.</a:t>
            </a:r>
          </a:p>
        </p:txBody>
      </p:sp>
    </p:spTree>
    <p:extLst>
      <p:ext uri="{BB962C8B-B14F-4D97-AF65-F5344CB8AC3E}">
        <p14:creationId xmlns:p14="http://schemas.microsoft.com/office/powerpoint/2010/main" val="13281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Kültürü Yapılacak İlaç Bitkilerinin Seçimi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altLang="tr-TR" sz="1600" b="1" dirty="0">
                <a:solidFill>
                  <a:srgbClr val="000024"/>
                </a:solidFill>
              </a:rPr>
              <a:t>Bir </a:t>
            </a:r>
            <a:r>
              <a:rPr lang="tr-TR" altLang="tr-TR" sz="1600" b="1" dirty="0">
                <a:solidFill>
                  <a:srgbClr val="000024"/>
                </a:solidFill>
              </a:rPr>
              <a:t>bitkinin tarımına geçmeden önce, </a:t>
            </a:r>
            <a:r>
              <a:rPr lang="tr-TR" altLang="tr-TR" sz="1600" b="1" dirty="0">
                <a:solidFill>
                  <a:srgbClr val="000024"/>
                </a:solidFill>
              </a:rPr>
              <a:t>dünya </a:t>
            </a:r>
            <a:r>
              <a:rPr lang="tr-TR" altLang="tr-TR" sz="1600" b="1" dirty="0">
                <a:solidFill>
                  <a:srgbClr val="000024"/>
                </a:solidFill>
              </a:rPr>
              <a:t>üretimindeki </a:t>
            </a:r>
            <a:r>
              <a:rPr lang="tr-TR" altLang="tr-TR" sz="1600" b="1" dirty="0">
                <a:solidFill>
                  <a:srgbClr val="000024"/>
                </a:solidFill>
              </a:rPr>
              <a:t>durumu, fiyat eğilimleri </a:t>
            </a:r>
            <a:r>
              <a:rPr lang="tr-TR" altLang="tr-TR" sz="1600" b="1" dirty="0">
                <a:solidFill>
                  <a:srgbClr val="000024"/>
                </a:solidFill>
              </a:rPr>
              <a:t>ve pazarı iyi analiz </a:t>
            </a:r>
            <a:r>
              <a:rPr lang="tr-TR" altLang="tr-TR" sz="1600" b="1" dirty="0">
                <a:solidFill>
                  <a:srgbClr val="000024"/>
                </a:solidFill>
              </a:rPr>
              <a:t>edilmelidir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Hastalıkların tedavisinde kullanım durumu,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solidFill>
                  <a:srgbClr val="000024"/>
                </a:solidFill>
              </a:rPr>
              <a:t>İşlenmiş ürün olarak dış satım </a:t>
            </a:r>
            <a:r>
              <a:rPr lang="tr-TR" sz="1600" b="1" dirty="0">
                <a:solidFill>
                  <a:srgbClr val="000024"/>
                </a:solidFill>
              </a:rPr>
              <a:t>potansiyeli,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Gerekli teknoloji ve ekipman durumu,</a:t>
            </a:r>
          </a:p>
          <a:p>
            <a:pPr marL="174625" indent="-174625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solidFill>
                  <a:srgbClr val="000024"/>
                </a:solidFill>
              </a:rPr>
              <a:t>Hasattan sonra işleme aşamasında hammaddenin </a:t>
            </a:r>
            <a:r>
              <a:rPr lang="tr-TR" sz="1600" b="1" dirty="0">
                <a:solidFill>
                  <a:srgbClr val="000024"/>
                </a:solidFill>
              </a:rPr>
              <a:t>kalitesinin korunabilmesi durumu.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</a:t>
            </a:r>
            <a:r>
              <a:rPr lang="tr-TR" sz="2800" b="1" dirty="0">
                <a:solidFill>
                  <a:prstClr val="black"/>
                </a:solidFill>
              </a:rPr>
              <a:t>Bitkilerinin Sınıflandırılması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FF0000"/>
                </a:solidFill>
              </a:rPr>
              <a:t>1. </a:t>
            </a:r>
            <a:r>
              <a:rPr lang="tr-TR" altLang="tr-TR" sz="1600" b="1" u="sng" dirty="0">
                <a:solidFill>
                  <a:srgbClr val="FF0000"/>
                </a:solidFill>
              </a:rPr>
              <a:t>Kimyasal Sınıflandırma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Bitkilerin </a:t>
            </a:r>
            <a:r>
              <a:rPr lang="tr-TR" sz="1600" b="1" dirty="0">
                <a:solidFill>
                  <a:srgbClr val="000024"/>
                </a:solidFill>
              </a:rPr>
              <a:t>bünyesinde bulunan etkili maddelerin yapılarına göre olan sınıflandırma </a:t>
            </a:r>
            <a:r>
              <a:rPr lang="tr-TR" sz="1600" b="1" dirty="0">
                <a:solidFill>
                  <a:srgbClr val="000024"/>
                </a:solidFill>
              </a:rPr>
              <a:t>şeklidir.</a:t>
            </a:r>
            <a:endParaRPr lang="tr-TR" sz="1600" b="1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- Uçucu yağ içerenler: Anason, maydanoz, nane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Acı madde içerenler: Vermut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Glikozit içerenler: Digitalis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Saponin içerenler: Çöven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Alkaloid içerenler: Datura, atropa, haşhaş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Flavanoid içerenler: Silybum, Verbascum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Tanen içerenler: Quercus</a:t>
            </a:r>
            <a:endParaRPr lang="tr-TR" sz="1600" b="1" dirty="0">
              <a:solidFill>
                <a:prstClr val="black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</a:t>
            </a:r>
            <a:r>
              <a:rPr lang="tr-TR" sz="2800" b="1" dirty="0">
                <a:solidFill>
                  <a:prstClr val="black"/>
                </a:solidFill>
              </a:rPr>
              <a:t>Bitkilerinin Sınıflandırılması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FF0000"/>
                </a:solidFill>
              </a:rPr>
              <a:t>2. </a:t>
            </a:r>
            <a:r>
              <a:rPr lang="tr-TR" altLang="tr-TR" sz="1600" b="1" u="sng" dirty="0">
                <a:solidFill>
                  <a:srgbClr val="FF0000"/>
                </a:solidFill>
              </a:rPr>
              <a:t>Tüketim ve Kullanımlarına Göre </a:t>
            </a:r>
            <a:r>
              <a:rPr lang="tr-TR" altLang="tr-TR" sz="1600" b="1" u="sng" dirty="0">
                <a:solidFill>
                  <a:srgbClr val="FF0000"/>
                </a:solidFill>
              </a:rPr>
              <a:t>Sınıflandırma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- Meşrubat, bitki çayları ve uyarıcı bitkileri: Çay, kahve, tütün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Baharat bitkileri: Karabiber, hardal, kekik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İlaç bitkileri: Digitalis, atropa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Parfüm bitkileri: Lavanta, gül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Zamk ve müsilaj bitkileri: Akasya, Astragalus, Plantago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Reçine bitkileri: Sığala ağacı, Ferula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Tanen bitkileri: Sumak, meşe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Boya bitkileri: Kök boya, Bixa, Alkana tinctorium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İnsektisit bitkileri: Phyretrum, anabasis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tr-TR" sz="1600" b="1" dirty="0">
                <a:solidFill>
                  <a:srgbClr val="000024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Mum bitkileri: Jojoba, myrica</a:t>
            </a:r>
            <a:endParaRPr lang="tr-TR" sz="1600" b="1" dirty="0">
              <a:solidFill>
                <a:prstClr val="black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Sekonder Metabolitler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6"/>
            <a:ext cx="87058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000024"/>
                </a:solidFill>
              </a:rPr>
              <a:t>Bitkiler büyümeleri ve gelişmeleri sırasında işlevleri olmayan çok sayıda ve çeşitli organik bileşikler üretirler. Bu maddeler sekonder </a:t>
            </a:r>
            <a:r>
              <a:rPr lang="tr-TR" altLang="tr-TR" sz="1600" b="1" dirty="0">
                <a:solidFill>
                  <a:srgbClr val="000024"/>
                </a:solidFill>
              </a:rPr>
              <a:t>metabolitler veya </a:t>
            </a:r>
            <a:r>
              <a:rPr lang="tr-TR" altLang="tr-TR" sz="1600" b="1" dirty="0">
                <a:solidFill>
                  <a:srgbClr val="000024"/>
                </a:solidFill>
              </a:rPr>
              <a:t>ikincil </a:t>
            </a:r>
            <a:r>
              <a:rPr lang="tr-TR" altLang="tr-TR" sz="1600" b="1" dirty="0">
                <a:solidFill>
                  <a:srgbClr val="000024"/>
                </a:solidFill>
              </a:rPr>
              <a:t>ürünler olarak adlandırılır.</a:t>
            </a:r>
            <a:endParaRPr lang="tr-TR" altLang="tr-TR" sz="1600" dirty="0">
              <a:solidFill>
                <a:srgbClr val="000024"/>
              </a:solidFill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</a:rPr>
              <a:t>Bitkilerde sekonder metabolizmanın çevresel faktörlerden büyük ölçüde etkilendiği bilinmektedir</a:t>
            </a:r>
            <a:r>
              <a:rPr lang="tr-TR" sz="1600" b="1" dirty="0">
                <a:solidFill>
                  <a:srgbClr val="FF0000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000024"/>
                </a:solidFill>
              </a:rPr>
              <a:t>Sekonder metabolitler, biyotik (hastalık ve zaralılar) ve abiyotik (kuraklık, tuzluluk, düşük sıcaklık vb.) stres faktörlerinin ortaya çıktığı durumlarda bitki savunma mekanizmasını tetikleyen stres sinyal molekülleridir.</a:t>
            </a:r>
          </a:p>
        </p:txBody>
      </p:sp>
    </p:spTree>
    <p:extLst>
      <p:ext uri="{BB962C8B-B14F-4D97-AF65-F5344CB8AC3E}">
        <p14:creationId xmlns:p14="http://schemas.microsoft.com/office/powerpoint/2010/main" val="31062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0</TotalTime>
  <Words>348</Words>
  <Application>Microsoft Office PowerPoint</Application>
  <PresentationFormat>Geniş ekran</PresentationFormat>
  <Paragraphs>47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Impact</vt:lpstr>
      <vt:lpstr>Tahoma</vt:lpstr>
      <vt:lpstr>Ana Olay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2</cp:revision>
  <dcterms:created xsi:type="dcterms:W3CDTF">2018-04-05T12:47:42Z</dcterms:created>
  <dcterms:modified xsi:type="dcterms:W3CDTF">2018-04-05T12:48:13Z</dcterms:modified>
</cp:coreProperties>
</file>