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820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721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49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5000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42029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054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6722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3996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4752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970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814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321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163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0367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758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726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096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7870CBB-31E8-498F-BA22-1C26A550AB5B}" type="datetimeFigureOut">
              <a:rPr lang="tr-TR" smtClean="0"/>
              <a:t>5.04.2018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8C7B4E1-3A1B-4E2B-8990-6FF9F5C9EF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7587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5"/>
          <p:cNvSpPr>
            <a:spLocks noChangeArrowheads="1"/>
          </p:cNvSpPr>
          <p:nvPr/>
        </p:nvSpPr>
        <p:spPr bwMode="auto">
          <a:xfrm>
            <a:off x="1524000" y="2475587"/>
            <a:ext cx="9144000" cy="707886"/>
          </a:xfrm>
          <a:prstGeom prst="rect">
            <a:avLst/>
          </a:prstGeom>
          <a:noFill/>
          <a:ln>
            <a:noFill/>
          </a:ln>
          <a:effectLst>
            <a:outerShdw dist="23000" dir="5400000" rotWithShape="0">
              <a:schemeClr val="bg2">
                <a:alpha val="3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tr-TR" sz="4000" b="1" dirty="0">
                <a:ln>
                  <a:solidFill>
                    <a:schemeClr val="tx1"/>
                  </a:solidFill>
                </a:ln>
              </a:rPr>
              <a:t>İLAÇ VE BAHARAT BİTKİLER</a:t>
            </a:r>
            <a:endParaRPr lang="tr-TR" sz="4000" b="1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4419599" y="3471882"/>
            <a:ext cx="3352800" cy="461665"/>
          </a:xfrm>
          <a:prstGeom prst="rect">
            <a:avLst/>
          </a:prstGeom>
          <a:noFill/>
          <a:ln>
            <a:noFill/>
          </a:ln>
          <a:effectLst>
            <a:outerShdw dist="23000" dir="5400000" rotWithShape="0">
              <a:schemeClr val="bg2">
                <a:alpha val="34998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</a:rPr>
              <a:t>Prof. Dr. Mustafa YILDIZ</a:t>
            </a:r>
          </a:p>
        </p:txBody>
      </p:sp>
    </p:spTree>
    <p:extLst>
      <p:ext uri="{BB962C8B-B14F-4D97-AF65-F5344CB8AC3E}">
        <p14:creationId xmlns:p14="http://schemas.microsoft.com/office/powerpoint/2010/main" val="296472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90738" y="419100"/>
            <a:ext cx="8001000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İlaç – Baharat Bitkileri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5"/>
            <a:ext cx="8705850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</a:rPr>
              <a:t>Bitkiler </a:t>
            </a:r>
            <a:r>
              <a:rPr lang="tr-TR" sz="1600" b="1" dirty="0">
                <a:solidFill>
                  <a:srgbClr val="000024"/>
                </a:solidFill>
              </a:rPr>
              <a:t>öncelikle doğal olarak yetiştiği ekolojik çevrelerde kültüre alınmalıdır. Böylece; birim alandan yüksek verim alınacak, saf, temiz, standartlara </a:t>
            </a:r>
            <a:r>
              <a:rPr lang="tr-TR" sz="1600" b="1" dirty="0">
                <a:solidFill>
                  <a:srgbClr val="000024"/>
                </a:solidFill>
              </a:rPr>
              <a:t>uygun, getirisi </a:t>
            </a:r>
            <a:r>
              <a:rPr lang="tr-TR" sz="1600" b="1" dirty="0">
                <a:solidFill>
                  <a:srgbClr val="000024"/>
                </a:solidFill>
              </a:rPr>
              <a:t>yüksek droglar elde edilecektir. </a:t>
            </a:r>
            <a:r>
              <a:rPr lang="tr-TR" sz="1600" b="1" dirty="0">
                <a:solidFill>
                  <a:srgbClr val="000024"/>
                </a:solidFill>
              </a:rPr>
              <a:t>Doğal </a:t>
            </a:r>
            <a:r>
              <a:rPr lang="tr-TR" sz="1600" b="1" dirty="0">
                <a:solidFill>
                  <a:srgbClr val="000024"/>
                </a:solidFill>
              </a:rPr>
              <a:t>zenginliklerimizin sürekliliği ve gelecekteki araştırmalar için gen kaynaklarının korunması önemlidir.</a:t>
            </a:r>
            <a:endParaRPr lang="tr-TR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</a:rPr>
              <a:t>Günümüzde ve gelecekte karşılaşacak yeni </a:t>
            </a:r>
            <a:r>
              <a:rPr lang="tr-TR" sz="1600" b="1" dirty="0">
                <a:solidFill>
                  <a:srgbClr val="FF0000"/>
                </a:solidFill>
              </a:rPr>
              <a:t>hastalıklarla mücadelede </a:t>
            </a:r>
            <a:r>
              <a:rPr lang="tr-TR" sz="1600" b="1" dirty="0">
                <a:solidFill>
                  <a:srgbClr val="FF0000"/>
                </a:solidFill>
              </a:rPr>
              <a:t>doğal </a:t>
            </a:r>
            <a:r>
              <a:rPr lang="tr-TR" sz="1600" b="1" dirty="0">
                <a:solidFill>
                  <a:srgbClr val="FF0000"/>
                </a:solidFill>
              </a:rPr>
              <a:t>gen kaynağı </a:t>
            </a:r>
            <a:r>
              <a:rPr lang="tr-TR" sz="1600" b="1" dirty="0">
                <a:solidFill>
                  <a:srgbClr val="FF0000"/>
                </a:solidFill>
              </a:rPr>
              <a:t>olan bu bitkilerin </a:t>
            </a:r>
            <a:r>
              <a:rPr lang="tr-TR" sz="1600" b="1" dirty="0">
                <a:solidFill>
                  <a:srgbClr val="FF0000"/>
                </a:solidFill>
              </a:rPr>
              <a:t>korunması çok önemlidir.</a:t>
            </a: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</a:rPr>
              <a:t>Doğadan bitki toplanması ucuz olduğu için tercih edilmektedir</a:t>
            </a:r>
            <a:r>
              <a:rPr lang="tr-TR" sz="1600" b="1" dirty="0">
                <a:solidFill>
                  <a:srgbClr val="000024"/>
                </a:solidFill>
              </a:rPr>
              <a:t>. Ancak, </a:t>
            </a:r>
            <a:r>
              <a:rPr lang="tr-TR" sz="1600" b="1" dirty="0">
                <a:solidFill>
                  <a:srgbClr val="000024"/>
                </a:solidFill>
              </a:rPr>
              <a:t>etkili madde miktarı ve bileşenleri </a:t>
            </a:r>
            <a:r>
              <a:rPr lang="tr-TR" sz="1600" b="1" dirty="0">
                <a:solidFill>
                  <a:srgbClr val="000024"/>
                </a:solidFill>
              </a:rPr>
              <a:t>farklı </a:t>
            </a:r>
            <a:r>
              <a:rPr lang="tr-TR" sz="1600" b="1" dirty="0">
                <a:solidFill>
                  <a:srgbClr val="000024"/>
                </a:solidFill>
              </a:rPr>
              <a:t>olduğu için toplanan ürünlerde </a:t>
            </a:r>
            <a:r>
              <a:rPr lang="tr-TR" sz="1600" b="1" dirty="0">
                <a:solidFill>
                  <a:srgbClr val="000024"/>
                </a:solidFill>
              </a:rPr>
              <a:t>etken madde bakımından homojeniteyi sağlamak </a:t>
            </a:r>
            <a:r>
              <a:rPr lang="tr-TR" sz="1600" b="1" dirty="0">
                <a:solidFill>
                  <a:srgbClr val="000024"/>
                </a:solidFill>
              </a:rPr>
              <a:t>mümkün olmamaktadır.</a:t>
            </a:r>
            <a:endParaRPr lang="tr-TR" sz="1600" b="1" dirty="0"/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</a:rPr>
              <a:t>Ayrıca, </a:t>
            </a:r>
            <a:r>
              <a:rPr lang="tr-TR" sz="1600" b="1" dirty="0">
                <a:solidFill>
                  <a:srgbClr val="FF0000"/>
                </a:solidFill>
              </a:rPr>
              <a:t>toplama sonrası yapılan işlemlerde (işleme, tasnif, temizleme, nakliye) </a:t>
            </a:r>
            <a:r>
              <a:rPr lang="tr-TR" sz="1600" b="1" dirty="0">
                <a:solidFill>
                  <a:srgbClr val="FF0000"/>
                </a:solidFill>
              </a:rPr>
              <a:t>kayıp </a:t>
            </a:r>
            <a:r>
              <a:rPr lang="tr-TR" sz="1600" b="1" dirty="0">
                <a:solidFill>
                  <a:srgbClr val="FF0000"/>
                </a:solidFill>
              </a:rPr>
              <a:t>yüksek olmaktadır.</a:t>
            </a:r>
            <a:r>
              <a:rPr lang="tr-TR" sz="1600" dirty="0">
                <a:solidFill>
                  <a:srgbClr val="000024"/>
                </a:solidFill>
              </a:rPr>
              <a:t> </a:t>
            </a:r>
            <a:endParaRPr lang="tr-TR" sz="1600" dirty="0">
              <a:solidFill>
                <a:srgbClr val="000024"/>
              </a:solidFill>
            </a:endParaRPr>
          </a:p>
          <a:p>
            <a:pPr algn="just" eaLnBrk="1" hangingPunct="1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</a:rPr>
              <a:t>Bu nedenle tıbbi </a:t>
            </a:r>
            <a:r>
              <a:rPr lang="tr-TR" sz="1600" b="1" dirty="0">
                <a:solidFill>
                  <a:srgbClr val="000024"/>
                </a:solidFill>
              </a:rPr>
              <a:t>bitkileri </a:t>
            </a:r>
            <a:r>
              <a:rPr lang="tr-TR" sz="1600" b="1" dirty="0">
                <a:solidFill>
                  <a:srgbClr val="000024"/>
                </a:solidFill>
              </a:rPr>
              <a:t>tarımının yapılmasıyla sürekli, kaliteli ve istenen miktarda ürün sağlanması garanti altına </a:t>
            </a:r>
            <a:r>
              <a:rPr lang="tr-TR" sz="1600" b="1" dirty="0">
                <a:solidFill>
                  <a:srgbClr val="000024"/>
                </a:solidFill>
              </a:rPr>
              <a:t>alınır.</a:t>
            </a:r>
            <a:endParaRPr lang="tr-TR" sz="16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66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90738" y="419100"/>
            <a:ext cx="8001000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İlaç </a:t>
            </a:r>
            <a:r>
              <a:rPr lang="tr-TR" sz="2800" b="1" dirty="0">
                <a:solidFill>
                  <a:prstClr val="black"/>
                </a:solidFill>
              </a:rPr>
              <a:t>Bitkileri Kültürünün Faydaları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6"/>
            <a:ext cx="8705850" cy="239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4625" indent="-174625" algn="just">
              <a:spcAft>
                <a:spcPts val="900"/>
              </a:spcAft>
              <a:buFontTx/>
              <a:buChar char="-"/>
            </a:pPr>
            <a:r>
              <a:rPr lang="tr-TR" sz="1600" b="1" dirty="0"/>
              <a:t>Toplamanın neden olduğu bitki kayıplarının önüne geçilir,</a:t>
            </a:r>
          </a:p>
          <a:p>
            <a:pPr marL="174625" indent="-174625" algn="just">
              <a:spcAft>
                <a:spcPts val="900"/>
              </a:spcAft>
              <a:buFontTx/>
              <a:buChar char="-"/>
            </a:pPr>
            <a:r>
              <a:rPr lang="tr-TR" sz="1600" b="1" dirty="0">
                <a:solidFill>
                  <a:srgbClr val="FF0000"/>
                </a:solidFill>
              </a:rPr>
              <a:t>Birim alandan daha fazla ürün elde edilir,</a:t>
            </a:r>
          </a:p>
          <a:p>
            <a:pPr marL="174625" indent="-174625" algn="just">
              <a:spcAft>
                <a:spcPts val="900"/>
              </a:spcAft>
              <a:buFontTx/>
              <a:buChar char="-"/>
            </a:pPr>
            <a:r>
              <a:rPr lang="tr-TR" sz="1600" b="1" dirty="0"/>
              <a:t>Kültürü yapılan türlerde kalite kontrolü daha kolaydır,</a:t>
            </a:r>
          </a:p>
          <a:p>
            <a:pPr marL="174625" indent="-174625" algn="just">
              <a:spcAft>
                <a:spcPts val="900"/>
              </a:spcAft>
              <a:buFontTx/>
              <a:buChar char="-"/>
            </a:pPr>
            <a:r>
              <a:rPr lang="tr-TR" sz="1600" b="1" dirty="0">
                <a:solidFill>
                  <a:srgbClr val="FF0000"/>
                </a:solidFill>
              </a:rPr>
              <a:t>Kültürü yapılan bitkilerde ıslah ile yeni çeşitler </a:t>
            </a:r>
            <a:r>
              <a:rPr lang="tr-TR" sz="1600" b="1" dirty="0">
                <a:solidFill>
                  <a:srgbClr val="FF0000"/>
                </a:solidFill>
              </a:rPr>
              <a:t>geliştirilebilir,</a:t>
            </a:r>
          </a:p>
          <a:p>
            <a:pPr marL="174625" indent="-174625" algn="just">
              <a:spcAft>
                <a:spcPts val="900"/>
              </a:spcAft>
              <a:buFontTx/>
              <a:buChar char="-"/>
            </a:pPr>
            <a:r>
              <a:rPr lang="tr-TR" sz="1600" b="1" dirty="0"/>
              <a:t>Nesli tehlikede olan türlerin yok olması önlenir,</a:t>
            </a:r>
          </a:p>
          <a:p>
            <a:pPr marL="174625" indent="-174625" algn="just">
              <a:spcAft>
                <a:spcPts val="900"/>
              </a:spcAft>
              <a:buFontTx/>
              <a:buChar char="-"/>
            </a:pPr>
            <a:r>
              <a:rPr lang="tr-TR" sz="1600" b="1" dirty="0">
                <a:solidFill>
                  <a:srgbClr val="FF0000"/>
                </a:solidFill>
              </a:rPr>
              <a:t>Yıkama, temizleme, işleme ve paketleme gibi işlemlerin </a:t>
            </a:r>
            <a:r>
              <a:rPr lang="tr-TR" sz="1600" b="1" dirty="0">
                <a:solidFill>
                  <a:srgbClr val="FF0000"/>
                </a:solidFill>
              </a:rPr>
              <a:t>yapılması kültürü yapılanlarda daha </a:t>
            </a:r>
            <a:r>
              <a:rPr lang="tr-TR" sz="1600" b="1" dirty="0">
                <a:solidFill>
                  <a:srgbClr val="FF0000"/>
                </a:solidFill>
              </a:rPr>
              <a:t>kolaydır.</a:t>
            </a:r>
          </a:p>
        </p:txBody>
      </p:sp>
    </p:spTree>
    <p:extLst>
      <p:ext uri="{BB962C8B-B14F-4D97-AF65-F5344CB8AC3E}">
        <p14:creationId xmlns:p14="http://schemas.microsoft.com/office/powerpoint/2010/main" val="132810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47838" y="419100"/>
            <a:ext cx="7764462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Kültürü Yapılacak İlaç Bitkilerinin Seçimi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6"/>
            <a:ext cx="870585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4625" indent="-174625" algn="just">
              <a:spcAft>
                <a:spcPts val="900"/>
              </a:spcAft>
              <a:buFontTx/>
              <a:buChar char="-"/>
            </a:pPr>
            <a:r>
              <a:rPr lang="tr-TR" altLang="tr-TR" sz="1600" b="1" dirty="0">
                <a:solidFill>
                  <a:srgbClr val="000024"/>
                </a:solidFill>
              </a:rPr>
              <a:t>Bir </a:t>
            </a:r>
            <a:r>
              <a:rPr lang="tr-TR" altLang="tr-TR" sz="1600" b="1" dirty="0">
                <a:solidFill>
                  <a:srgbClr val="000024"/>
                </a:solidFill>
              </a:rPr>
              <a:t>bitkinin tarımına geçmeden önce, </a:t>
            </a:r>
            <a:r>
              <a:rPr lang="tr-TR" altLang="tr-TR" sz="1600" b="1" dirty="0">
                <a:solidFill>
                  <a:srgbClr val="000024"/>
                </a:solidFill>
              </a:rPr>
              <a:t>dünya </a:t>
            </a:r>
            <a:r>
              <a:rPr lang="tr-TR" altLang="tr-TR" sz="1600" b="1" dirty="0">
                <a:solidFill>
                  <a:srgbClr val="000024"/>
                </a:solidFill>
              </a:rPr>
              <a:t>üretimindeki </a:t>
            </a:r>
            <a:r>
              <a:rPr lang="tr-TR" altLang="tr-TR" sz="1600" b="1" dirty="0">
                <a:solidFill>
                  <a:srgbClr val="000024"/>
                </a:solidFill>
              </a:rPr>
              <a:t>durumu, fiyat eğilimleri </a:t>
            </a:r>
            <a:r>
              <a:rPr lang="tr-TR" altLang="tr-TR" sz="1600" b="1" dirty="0">
                <a:solidFill>
                  <a:srgbClr val="000024"/>
                </a:solidFill>
              </a:rPr>
              <a:t>ve pazarı iyi analiz </a:t>
            </a:r>
            <a:r>
              <a:rPr lang="tr-TR" altLang="tr-TR" sz="1600" b="1" dirty="0">
                <a:solidFill>
                  <a:srgbClr val="000024"/>
                </a:solidFill>
              </a:rPr>
              <a:t>edilmelidir</a:t>
            </a:r>
            <a:r>
              <a:rPr lang="tr-T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marL="174625" indent="-174625" algn="just">
              <a:spcAft>
                <a:spcPts val="900"/>
              </a:spcAft>
              <a:buFontTx/>
              <a:buChar char="-"/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Hastalıkların tedavisinde kullanım durumu,</a:t>
            </a:r>
          </a:p>
          <a:p>
            <a:pPr marL="174625" indent="-174625" algn="just">
              <a:spcAft>
                <a:spcPts val="900"/>
              </a:spcAft>
              <a:buFontTx/>
              <a:buChar char="-"/>
            </a:pPr>
            <a:r>
              <a:rPr lang="tr-TR" sz="1600" b="1" dirty="0">
                <a:solidFill>
                  <a:srgbClr val="000024"/>
                </a:solidFill>
              </a:rPr>
              <a:t>İşlenmiş ürün olarak dış satım </a:t>
            </a:r>
            <a:r>
              <a:rPr lang="tr-TR" sz="1600" b="1" dirty="0">
                <a:solidFill>
                  <a:srgbClr val="000024"/>
                </a:solidFill>
              </a:rPr>
              <a:t>potansiyeli,</a:t>
            </a:r>
          </a:p>
          <a:p>
            <a:pPr marL="174625" indent="-174625" algn="just">
              <a:spcAft>
                <a:spcPts val="900"/>
              </a:spcAft>
              <a:buFontTx/>
              <a:buChar char="-"/>
            </a:pPr>
            <a:r>
              <a:rPr lang="tr-TR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Gerekli teknoloji ve ekipman durumu,</a:t>
            </a:r>
          </a:p>
          <a:p>
            <a:pPr marL="174625" indent="-174625" algn="just">
              <a:spcAft>
                <a:spcPts val="900"/>
              </a:spcAft>
              <a:buFontTx/>
              <a:buChar char="-"/>
            </a:pPr>
            <a:r>
              <a:rPr lang="tr-TR" sz="1600" b="1" dirty="0">
                <a:solidFill>
                  <a:srgbClr val="000024"/>
                </a:solidFill>
              </a:rPr>
              <a:t>Hasattan sonra işleme aşamasında hammaddenin </a:t>
            </a:r>
            <a:r>
              <a:rPr lang="tr-TR" sz="1600" b="1" dirty="0">
                <a:solidFill>
                  <a:srgbClr val="000024"/>
                </a:solidFill>
              </a:rPr>
              <a:t>kalitesinin korunabilmesi durumu.</a:t>
            </a:r>
            <a:endParaRPr lang="tr-T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76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47838" y="419100"/>
            <a:ext cx="7764462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İlaç </a:t>
            </a:r>
            <a:r>
              <a:rPr lang="tr-TR" sz="2800" b="1" dirty="0">
                <a:solidFill>
                  <a:prstClr val="black"/>
                </a:solidFill>
              </a:rPr>
              <a:t>Bitkilerinin Sınıflandırılması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6"/>
            <a:ext cx="870585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900"/>
              </a:spcAft>
            </a:pPr>
            <a:r>
              <a:rPr lang="tr-TR" altLang="tr-TR" sz="1600" b="1" dirty="0">
                <a:solidFill>
                  <a:srgbClr val="FF0000"/>
                </a:solidFill>
              </a:rPr>
              <a:t>1. </a:t>
            </a:r>
            <a:r>
              <a:rPr lang="tr-TR" altLang="tr-TR" sz="1600" b="1" u="sng" dirty="0">
                <a:solidFill>
                  <a:srgbClr val="FF0000"/>
                </a:solidFill>
              </a:rPr>
              <a:t>Kimyasal Sınıflandırma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</a:rPr>
              <a:t>Bitkilerin </a:t>
            </a:r>
            <a:r>
              <a:rPr lang="tr-TR" sz="1600" b="1" dirty="0">
                <a:solidFill>
                  <a:srgbClr val="000024"/>
                </a:solidFill>
              </a:rPr>
              <a:t>bünyesinde bulunan etkili maddelerin yapılarına göre olan sınıflandırma </a:t>
            </a:r>
            <a:r>
              <a:rPr lang="tr-TR" sz="1600" b="1" dirty="0">
                <a:solidFill>
                  <a:srgbClr val="000024"/>
                </a:solidFill>
              </a:rPr>
              <a:t>şeklidir.</a:t>
            </a:r>
            <a:endParaRPr lang="tr-TR" sz="1600" b="1" dirty="0">
              <a:solidFill>
                <a:srgbClr val="000024"/>
              </a:solidFill>
            </a:endParaRP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	- Uçucu yağ içerenler: Anason, maydanoz, nane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	</a:t>
            </a: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- Acı madde içerenler: Vermut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	</a:t>
            </a: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- Glikozit içerenler: Digitalis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	</a:t>
            </a: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- Saponin içerenler: Çöven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	</a:t>
            </a: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- Alkaloid içerenler: Datura, atropa, haşhaş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	</a:t>
            </a: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- Flavanoid içerenler: Silybum, Verbascum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	</a:t>
            </a: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- Tanen içerenler: Quercus</a:t>
            </a:r>
            <a:endParaRPr lang="tr-TR" sz="1600" b="1" dirty="0">
              <a:solidFill>
                <a:prstClr val="black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40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47838" y="419100"/>
            <a:ext cx="7764462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İlaç </a:t>
            </a:r>
            <a:r>
              <a:rPr lang="tr-TR" sz="2800" b="1" dirty="0">
                <a:solidFill>
                  <a:prstClr val="black"/>
                </a:solidFill>
              </a:rPr>
              <a:t>Bitkilerinin Sınıflandırılması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6"/>
            <a:ext cx="8705850" cy="3954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900"/>
              </a:spcAft>
            </a:pPr>
            <a:r>
              <a:rPr lang="tr-TR" altLang="tr-TR" sz="1600" b="1" dirty="0">
                <a:solidFill>
                  <a:srgbClr val="FF0000"/>
                </a:solidFill>
              </a:rPr>
              <a:t>2. </a:t>
            </a:r>
            <a:r>
              <a:rPr lang="tr-TR" altLang="tr-TR" sz="1600" b="1" u="sng" dirty="0">
                <a:solidFill>
                  <a:srgbClr val="FF0000"/>
                </a:solidFill>
              </a:rPr>
              <a:t>Tüketim ve Kullanımlarına Göre </a:t>
            </a:r>
            <a:r>
              <a:rPr lang="tr-TR" altLang="tr-TR" sz="1600" b="1" u="sng" dirty="0">
                <a:solidFill>
                  <a:srgbClr val="FF0000"/>
                </a:solidFill>
              </a:rPr>
              <a:t>Sınıflandırma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	- Meşrubat, bitki çayları ve uyarıcı bitkileri: Çay, kahve, tütün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	</a:t>
            </a: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- Baharat bitkileri: Karabiber, hardal, kekik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	</a:t>
            </a: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- İlaç bitkileri: Digitalis, atropa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	</a:t>
            </a: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- Parfüm bitkileri: Lavanta, gül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	</a:t>
            </a: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- Zamk ve müsilaj bitkileri: Akasya, Astragalus, Plantago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	</a:t>
            </a: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- Reçine bitkileri: Sığala ağacı, Ferula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	</a:t>
            </a: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- Tanen bitkileri: Sumak, meşe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	</a:t>
            </a: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- Boya bitkileri: Kök boya, Bixa, Alkana tinctorium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	</a:t>
            </a: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- İnsektisit bitkileri: Phyretrum, anabasis</a:t>
            </a: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	</a:t>
            </a:r>
            <a:r>
              <a:rPr lang="tr-TR" sz="1600" b="1" dirty="0">
                <a:solidFill>
                  <a:srgbClr val="000024"/>
                </a:solidFill>
                <a:ea typeface="Tahoma" panose="020B0604030504040204" pitchFamily="34" charset="0"/>
                <a:cs typeface="Arial" panose="020B0604020202020204" pitchFamily="34" charset="0"/>
              </a:rPr>
              <a:t>- Mum bitkileri: Jojoba, myrica</a:t>
            </a:r>
            <a:endParaRPr lang="tr-TR" sz="1600" b="1" dirty="0">
              <a:solidFill>
                <a:prstClr val="black"/>
              </a:solidFill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40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47838" y="419100"/>
            <a:ext cx="7764462" cy="609600"/>
          </a:xfrm>
          <a:prstGeom prst="rect">
            <a:avLst/>
          </a:prstGeom>
          <a:noFill/>
          <a:ln>
            <a:headEnd/>
            <a:tailEnd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tr-TR" sz="2800" b="1" dirty="0">
                <a:solidFill>
                  <a:prstClr val="black"/>
                </a:solidFill>
              </a:rPr>
              <a:t>Sekonder Metabolitler</a:t>
            </a:r>
            <a:endParaRPr lang="tr-TR" sz="2800" b="1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47838" y="1317626"/>
            <a:ext cx="8705850" cy="22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266825" indent="-28575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74813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82800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90788" indent="-228600" defTabSz="2698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9479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4051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623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19588" indent="-228600" defTabSz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900"/>
              </a:spcAft>
            </a:pPr>
            <a:r>
              <a:rPr lang="tr-TR" altLang="tr-TR" sz="1600" b="1" dirty="0">
                <a:solidFill>
                  <a:srgbClr val="000024"/>
                </a:solidFill>
              </a:rPr>
              <a:t>Bitkiler büyümeleri ve gelişmeleri sırasında işlevleri olmayan çok sayıda ve çeşitli organik bileşikler üretirler. Bu maddeler sekonder </a:t>
            </a:r>
            <a:r>
              <a:rPr lang="tr-TR" altLang="tr-TR" sz="1600" b="1" dirty="0">
                <a:solidFill>
                  <a:srgbClr val="000024"/>
                </a:solidFill>
              </a:rPr>
              <a:t>metabolitler veya </a:t>
            </a:r>
            <a:r>
              <a:rPr lang="tr-TR" altLang="tr-TR" sz="1600" b="1" dirty="0">
                <a:solidFill>
                  <a:srgbClr val="000024"/>
                </a:solidFill>
              </a:rPr>
              <a:t>ikincil </a:t>
            </a:r>
            <a:r>
              <a:rPr lang="tr-TR" altLang="tr-TR" sz="1600" b="1" dirty="0">
                <a:solidFill>
                  <a:srgbClr val="000024"/>
                </a:solidFill>
              </a:rPr>
              <a:t>ürünler olarak adlandırılır.</a:t>
            </a:r>
            <a:endParaRPr lang="tr-TR" altLang="tr-TR" sz="1600" dirty="0">
              <a:solidFill>
                <a:srgbClr val="000024"/>
              </a:solidFill>
            </a:endParaRPr>
          </a:p>
          <a:p>
            <a:pPr algn="just">
              <a:spcAft>
                <a:spcPts val="900"/>
              </a:spcAft>
            </a:pPr>
            <a:r>
              <a:rPr lang="tr-TR" sz="1600" b="1" dirty="0">
                <a:solidFill>
                  <a:srgbClr val="FF0000"/>
                </a:solidFill>
              </a:rPr>
              <a:t>Bitkilerde sekonder metabolizmanın çevresel faktörlerden büyük ölçüde etkilendiği bilinmektedir</a:t>
            </a:r>
            <a:r>
              <a:rPr lang="tr-TR" sz="1600" b="1" dirty="0">
                <a:solidFill>
                  <a:srgbClr val="FF0000"/>
                </a:solidFill>
              </a:rPr>
              <a:t>.</a:t>
            </a:r>
          </a:p>
          <a:p>
            <a:pPr algn="just">
              <a:spcAft>
                <a:spcPts val="900"/>
              </a:spcAft>
            </a:pPr>
            <a:r>
              <a:rPr lang="tr-TR" altLang="tr-TR" sz="1600" b="1" dirty="0">
                <a:solidFill>
                  <a:srgbClr val="000024"/>
                </a:solidFill>
              </a:rPr>
              <a:t>Sekonder metabolitler, biyotik (hastalık ve zaralılar) ve abiyotik (kuraklık, tuzluluk, düşük sıcaklık vb.) stres faktörlerinin ortaya çıktığı durumlarda bitki savunma mekanizmasını tetikleyen stres sinyal molekülleridir.</a:t>
            </a:r>
          </a:p>
        </p:txBody>
      </p:sp>
    </p:spTree>
    <p:extLst>
      <p:ext uri="{BB962C8B-B14F-4D97-AF65-F5344CB8AC3E}">
        <p14:creationId xmlns:p14="http://schemas.microsoft.com/office/powerpoint/2010/main" val="310625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0</TotalTime>
  <Words>348</Words>
  <Application>Microsoft Office PowerPoint</Application>
  <PresentationFormat>Geniş ekran</PresentationFormat>
  <Paragraphs>47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Impact</vt:lpstr>
      <vt:lpstr>Tahoma</vt:lpstr>
      <vt:lpstr>Ana Olay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Burak</dc:creator>
  <cp:lastModifiedBy>Burak</cp:lastModifiedBy>
  <cp:revision>2</cp:revision>
  <dcterms:created xsi:type="dcterms:W3CDTF">2018-04-05T12:47:42Z</dcterms:created>
  <dcterms:modified xsi:type="dcterms:W3CDTF">2018-04-05T12:48:13Z</dcterms:modified>
</cp:coreProperties>
</file>