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dirty="0" smtClean="0">
                <a:latin typeface="Times New Roman" pitchFamily="18" charset="0"/>
                <a:cs typeface="Times New Roman" pitchFamily="18" charset="0"/>
              </a:rPr>
              <a:t>Sosyal Hizmet Uzmanının Müracaatçılara Karşı Etik Sorumlulukları </a:t>
            </a:r>
            <a:endParaRPr lang="tr-TR" sz="24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indent="0" algn="just"/>
            <a:endParaRPr lang="tr-TR" sz="2400" dirty="0" smtClean="0">
              <a:latin typeface="Times New Roman" pitchFamily="18" charset="0"/>
              <a:cs typeface="Times New Roman" pitchFamily="18" charset="0"/>
            </a:endParaRPr>
          </a:p>
          <a:p>
            <a:pPr marL="342900" lvl="1" indent="0" algn="just">
              <a:buNone/>
            </a:pPr>
            <a:r>
              <a:rPr lang="tr-TR" sz="2400" b="1" dirty="0" smtClean="0">
                <a:latin typeface="Times New Roman" pitchFamily="18" charset="0"/>
                <a:cs typeface="Times New Roman" pitchFamily="18" charset="0"/>
              </a:rPr>
              <a:t>Hizmetlerin Kesintiye Uğramaması</a:t>
            </a: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İl müdürlüğünde çalışan bir sosyal hizmet uzmanısınız sizden sosyal yardım alan bir kadın müracaatçınız var. Bu arada özel yaşantınızda evinizin düzenli olarak temizliği için bir kişiye ihtiyacınız var ancak ekonomik nedenlerle eve gündelik olarak istihdam edeceğiniz kişiye hak ettiği ücreti ödeyemeyeceksiniz. Sizden hizmet alan kadını daha düşük ücretle ev temizliğine çağırıyor olmanız müracaatçınızla iş yaşamı dışında ikili ilişkiye girmenize ve bu durumdan haksız kazanç sağlamanıza neden olacaktır. </a:t>
            </a:r>
          </a:p>
          <a:p>
            <a:pPr indent="0" algn="just">
              <a:buNone/>
            </a:pPr>
            <a:endParaRPr lang="tr-TR"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marL="342900" lvl="1" indent="0" algn="just">
              <a:buNone/>
            </a:pPr>
            <a:endParaRPr lang="tr-TR" sz="2400" b="1" dirty="0" smtClean="0">
              <a:latin typeface="Times New Roman" pitchFamily="18" charset="0"/>
              <a:cs typeface="Times New Roman" pitchFamily="18" charset="0"/>
            </a:endParaRPr>
          </a:p>
          <a:p>
            <a:pPr marL="342900" lvl="1" indent="0" algn="just">
              <a:buNone/>
            </a:pPr>
            <a:r>
              <a:rPr lang="tr-TR" sz="2400" b="1" dirty="0" smtClean="0">
                <a:latin typeface="Times New Roman" pitchFamily="18" charset="0"/>
                <a:cs typeface="Times New Roman" pitchFamily="18" charset="0"/>
              </a:rPr>
              <a:t>Hizmetler İçin Ödemeler</a:t>
            </a: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İlçe sosyal hizmet merkezinde çalışıyorsunuz ve müracaatçılarınız çoğunlukla hayvancılık işi yapıyor. Bir müracaatçınıza ekonomik yetersizlikten dolayı sosyal yardım bağlıyorsunuz. Müracaatçınız minnettarlığını göstermek amacıyla, bir sonraki gelişinde size süt getiriyor. Sizin bu getirilen hediyeyi almanız kamunun size verdiği ücret dışında başka bir kazanç elde etmenize neden olmaktadır. Bu durum etik standartlara aykırıdır.</a:t>
            </a:r>
          </a:p>
          <a:p>
            <a:pPr indent="0" algn="just">
              <a:buNone/>
            </a:pPr>
            <a:endParaRPr lang="tr-TR"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marL="342900" lvl="1" indent="0" algn="just">
              <a:buNone/>
            </a:pPr>
            <a:endParaRPr lang="tr-TR" sz="2400" b="1" dirty="0" smtClean="0">
              <a:latin typeface="Times New Roman" pitchFamily="18" charset="0"/>
              <a:cs typeface="Times New Roman" pitchFamily="18" charset="0"/>
            </a:endParaRPr>
          </a:p>
          <a:p>
            <a:pPr marL="342900" lvl="1" indent="0" algn="just">
              <a:buNone/>
            </a:pPr>
            <a:r>
              <a:rPr lang="tr-TR" sz="2400" b="1" dirty="0" smtClean="0">
                <a:latin typeface="Times New Roman" pitchFamily="18" charset="0"/>
                <a:cs typeface="Times New Roman" pitchFamily="18" charset="0"/>
              </a:rPr>
              <a:t>Küçük Düşürücü Dil Kullanma</a:t>
            </a: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Sosyal hizmet uzmanları, müracaatçılarına yönelik ya da müracaatçıları hakkında yazılı ya da sözlü olarak küçük düşürücü dil kullanmamalı; müracaatçılarıyla ya da onlar hakkındaki her türlü iletişimlerinde özenli ve saygılı bir dil kullanmalıdır. </a:t>
            </a:r>
          </a:p>
          <a:p>
            <a:pPr indent="0" algn="just">
              <a:buNone/>
            </a:pP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endParaRPr lang="tr-TR" sz="2400" dirty="0">
              <a:latin typeface="Times New Roman" pitchFamily="18" charset="0"/>
              <a:cs typeface="Times New Roman" pitchFamily="18" charset="0"/>
            </a:endParaRPr>
          </a:p>
        </p:txBody>
      </p:sp>
      <p:pic>
        <p:nvPicPr>
          <p:cNvPr id="4100" name="Picture 4" descr="C:\Users\sbf\Desktop\images.jpg"/>
          <p:cNvPicPr>
            <a:picLocks noChangeAspect="1" noChangeArrowheads="1"/>
          </p:cNvPicPr>
          <p:nvPr/>
        </p:nvPicPr>
        <p:blipFill>
          <a:blip r:embed="rId2" cstate="print"/>
          <a:srcRect/>
          <a:stretch>
            <a:fillRect/>
          </a:stretch>
        </p:blipFill>
        <p:spPr bwMode="auto">
          <a:xfrm>
            <a:off x="2339752" y="3789040"/>
            <a:ext cx="3312368" cy="252028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indent="0" algn="just">
              <a:buNone/>
            </a:pPr>
            <a:r>
              <a:rPr lang="tr-TR" sz="2400" dirty="0" smtClean="0">
                <a:latin typeface="Times New Roman" pitchFamily="18" charset="0"/>
                <a:cs typeface="Times New Roman" pitchFamily="18" charset="0"/>
              </a:rPr>
              <a:t>Sosyal yardımlaşma vakfında çalışan sosyal hizmet uzmanları iş yükünün çok fazla olmasından dolayı zaman zaman sıkıntı yaşamaktadırlar. Bu noktada müracaatçı yoğunluğundan bunalan sosyal hizmet uzmanları müracaatçılarına karşı küçük düşürücü dil kullanmamalıdır.</a:t>
            </a:r>
          </a:p>
          <a:p>
            <a:pPr indent="0" algn="just">
              <a:buNone/>
            </a:pPr>
            <a:endParaRPr lang="tr-TR"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i="1" dirty="0" smtClean="0">
                <a:latin typeface="Times New Roman" pitchFamily="18" charset="0"/>
                <a:cs typeface="Times New Roman" pitchFamily="18" charset="0"/>
              </a:rPr>
              <a:t>Müracaatçılara İlişkin Etik Sorumluluklar</a:t>
            </a:r>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endParaRPr lang="tr-TR" sz="28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marL="342900" lvl="1" indent="0" algn="just">
              <a:buNone/>
            </a:pPr>
            <a:r>
              <a:rPr lang="tr-TR" sz="2400" b="1" dirty="0" smtClean="0">
                <a:latin typeface="Times New Roman" pitchFamily="18" charset="0"/>
                <a:cs typeface="Times New Roman" pitchFamily="18" charset="0"/>
              </a:rPr>
              <a:t>Müracaatçılara Bağlılık              </a:t>
            </a: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Örneğin müracaatçının etnik kökeninin sizden farklı olması vereceğiniz hizmetin niteliğini etkilememelidir. Çünkü bir uzman olarak müracaatçınızın farklılıklarına saygı duymanız ve ayrımcılık yapmamanız gerekir.</a:t>
            </a:r>
          </a:p>
          <a:p>
            <a:pPr indent="0" algn="just">
              <a:buNone/>
            </a:pP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sbf\Desktop\34.jpg"/>
          <p:cNvPicPr>
            <a:picLocks noChangeAspect="1" noChangeArrowheads="1"/>
          </p:cNvPicPr>
          <p:nvPr/>
        </p:nvPicPr>
        <p:blipFill>
          <a:blip r:embed="rId2" cstate="print"/>
          <a:srcRect/>
          <a:stretch>
            <a:fillRect/>
          </a:stretch>
        </p:blipFill>
        <p:spPr bwMode="auto">
          <a:xfrm>
            <a:off x="-20411" y="0"/>
            <a:ext cx="9164411" cy="684276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marL="342900" lvl="1" indent="0" algn="just">
              <a:buNone/>
            </a:pPr>
            <a:r>
              <a:rPr lang="tr-TR" sz="2400" b="1" dirty="0" smtClean="0">
                <a:latin typeface="Times New Roman" pitchFamily="18" charset="0"/>
                <a:cs typeface="Times New Roman" pitchFamily="18" charset="0"/>
              </a:rPr>
              <a:t>Kültürel Yetkinlik ve Sosyal Farklılık</a:t>
            </a: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Örneğin, Kızılay’da afet yardım merkezinde çalışan bir sosyal hizmet uzmanısınız ve bir deprem nedeniyle </a:t>
            </a:r>
            <a:r>
              <a:rPr lang="tr-TR" sz="2400" b="1" dirty="0" smtClean="0">
                <a:latin typeface="Times New Roman" pitchFamily="18" charset="0"/>
                <a:cs typeface="Times New Roman" pitchFamily="18" charset="0"/>
              </a:rPr>
              <a:t>uluslararası sosyal hizmet uygulamaları</a:t>
            </a:r>
            <a:r>
              <a:rPr lang="tr-TR" sz="2400" dirty="0" smtClean="0">
                <a:latin typeface="Times New Roman" pitchFamily="18" charset="0"/>
                <a:cs typeface="Times New Roman" pitchFamily="18" charset="0"/>
              </a:rPr>
              <a:t> kapsamında Afganistan’a </a:t>
            </a:r>
            <a:r>
              <a:rPr lang="tr-TR" sz="2400" dirty="0" err="1" smtClean="0">
                <a:latin typeface="Times New Roman" pitchFamily="18" charset="0"/>
                <a:cs typeface="Times New Roman" pitchFamily="18" charset="0"/>
              </a:rPr>
              <a:t>psiko</a:t>
            </a:r>
            <a:r>
              <a:rPr lang="tr-TR" sz="2400" dirty="0" smtClean="0">
                <a:latin typeface="Times New Roman" pitchFamily="18" charset="0"/>
                <a:cs typeface="Times New Roman" pitchFamily="18" charset="0"/>
              </a:rPr>
              <a:t>-sosyal destek amacıyla görevlendiriliyorsunuz. Bu ülkede altı ay boyunca acil </a:t>
            </a:r>
            <a:r>
              <a:rPr lang="tr-TR" sz="2400" dirty="0" err="1" smtClean="0">
                <a:latin typeface="Times New Roman" pitchFamily="18" charset="0"/>
                <a:cs typeface="Times New Roman" pitchFamily="18" charset="0"/>
              </a:rPr>
              <a:t>psiko</a:t>
            </a:r>
            <a:r>
              <a:rPr lang="tr-TR" sz="2400" dirty="0" smtClean="0">
                <a:latin typeface="Times New Roman" pitchFamily="18" charset="0"/>
                <a:cs typeface="Times New Roman" pitchFamily="18" charset="0"/>
              </a:rPr>
              <a:t>-sosyal destek hizmeti veriyorsunuz ancak o toplumun kültürünü tam olarak bilmediğiniz için verdiğiniz hizmetlerin yeterince amacına ulaşmadığını hatta bazı görüşmelerinizin olumsuz sonuçlandığını fark ediyorsunuz.  </a:t>
            </a: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indent="0" algn="just">
              <a:buNone/>
            </a:pPr>
            <a:r>
              <a:rPr lang="tr-TR" sz="2400" dirty="0" smtClean="0">
                <a:latin typeface="Times New Roman" pitchFamily="18" charset="0"/>
                <a:cs typeface="Times New Roman" pitchFamily="18" charset="0"/>
              </a:rPr>
              <a:t>Yas sürecini çok yoğun yaşayan bireylerin tüm çalışmalara rağmen bu süreci atlatamadıklarını tespit ediyorsunuz. Söz konusu problemi çözmek için o toplumda ölülerin ardından yapılan ritüelleri, bireylerin ölüme bakış açısını, yas sürecine kültürün etkisini irdelemeniz ve bu doğrultuda görüşmelerinizi yapılandırmanız gerekmektedir.</a:t>
            </a:r>
          </a:p>
          <a:p>
            <a:pPr indent="0" algn="just">
              <a:buNone/>
            </a:pPr>
            <a:endParaRPr lang="tr-TR" sz="2400" dirty="0">
              <a:latin typeface="Times New Roman" pitchFamily="18" charset="0"/>
              <a:cs typeface="Times New Roman" pitchFamily="18" charset="0"/>
            </a:endParaRPr>
          </a:p>
        </p:txBody>
      </p:sp>
      <p:pic>
        <p:nvPicPr>
          <p:cNvPr id="3074" name="Picture 2" descr="C:\Users\sbf\Desktop\indir.jpg"/>
          <p:cNvPicPr>
            <a:picLocks noChangeAspect="1" noChangeArrowheads="1"/>
          </p:cNvPicPr>
          <p:nvPr/>
        </p:nvPicPr>
        <p:blipFill>
          <a:blip r:embed="rId2" cstate="print"/>
          <a:srcRect/>
          <a:stretch>
            <a:fillRect/>
          </a:stretch>
        </p:blipFill>
        <p:spPr bwMode="auto">
          <a:xfrm>
            <a:off x="755576" y="3212976"/>
            <a:ext cx="7920880" cy="364502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5865515"/>
          </a:xfrm>
        </p:spPr>
        <p:txBody>
          <a:bodyPr>
            <a:normAutofit/>
          </a:bodyPr>
          <a:lstStyle/>
          <a:p>
            <a:pPr algn="just">
              <a:buNone/>
            </a:pPr>
            <a:r>
              <a:rPr lang="tr-TR" sz="2400" b="1" dirty="0" smtClean="0">
                <a:latin typeface="Times New Roman" pitchFamily="18" charset="0"/>
                <a:cs typeface="Times New Roman" pitchFamily="18" charset="0"/>
              </a:rPr>
              <a:t>    </a:t>
            </a:r>
          </a:p>
          <a:p>
            <a:pPr algn="just">
              <a:buNone/>
            </a:pPr>
            <a:r>
              <a:rPr lang="tr-TR"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Kendi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Kaderini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Belirleme</a:t>
            </a:r>
            <a:endParaRPr lang="tr-TR" sz="2400" b="1" dirty="0" smtClean="0">
              <a:latin typeface="Times New Roman" pitchFamily="18" charset="0"/>
              <a:cs typeface="Times New Roman" pitchFamily="18" charset="0"/>
            </a:endParaRPr>
          </a:p>
          <a:p>
            <a:pPr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Sosyal hizmet uzmanı, müracaatçılarına; başkalarının haklarını ihlal etmemek koşuluyla kendisini gerçekleştirmesi ve potansiyelini en üst düzeye ulaştırması için yardımcı olur.</a:t>
            </a:r>
          </a:p>
          <a:p>
            <a:pPr indent="0" algn="just">
              <a:buNone/>
            </a:pPr>
            <a:endParaRPr lang="tr-TR" sz="2400" b="1"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Örneğin, AIDS olduğunu öğrendiğiniz müracaatçınız durumu eşi ile paylaşmak istemediğini ifade etmektedir. Bu noktada uzman müracaatçının kendi kaderini belirleme hakkı olduğunu bilir ancak bir başkasının yaşamını riske atma durumu söz konusu olduğundan müracaatçıyı eşine gerçeği söylemesi konusunda yönlendirir. Müracaatçı söylemeyi reddederse, uzman ailesine durumu açıklamakla yükümlüdür. </a:t>
            </a:r>
          </a:p>
          <a:p>
            <a:pPr indent="0" algn="just">
              <a:buNone/>
            </a:pPr>
            <a:endParaRPr lang="tr-TR" sz="2400" dirty="0" smtClean="0">
              <a:latin typeface="Times New Roman" pitchFamily="18" charset="0"/>
              <a:cs typeface="Times New Roman" pitchFamily="18" charset="0"/>
            </a:endParaRPr>
          </a:p>
          <a:p>
            <a:pPr algn="just">
              <a:buNone/>
            </a:pPr>
            <a:endParaRPr lang="tr-TR" sz="24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rmAutofit/>
          </a:bodyPr>
          <a:lstStyle/>
          <a:p>
            <a:pPr marL="342900" lvl="1" indent="0" algn="just">
              <a:buNone/>
            </a:pPr>
            <a:r>
              <a:rPr lang="tr-TR" sz="2400" b="1" dirty="0" smtClean="0">
                <a:latin typeface="Times New Roman" pitchFamily="18" charset="0"/>
                <a:cs typeface="Times New Roman" pitchFamily="18" charset="0"/>
              </a:rPr>
              <a:t>Mahremiyet ve Gizlilik</a:t>
            </a:r>
            <a:r>
              <a:rPr lang="tr-TR" sz="2400" dirty="0" smtClean="0">
                <a:latin typeface="Times New Roman" pitchFamily="18" charset="0"/>
                <a:cs typeface="Times New Roman" pitchFamily="18" charset="0"/>
              </a:rPr>
              <a:t> </a:t>
            </a: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Müracaatçıdan gerekli olmadıkça mahremiyet içeren bilgi istenmemelidir. Mahremiyet içeren bilginin alınması durumunda gizlilik ilkesine uymalıdır.</a:t>
            </a: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Çocuk yuvasında çalışan bir uzmansınız ve çocuğun özlük dosyasındaki bilgilere kuruluşta çalışan tüm personelin ulaşabilmesi gizliliğin korunması açısından riskli bir durumdur. Bu nedenle dosya bilgileri çocuğun bulunduğu grubun uzmanı ve gerekli olduğu takdirde, çocukla çalışma yapan meslek elemanlarınca incelenebilmelidir.  </a:t>
            </a:r>
          </a:p>
          <a:p>
            <a:pPr indent="0" algn="just">
              <a:buNone/>
            </a:pPr>
            <a:endParaRPr lang="tr-TR"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marL="342900" lvl="1" indent="0" algn="just">
              <a:buNone/>
            </a:pPr>
            <a:endParaRPr lang="tr-TR" sz="2400" b="1" dirty="0" smtClean="0">
              <a:latin typeface="Times New Roman" pitchFamily="18" charset="0"/>
              <a:cs typeface="Times New Roman" pitchFamily="18" charset="0"/>
            </a:endParaRPr>
          </a:p>
          <a:p>
            <a:pPr marL="342900" lvl="1" indent="0" algn="just">
              <a:buNone/>
            </a:pPr>
            <a:r>
              <a:rPr lang="tr-TR" sz="2400" b="1" dirty="0" smtClean="0">
                <a:latin typeface="Times New Roman" pitchFamily="18" charset="0"/>
                <a:cs typeface="Times New Roman" pitchFamily="18" charset="0"/>
              </a:rPr>
              <a:t>Bilgilendirilmiş Onay </a:t>
            </a:r>
          </a:p>
          <a:p>
            <a:pPr indent="0" algn="just">
              <a:buNone/>
            </a:pPr>
            <a:endParaRPr lang="tr-TR" sz="2400" b="1"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Sosyal inceleme amacıyla ev ziyareti yapmak için gittiğiniz evde; müracaatçınıza, kendinizi tanıtmanız, hangi kurumdan geldiğinizi, ne amaçla orada olduğunuzu ve ne yapmayı planladığınız gibi konuları anlatmanız gerekmektedir. Eğer müracaatçınız uygun ise evine gezeceğinizi ve bu sırada kendisine bazı sorular soracağınızı açıklamanız mesleki sorumluluklarınız arasındadır.  </a:t>
            </a:r>
          </a:p>
          <a:p>
            <a:pPr indent="0" algn="just">
              <a:buNone/>
            </a:pPr>
            <a:endParaRPr lang="tr-TR" sz="2400"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marL="342900" lvl="1" indent="0" algn="just">
              <a:buNone/>
            </a:pPr>
            <a:endParaRPr lang="tr-TR" sz="2400" b="1" dirty="0" smtClean="0">
              <a:latin typeface="Times New Roman" pitchFamily="18" charset="0"/>
              <a:cs typeface="Times New Roman" pitchFamily="18" charset="0"/>
            </a:endParaRPr>
          </a:p>
          <a:p>
            <a:pPr marL="342900" lvl="1" indent="0" algn="just">
              <a:buNone/>
            </a:pPr>
            <a:r>
              <a:rPr lang="tr-TR" sz="2400" b="1" dirty="0" smtClean="0">
                <a:latin typeface="Times New Roman" pitchFamily="18" charset="0"/>
                <a:cs typeface="Times New Roman" pitchFamily="18" charset="0"/>
              </a:rPr>
              <a:t>Kayıtlara Ulaşma</a:t>
            </a:r>
            <a:endParaRPr lang="tr-TR" sz="2400" dirty="0" smtClean="0">
              <a:latin typeface="Times New Roman" pitchFamily="18" charset="0"/>
              <a:cs typeface="Times New Roman" pitchFamily="18" charset="0"/>
            </a:endParaRPr>
          </a:p>
          <a:p>
            <a:pPr indent="0" algn="just">
              <a:buNone/>
            </a:pPr>
            <a:endParaRPr lang="tr-TR" sz="2400" dirty="0" smtClean="0">
              <a:latin typeface="Times New Roman" pitchFamily="18" charset="0"/>
              <a:cs typeface="Times New Roman" pitchFamily="18" charset="0"/>
            </a:endParaRPr>
          </a:p>
          <a:p>
            <a:pPr indent="0" algn="just">
              <a:buNone/>
            </a:pPr>
            <a:r>
              <a:rPr lang="tr-TR" sz="2400" dirty="0" smtClean="0">
                <a:latin typeface="Times New Roman" pitchFamily="18" charset="0"/>
                <a:cs typeface="Times New Roman" pitchFamily="18" charset="0"/>
              </a:rPr>
              <a:t>Yetiştirme yurdundan ayrıldıktan sonra geçmişi ile ilgili bilgi almak isteyen müracaatçınıza dosya bilgilerinin ne kadarını açıklayabileceğinize müracaatçınızın durumunu değerlendirdikten sonra karar vermelisiniz. Eğer müracaatçınızı tanıyorsanız, geçmişi ile ilgili bilgilerin kendisi için </a:t>
            </a:r>
            <a:r>
              <a:rPr lang="tr-TR" sz="2400" dirty="0" err="1" smtClean="0">
                <a:latin typeface="Times New Roman" pitchFamily="18" charset="0"/>
                <a:cs typeface="Times New Roman" pitchFamily="18" charset="0"/>
              </a:rPr>
              <a:t>travmatik</a:t>
            </a:r>
            <a:r>
              <a:rPr lang="tr-TR" sz="2400" dirty="0" smtClean="0">
                <a:latin typeface="Times New Roman" pitchFamily="18" charset="0"/>
                <a:cs typeface="Times New Roman" pitchFamily="18" charset="0"/>
              </a:rPr>
              <a:t> bir etki yaratıp yaratmayacağını dikkate almalı, gerekli ise dosya bilgilerini bölümlere ayırarak kendisi ile paylaşmalısınız.</a:t>
            </a:r>
          </a:p>
          <a:p>
            <a:pPr indent="0" algn="just">
              <a:buNone/>
            </a:pPr>
            <a:endParaRPr lang="tr-TR"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595</Words>
  <Application>Microsoft Office PowerPoint</Application>
  <PresentationFormat>Ekran Gösterisi (4:3)</PresentationFormat>
  <Paragraphs>45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Sosyal Hizmet Uzmanının Müracaatçılara Karşı Etik Sorumlulukları </vt:lpstr>
      <vt:lpstr>Müracaatçılara İlişkin Etik Sorumluluklar </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Uzmanının Müracaatçılara Karşı Etik Sorumlulukları </dc:title>
  <dc:creator>İrfan Doğan</dc:creator>
  <cp:lastModifiedBy>sbf</cp:lastModifiedBy>
  <cp:revision>2</cp:revision>
  <dcterms:created xsi:type="dcterms:W3CDTF">2017-11-13T08:56:37Z</dcterms:created>
  <dcterms:modified xsi:type="dcterms:W3CDTF">2017-11-13T09:01:17Z</dcterms:modified>
</cp:coreProperties>
</file>