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B33733C3-89E1-41AB-8694-A4D0EACFC3FB}"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216E4B8-6085-4AAB-9205-B980DDA351D8}"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B33733C3-89E1-41AB-8694-A4D0EACFC3FB}"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216E4B8-6085-4AAB-9205-B980DDA351D8}"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B33733C3-89E1-41AB-8694-A4D0EACFC3FB}"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216E4B8-6085-4AAB-9205-B980DDA351D8}"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B33733C3-89E1-41AB-8694-A4D0EACFC3FB}"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216E4B8-6085-4AAB-9205-B980DDA351D8}"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33733C3-89E1-41AB-8694-A4D0EACFC3FB}"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216E4B8-6085-4AAB-9205-B980DDA351D8}"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B33733C3-89E1-41AB-8694-A4D0EACFC3FB}"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216E4B8-6085-4AAB-9205-B980DDA351D8}"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B33733C3-89E1-41AB-8694-A4D0EACFC3FB}" type="datetimeFigureOut">
              <a:rPr lang="tr-TR" smtClean="0"/>
              <a:t>04.05.2020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5216E4B8-6085-4AAB-9205-B980DDA351D8}"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B33733C3-89E1-41AB-8694-A4D0EACFC3FB}" type="datetimeFigureOut">
              <a:rPr lang="tr-TR" smtClean="0"/>
              <a:t>04.05.2020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5216E4B8-6085-4AAB-9205-B980DDA351D8}"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33733C3-89E1-41AB-8694-A4D0EACFC3FB}" type="datetimeFigureOut">
              <a:rPr lang="tr-TR" smtClean="0"/>
              <a:t>04.05.2020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5216E4B8-6085-4AAB-9205-B980DDA351D8}"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33733C3-89E1-41AB-8694-A4D0EACFC3FB}"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216E4B8-6085-4AAB-9205-B980DDA351D8}"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33733C3-89E1-41AB-8694-A4D0EACFC3FB}"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216E4B8-6085-4AAB-9205-B980DDA351D8}"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3733C3-89E1-41AB-8694-A4D0EACFC3FB}" type="datetimeFigureOut">
              <a:rPr lang="tr-TR" smtClean="0"/>
              <a:t>04.05.2020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16E4B8-6085-4AAB-9205-B980DDA351D8}"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SOSYAL GÜVENLİK HUKUKU 2</a:t>
            </a:r>
            <a:endParaRPr lang="tr-TR" dirty="0"/>
          </a:p>
        </p:txBody>
      </p:sp>
      <p:sp>
        <p:nvSpPr>
          <p:cNvPr id="3" name="Subtitle 2"/>
          <p:cNvSpPr>
            <a:spLocks noGrp="1"/>
          </p:cNvSpPr>
          <p:nvPr>
            <p:ph type="subTitle" idx="1"/>
          </p:nvPr>
        </p:nvSpPr>
        <p:spPr/>
        <p:txBody>
          <a:bodyPr/>
          <a:lstStyle/>
          <a:p>
            <a:r>
              <a:rPr lang="tr-TR" dirty="0" smtClean="0"/>
              <a:t>10</a:t>
            </a:r>
            <a:r>
              <a:rPr lang="tr-TR" dirty="0" smtClean="0"/>
              <a:t>. HAFTA </a:t>
            </a:r>
          </a:p>
          <a:p>
            <a:r>
              <a:rPr lang="tr-TR" dirty="0" smtClean="0"/>
              <a:t>ÖRNEK OLAY</a:t>
            </a:r>
          </a:p>
          <a:p>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ÖRNEK OLAY</a:t>
            </a:r>
            <a:endParaRPr lang="tr-TR" dirty="0"/>
          </a:p>
        </p:txBody>
      </p:sp>
      <p:sp>
        <p:nvSpPr>
          <p:cNvPr id="3" name="Content Placeholder 2"/>
          <p:cNvSpPr>
            <a:spLocks noGrp="1"/>
          </p:cNvSpPr>
          <p:nvPr>
            <p:ph idx="1"/>
          </p:nvPr>
        </p:nvSpPr>
        <p:spPr/>
        <p:txBody>
          <a:bodyPr/>
          <a:lstStyle/>
          <a:p>
            <a:r>
              <a:rPr lang="tr-TR" dirty="0" smtClean="0"/>
              <a:t>A Anonim Şirketi’nin müdürü olan B, şirkette</a:t>
            </a:r>
          </a:p>
          <a:p>
            <a:r>
              <a:rPr lang="tr-TR" dirty="0" smtClean="0"/>
              <a:t>1 Ocak 2012 ile 1 Ocak 2018 yılları arasında bu görevi sürdürmüştür.</a:t>
            </a:r>
          </a:p>
          <a:p>
            <a:r>
              <a:rPr lang="tr-TR" dirty="0" smtClean="0"/>
              <a:t>2018 yılında görevinde istifa etmiştir.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ÖRNEK OLAY</a:t>
            </a:r>
            <a:endParaRPr lang="tr-TR" dirty="0"/>
          </a:p>
        </p:txBody>
      </p:sp>
      <p:sp>
        <p:nvSpPr>
          <p:cNvPr id="3" name="Content Placeholder 2"/>
          <p:cNvSpPr>
            <a:spLocks noGrp="1"/>
          </p:cNvSpPr>
          <p:nvPr>
            <p:ph idx="1"/>
          </p:nvPr>
        </p:nvSpPr>
        <p:spPr/>
        <p:txBody>
          <a:bodyPr/>
          <a:lstStyle/>
          <a:p>
            <a:r>
              <a:rPr lang="tr-TR" dirty="0" smtClean="0"/>
              <a:t>SGK, A Anonim Şirketi’nin 1 Ocak 2010 ile 1 Ocak 2020 arasında doğan prim borçlarının hiç birini ödemediği tespit etmiştir.</a:t>
            </a:r>
          </a:p>
          <a:p>
            <a:r>
              <a:rPr lang="tr-TR" dirty="0" smtClean="0"/>
              <a:t>5510 sayılı kanunda belirtilen müteselsil yükümlüğe dayanarak B’den bu borcu ödemesini istemiştir. </a:t>
            </a:r>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ÖRNEK OLAY</a:t>
            </a:r>
            <a:endParaRPr lang="tr-TR" dirty="0"/>
          </a:p>
        </p:txBody>
      </p:sp>
      <p:sp>
        <p:nvSpPr>
          <p:cNvPr id="3" name="Content Placeholder 2"/>
          <p:cNvSpPr>
            <a:spLocks noGrp="1"/>
          </p:cNvSpPr>
          <p:nvPr>
            <p:ph idx="1"/>
          </p:nvPr>
        </p:nvSpPr>
        <p:spPr/>
        <p:txBody>
          <a:bodyPr/>
          <a:lstStyle/>
          <a:p>
            <a:r>
              <a:rPr lang="tr-TR" dirty="0" smtClean="0"/>
              <a:t>Borcun her yıl için 10000 TL olduğu ve toplamda 100000 TL olduğu bildirilmiştir.</a:t>
            </a:r>
          </a:p>
          <a:p>
            <a:r>
              <a:rPr lang="tr-TR" dirty="0" smtClean="0"/>
              <a:t>Bu durumu sosyal güvenlik hukuku açısından değerlendiriniz.</a:t>
            </a:r>
          </a:p>
          <a:p>
            <a:endParaRPr lang="tr-TR" dirty="0"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ÖRNEK OLAY</a:t>
            </a:r>
            <a:endParaRPr lang="tr-TR" dirty="0"/>
          </a:p>
        </p:txBody>
      </p:sp>
      <p:sp>
        <p:nvSpPr>
          <p:cNvPr id="3" name="Content Placeholder 2"/>
          <p:cNvSpPr>
            <a:spLocks noGrp="1"/>
          </p:cNvSpPr>
          <p:nvPr>
            <p:ph idx="1"/>
          </p:nvPr>
        </p:nvSpPr>
        <p:spPr/>
        <p:txBody>
          <a:bodyPr>
            <a:normAutofit/>
          </a:bodyPr>
          <a:lstStyle/>
          <a:p>
            <a:r>
              <a:rPr lang="tr-TR" dirty="0" smtClean="0"/>
              <a:t>Kurumun sigorta primleri ve diğer alacakları haklı bir sebep olmaksızın bu Kanunda belirtilen sürelerde ödenmez ise</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ÖRNEK OLAY</a:t>
            </a:r>
            <a:endParaRPr lang="tr-TR" dirty="0"/>
          </a:p>
        </p:txBody>
      </p:sp>
      <p:sp>
        <p:nvSpPr>
          <p:cNvPr id="3" name="Content Placeholder 2"/>
          <p:cNvSpPr>
            <a:spLocks noGrp="1"/>
          </p:cNvSpPr>
          <p:nvPr>
            <p:ph idx="1"/>
          </p:nvPr>
        </p:nvSpPr>
        <p:spPr/>
        <p:txBody>
          <a:bodyPr/>
          <a:lstStyle/>
          <a:p>
            <a:r>
              <a:rPr lang="tr-TR" dirty="0" smtClean="0"/>
              <a:t>kamu idarelerinin tahakkuk ve tediye ile görevli kamu görevlileri, tüzel kişiliği haiz diğer işverenlerin şirket yönetim kurulu üyeleri de dahil olmak üzere üst düzeydeki yönetici veya yetkilileri ile kanuni temsilcileri Kuruma karşı işverenleri ile birlikte </a:t>
            </a:r>
            <a:r>
              <a:rPr lang="tr-TR" dirty="0" smtClean="0">
                <a:solidFill>
                  <a:srgbClr val="00B050"/>
                </a:solidFill>
              </a:rPr>
              <a:t>müştereken ve müteselsilen sorumludur.</a:t>
            </a:r>
            <a:endParaRPr lang="tr-TR" dirty="0">
              <a:solidFill>
                <a:srgbClr val="00B05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ÖRNEK OLAY</a:t>
            </a:r>
            <a:endParaRPr lang="tr-TR" dirty="0"/>
          </a:p>
        </p:txBody>
      </p:sp>
      <p:sp>
        <p:nvSpPr>
          <p:cNvPr id="3" name="Content Placeholder 2"/>
          <p:cNvSpPr>
            <a:spLocks noGrp="1"/>
          </p:cNvSpPr>
          <p:nvPr>
            <p:ph idx="1"/>
          </p:nvPr>
        </p:nvSpPr>
        <p:spPr/>
        <p:txBody>
          <a:bodyPr>
            <a:normAutofit/>
          </a:bodyPr>
          <a:lstStyle/>
          <a:p>
            <a:r>
              <a:rPr lang="tr-TR" dirty="0" smtClean="0"/>
              <a:t>Üst düzey yöneticilerin sorumluluğu için borcun doğduğu anda yönetici sıfatına sahip olmak ya da borcun görevli olunan süre içerisinde doğmuş olması şarttır (Güzel/Okur/Caniklioğlu, 2014: 385; Uşan, 2013: 449)7. </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ÖRNEK OLAY</a:t>
            </a:r>
            <a:endParaRPr lang="tr-TR" dirty="0"/>
          </a:p>
        </p:txBody>
      </p:sp>
      <p:sp>
        <p:nvSpPr>
          <p:cNvPr id="3" name="Content Placeholder 2"/>
          <p:cNvSpPr>
            <a:spLocks noGrp="1"/>
          </p:cNvSpPr>
          <p:nvPr>
            <p:ph idx="1"/>
          </p:nvPr>
        </p:nvSpPr>
        <p:spPr/>
        <p:txBody>
          <a:bodyPr>
            <a:normAutofit/>
          </a:bodyPr>
          <a:lstStyle/>
          <a:p>
            <a:r>
              <a:rPr lang="tr-TR" dirty="0" smtClean="0"/>
              <a:t>Prim borcunun bir kısmı görevli olunan döneme, kalan kısmı görevden ayrılınan döneme denk geliyorsa sorumluluk görevli olunan dönem ile sınırlı olur (Güneren, 2007: 154). </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ÖRNEK OLAY</a:t>
            </a:r>
            <a:endParaRPr lang="tr-TR" dirty="0"/>
          </a:p>
        </p:txBody>
      </p:sp>
      <p:sp>
        <p:nvSpPr>
          <p:cNvPr id="3" name="Content Placeholder 2"/>
          <p:cNvSpPr>
            <a:spLocks noGrp="1"/>
          </p:cNvSpPr>
          <p:nvPr>
            <p:ph idx="1"/>
          </p:nvPr>
        </p:nvSpPr>
        <p:spPr/>
        <p:txBody>
          <a:bodyPr/>
          <a:lstStyle/>
          <a:p>
            <a:r>
              <a:rPr lang="tr-TR" dirty="0" smtClean="0"/>
              <a:t>Ayrıca üst düzey yönetici prim borcunun doğmasına kendi kusurlu eylemi ile sebebiyet vermeli (Tuncay/Ekmekçi, 2015: 221) ve yöneticilik sıfatının sona erdiğinin Kurumu bağlayabilmesi için Ticaret Sicilinde de bunun ilanı yapılmalıdır (Uşan, 2013: 449)(TATAR, 2017).</a:t>
            </a:r>
            <a:endParaRPr lang="tr-TR"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TotalTime>
  <Words>275</Words>
  <Application>Microsoft Office PowerPoint</Application>
  <PresentationFormat>On-screen Show (4:3)</PresentationFormat>
  <Paragraphs>23</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SOSYAL GÜVENLİK HUKUKU 2</vt:lpstr>
      <vt:lpstr>ÖRNEK OLAY</vt:lpstr>
      <vt:lpstr>ÖRNEK OLAY</vt:lpstr>
      <vt:lpstr>ÖRNEK OLAY</vt:lpstr>
      <vt:lpstr>ÖRNEK OLAY</vt:lpstr>
      <vt:lpstr>ÖRNEK OLAY</vt:lpstr>
      <vt:lpstr>ÖRNEK OLAY</vt:lpstr>
      <vt:lpstr>ÖRNEK OLAY</vt:lpstr>
      <vt:lpstr>ÖRNEK OLAY</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SOSYAL GÜVENLİK HUKUKU 2</dc:title>
  <dc:creator>Tuğba&amp;Cihan</dc:creator>
  <cp:lastModifiedBy>Tuğba&amp;Cihan</cp:lastModifiedBy>
  <cp:revision>1</cp:revision>
  <dcterms:created xsi:type="dcterms:W3CDTF">2020-05-04T09:03:37Z</dcterms:created>
  <dcterms:modified xsi:type="dcterms:W3CDTF">2020-05-04T09:19:59Z</dcterms:modified>
</cp:coreProperties>
</file>