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7"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Genç Polonya Döneminde Öykü ve Roman</a:t>
            </a:r>
            <a:br>
              <a:rPr lang="tr-TR" b="1" dirty="0"/>
            </a:br>
            <a:endParaRPr lang="tr-TR" b="1" dirty="0"/>
          </a:p>
        </p:txBody>
      </p:sp>
      <p:sp>
        <p:nvSpPr>
          <p:cNvPr id="3" name="İçerik Yer Tutucusu 2"/>
          <p:cNvSpPr>
            <a:spLocks noGrp="1"/>
          </p:cNvSpPr>
          <p:nvPr>
            <p:ph idx="1"/>
          </p:nvPr>
        </p:nvSpPr>
        <p:spPr/>
        <p:txBody>
          <a:bodyPr>
            <a:normAutofit fontScale="47500" lnSpcReduction="20000"/>
          </a:bodyPr>
          <a:lstStyle/>
          <a:p>
            <a:r>
              <a:rPr lang="tr-TR" dirty="0"/>
              <a:t>Polonya edebiyatında, şiir, öykü – roman ve drama türleri dönemlere göre önem kazanmış ya da yitirmişlerdir. Örneğin, </a:t>
            </a:r>
            <a:r>
              <a:rPr lang="tr-TR" dirty="0" err="1"/>
              <a:t>Mickiewicz’in</a:t>
            </a:r>
            <a:r>
              <a:rPr lang="tr-TR" dirty="0"/>
              <a:t> zamanında tartışmasız ilk planda şiir varken, </a:t>
            </a:r>
            <a:r>
              <a:rPr lang="tr-TR" dirty="0" err="1"/>
              <a:t>Sienkiewicz’in</a:t>
            </a:r>
            <a:r>
              <a:rPr lang="tr-TR" dirty="0"/>
              <a:t> zamanında,  öykü ve roman şiirin yerini almıştı. Oysa Genç Polonya döneminde bu türlerden herhangi birinin çağa damgasını vurduğunu söylemek zor. Bir başka deyişle, </a:t>
            </a:r>
            <a:r>
              <a:rPr lang="tr-TR" dirty="0" err="1"/>
              <a:t>Tetmajer</a:t>
            </a:r>
            <a:r>
              <a:rPr lang="tr-TR" dirty="0"/>
              <a:t>, </a:t>
            </a:r>
            <a:r>
              <a:rPr lang="tr-TR" dirty="0" err="1"/>
              <a:t>Wyspiański</a:t>
            </a:r>
            <a:r>
              <a:rPr lang="tr-TR" dirty="0"/>
              <a:t> ya da </a:t>
            </a:r>
            <a:r>
              <a:rPr lang="tr-TR" dirty="0" err="1"/>
              <a:t>Żeromski</a:t>
            </a:r>
            <a:r>
              <a:rPr lang="tr-TR" dirty="0"/>
              <a:t> adlarından birisini dönemin en önemli temsilcisi olarak seçmek olanaksız. Hepsinin yeri ve önemi farklı.</a:t>
            </a:r>
          </a:p>
          <a:p>
            <a:r>
              <a:rPr lang="tr-TR" dirty="0"/>
              <a:t> </a:t>
            </a:r>
          </a:p>
          <a:p>
            <a:r>
              <a:rPr lang="tr-TR" dirty="0"/>
              <a:t>Yukarıda da söylendiği gibi, pozitivizm  döneminde öykü ve roman önemliydi. Genç Polonya döneminde de pozitivizmin önemli yazarlarından </a:t>
            </a:r>
            <a:r>
              <a:rPr lang="tr-TR" dirty="0" err="1"/>
              <a:t>Sienkiewicz</a:t>
            </a:r>
            <a:r>
              <a:rPr lang="tr-TR" dirty="0"/>
              <a:t>, </a:t>
            </a:r>
            <a:r>
              <a:rPr lang="tr-TR" dirty="0" err="1"/>
              <a:t>Prus</a:t>
            </a:r>
            <a:r>
              <a:rPr lang="tr-TR" dirty="0"/>
              <a:t> ve </a:t>
            </a:r>
            <a:r>
              <a:rPr lang="tr-TR" dirty="0" err="1"/>
              <a:t>Orzeszkowa</a:t>
            </a:r>
            <a:r>
              <a:rPr lang="tr-TR" dirty="0"/>
              <a:t> yazmaya devam ettiler. Ayrıca, yine </a:t>
            </a:r>
            <a:r>
              <a:rPr lang="tr-TR" dirty="0" err="1"/>
              <a:t>Dygasiński</a:t>
            </a:r>
            <a:r>
              <a:rPr lang="tr-TR" dirty="0"/>
              <a:t>, </a:t>
            </a:r>
            <a:r>
              <a:rPr lang="tr-TR" dirty="0" err="1"/>
              <a:t>Sygietyński</a:t>
            </a:r>
            <a:r>
              <a:rPr lang="tr-TR" dirty="0"/>
              <a:t> gibi natüralistler de yazıyorlardı Bu arada yazan pek çok genç arasından gerçekçi bir biçimde toplumsal eserler veren Stefan </a:t>
            </a:r>
            <a:r>
              <a:rPr lang="tr-TR" dirty="0" err="1"/>
              <a:t>Żeromski</a:t>
            </a:r>
            <a:r>
              <a:rPr lang="tr-TR" dirty="0"/>
              <a:t> ve </a:t>
            </a:r>
            <a:r>
              <a:rPr lang="tr-TR" dirty="0" err="1"/>
              <a:t>Władysław</a:t>
            </a:r>
            <a:r>
              <a:rPr lang="tr-TR" dirty="0"/>
              <a:t> </a:t>
            </a:r>
            <a:r>
              <a:rPr lang="tr-TR" dirty="0" err="1"/>
              <a:t>Reymont’un</a:t>
            </a:r>
            <a:r>
              <a:rPr lang="tr-TR" dirty="0"/>
              <a:t> yanı sıra, 1898’e kadar Almanca yazan ve geleneksel kalıpları kırarak insanlığın maskesini düşürmeye çalışan </a:t>
            </a:r>
            <a:r>
              <a:rPr lang="tr-TR" dirty="0" err="1"/>
              <a:t>Przybyszewski</a:t>
            </a:r>
            <a:r>
              <a:rPr lang="tr-TR" dirty="0"/>
              <a:t> gibi yazarlar da çıkıyordu.</a:t>
            </a:r>
          </a:p>
          <a:p>
            <a:r>
              <a:rPr lang="tr-TR" dirty="0"/>
              <a:t> </a:t>
            </a:r>
          </a:p>
          <a:p>
            <a:r>
              <a:rPr lang="tr-TR" dirty="0"/>
              <a:t>Tüm döneme damgasını vuran ikilem, bu türde de kendisin gösterdi: Batı  Avrupa örneğinden yola çıkarak yeni, öncü teknikler arayışı içinde olan </a:t>
            </a:r>
            <a:r>
              <a:rPr lang="tr-TR" dirty="0" err="1"/>
              <a:t>modernci</a:t>
            </a:r>
            <a:r>
              <a:rPr lang="tr-TR" dirty="0"/>
              <a:t> romana karşı, ulusal ve hizmet için doğan geleneksel biçimli realist romanın varlığı.</a:t>
            </a:r>
          </a:p>
          <a:p>
            <a:r>
              <a:rPr lang="tr-TR" dirty="0"/>
              <a:t> </a:t>
            </a:r>
          </a:p>
          <a:p>
            <a:r>
              <a:rPr lang="tr-TR" dirty="0"/>
              <a:t>Yararcı edebiyatın toplum için gerekliliğini öne süren </a:t>
            </a:r>
            <a:r>
              <a:rPr lang="tr-TR" dirty="0" err="1"/>
              <a:t>Żeromski</a:t>
            </a:r>
            <a:r>
              <a:rPr lang="tr-TR" dirty="0"/>
              <a:t> gibi yazarlar, realist- natüralist romanlar yazarken, </a:t>
            </a:r>
            <a:r>
              <a:rPr lang="tr-TR" dirty="0" err="1"/>
              <a:t>Irzykowski</a:t>
            </a:r>
            <a:r>
              <a:rPr lang="tr-TR" dirty="0"/>
              <a:t>, </a:t>
            </a:r>
            <a:r>
              <a:rPr lang="tr-TR" dirty="0" err="1"/>
              <a:t>Przybyszewski</a:t>
            </a:r>
            <a:r>
              <a:rPr lang="tr-TR" dirty="0"/>
              <a:t> gibi yazarlar yenilik peşindeydiler. </a:t>
            </a:r>
          </a:p>
          <a:p>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a:t>Stefan  </a:t>
            </a:r>
            <a:r>
              <a:rPr lang="tr-TR" b="1" i="1" dirty="0" err="1"/>
              <a:t>Żeromski</a:t>
            </a:r>
            <a:r>
              <a:rPr lang="tr-TR" b="1" i="1" dirty="0"/>
              <a:t/>
            </a:r>
            <a:br>
              <a:rPr lang="tr-TR" b="1" i="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err="1"/>
              <a:t>Żeromski</a:t>
            </a:r>
            <a:r>
              <a:rPr lang="tr-TR" dirty="0"/>
              <a:t> (1864-1925) yoksul  ama soylu bir ailenin çocuğu olarak  </a:t>
            </a:r>
            <a:r>
              <a:rPr lang="tr-TR" dirty="0" err="1"/>
              <a:t>Kielce’de</a:t>
            </a:r>
            <a:r>
              <a:rPr lang="tr-TR" dirty="0"/>
              <a:t> doğdu. Dedesi Stefan, </a:t>
            </a:r>
            <a:r>
              <a:rPr lang="tr-TR" dirty="0" err="1"/>
              <a:t>Kościuszko</a:t>
            </a:r>
            <a:r>
              <a:rPr lang="tr-TR" dirty="0"/>
              <a:t> Ayaklanmasına, amcası Kasım Ayaklanmasına, babası ise Ocak Ayaklanmasına katılmışlardı.  </a:t>
            </a:r>
            <a:r>
              <a:rPr lang="tr-TR" dirty="0" err="1"/>
              <a:t>Kielce</a:t>
            </a:r>
            <a:r>
              <a:rPr lang="tr-TR" dirty="0"/>
              <a:t>  lisesinde geçirdiği yılları, Ruslaştırma politikası altında yaşadıklarını daha sonra 1898 yılında yazdığı,  “Bitmez Uğraşı” (</a:t>
            </a:r>
            <a:r>
              <a:rPr lang="tr-TR" dirty="0" err="1"/>
              <a:t>Syzyfowe</a:t>
            </a:r>
            <a:r>
              <a:rPr lang="tr-TR" dirty="0"/>
              <a:t> </a:t>
            </a:r>
            <a:r>
              <a:rPr lang="tr-TR" dirty="0" err="1"/>
              <a:t>Prace</a:t>
            </a:r>
            <a:r>
              <a:rPr lang="tr-TR" dirty="0"/>
              <a:t>) adlı eserinde anlattı.</a:t>
            </a:r>
          </a:p>
          <a:p>
            <a:r>
              <a:rPr lang="tr-TR" dirty="0"/>
              <a:t> </a:t>
            </a:r>
          </a:p>
          <a:p>
            <a:r>
              <a:rPr lang="tr-TR" dirty="0"/>
              <a:t>Anne ve babasının erken gelen ölümleri, genç adamı yabancı köşelere fırlatmış ve acı deneyimler geçirmesine neden olmuştu.  18 yaşındayken yazmaya başladığı „Günlük” (</a:t>
            </a:r>
            <a:r>
              <a:rPr lang="tr-TR" dirty="0" err="1"/>
              <a:t>Dzienniki</a:t>
            </a:r>
            <a:r>
              <a:rPr lang="tr-TR" dirty="0"/>
              <a:t>), 1882-1891 yılları arasında yazarın yaşadıklarını, duygularını, birikimlerini anlatır. Yazar bu eserinde, </a:t>
            </a:r>
            <a:r>
              <a:rPr lang="tr-TR" dirty="0" err="1"/>
              <a:t>Kraszewski</a:t>
            </a:r>
            <a:r>
              <a:rPr lang="tr-TR" dirty="0"/>
              <a:t>,  </a:t>
            </a:r>
            <a:r>
              <a:rPr lang="tr-TR" dirty="0" err="1"/>
              <a:t>Sienkiewicz</a:t>
            </a:r>
            <a:r>
              <a:rPr lang="tr-TR" dirty="0"/>
              <a:t>, </a:t>
            </a:r>
            <a:r>
              <a:rPr lang="tr-TR" dirty="0" err="1"/>
              <a:t>Prus</a:t>
            </a:r>
            <a:r>
              <a:rPr lang="tr-TR" dirty="0"/>
              <a:t> gibi önemli yazarların eserlerini de incelediği için “Günlük”,  edebiyat tarihçileri ve edebiyata meraklı okurlar için paha biçilmez değerde önemlidir. Sistemli bir biçimde tutulan bu günlük sayesinde, yazarın daha sonra yazacağı eserlerin konularının nereden alındığını edebiyat tarihçileri tahmin edebilmişlerdir. Tümüyle içten duygularla (özellikle yazarın erotik sorunlarını paylaştığı bölümler) yazılan bu günlük, ancak II. Dünya Savaşı’ndan sonra basıldı.</a:t>
            </a:r>
          </a:p>
          <a:p>
            <a:r>
              <a:rPr lang="tr-TR" dirty="0"/>
              <a:t> </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1892-1896 yıllarını Polonya müzesi ve kütüphanesinde bulduğu bir görev sayesinde İsviçre’de </a:t>
            </a:r>
            <a:r>
              <a:rPr lang="tr-TR" dirty="0" err="1"/>
              <a:t>Raperswill’de</a:t>
            </a:r>
            <a:r>
              <a:rPr lang="tr-TR" dirty="0"/>
              <a:t> geçirdi. Bu iş, </a:t>
            </a:r>
            <a:r>
              <a:rPr lang="tr-TR" dirty="0" err="1"/>
              <a:t>Żeromski’ye</a:t>
            </a:r>
            <a:r>
              <a:rPr lang="tr-TR" dirty="0"/>
              <a:t> son kuşak  devrimci Polonyalı göçmenlerle tanışma fırsatı vermişti. Onların toplumsal görüşlerini ve ideallerini tanımak, yazara çok şey kazandırmıştır.</a:t>
            </a:r>
          </a:p>
          <a:p>
            <a:r>
              <a:rPr lang="tr-TR" dirty="0"/>
              <a:t> </a:t>
            </a:r>
          </a:p>
          <a:p>
            <a:r>
              <a:rPr lang="tr-TR" dirty="0"/>
              <a:t>Bu yıllarda yazarın “Bizi Kuzgunlar ve Leşkargaları Didikliyor” (</a:t>
            </a:r>
            <a:r>
              <a:rPr lang="tr-TR" dirty="0" err="1"/>
              <a:t>Rozdziobią</a:t>
            </a:r>
            <a:r>
              <a:rPr lang="tr-TR" dirty="0"/>
              <a:t> nas </a:t>
            </a:r>
            <a:r>
              <a:rPr lang="tr-TR" dirty="0" err="1"/>
              <a:t>kruki</a:t>
            </a:r>
            <a:r>
              <a:rPr lang="tr-TR" dirty="0"/>
              <a:t> i </a:t>
            </a:r>
            <a:r>
              <a:rPr lang="tr-TR" dirty="0" err="1"/>
              <a:t>wrony</a:t>
            </a:r>
            <a:r>
              <a:rPr lang="tr-TR" dirty="0"/>
              <a:t>) (1895)  “Öyküler” (</a:t>
            </a:r>
            <a:r>
              <a:rPr lang="tr-TR" dirty="0" err="1"/>
              <a:t>Opowiadania</a:t>
            </a:r>
            <a:r>
              <a:rPr lang="tr-TR" dirty="0"/>
              <a:t>) (1895), “Bitmez Uğraşı” (</a:t>
            </a:r>
            <a:r>
              <a:rPr lang="tr-TR" dirty="0" err="1"/>
              <a:t>Syzyfowe</a:t>
            </a:r>
            <a:r>
              <a:rPr lang="tr-TR" dirty="0"/>
              <a:t> </a:t>
            </a:r>
            <a:r>
              <a:rPr lang="tr-TR" dirty="0" err="1"/>
              <a:t>Prace</a:t>
            </a:r>
            <a:r>
              <a:rPr lang="tr-TR" dirty="0"/>
              <a:t>) (1898) adlı eserleri yayınlandı. Eleştirmenlerin ve okuyucuların, bu genç yazarın başlangıç eserlerine karşı ilgileri inanılmaz derecede fazla olmuştu. Doğayı seven tüm olumsuzluklara, çirkinliklere karşı koymayı görev edinmiş olan, dünyadaki acılara ve sancılara karşı duyarsız kalamayan, uzun süredir Polonyalı okuyucunun unuttuğu biçimde vatansever duygularla dolup taşan bu yazarın böylesi büyük bir ilgi görmesine şaşmamak gerek.</a:t>
            </a:r>
          </a:p>
          <a:p>
            <a:r>
              <a:rPr lang="tr-TR" dirty="0"/>
              <a:t> </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47500" lnSpcReduction="20000"/>
          </a:bodyPr>
          <a:lstStyle/>
          <a:p>
            <a:r>
              <a:rPr lang="tr-TR" dirty="0"/>
              <a:t>“Bizi Kuzgunlar ve Leşkargaları Didikliyor”,  “Güçlü Kadın” (</a:t>
            </a:r>
            <a:r>
              <a:rPr lang="tr-TR" dirty="0" err="1"/>
              <a:t>Siłaczka</a:t>
            </a:r>
            <a:r>
              <a:rPr lang="tr-TR" dirty="0"/>
              <a:t>), “Doktor </a:t>
            </a:r>
            <a:r>
              <a:rPr lang="tr-TR" dirty="0" err="1"/>
              <a:t>Piotr</a:t>
            </a:r>
            <a:r>
              <a:rPr lang="tr-TR" dirty="0"/>
              <a:t>” gibi öykülerinde natüralist anlatım, sembolist katmanlarla örülmüştü. Bu tümceyi “Bizi Kuzgunlar ve Leşkargaları Didikliyor” başlıklı öyküyü inceleyerek açmak olası:</a:t>
            </a:r>
          </a:p>
          <a:p>
            <a:r>
              <a:rPr lang="tr-TR" dirty="0"/>
              <a:t> </a:t>
            </a:r>
          </a:p>
          <a:p>
            <a:r>
              <a:rPr lang="tr-TR" dirty="0"/>
              <a:t>Ayaklanma askeri </a:t>
            </a:r>
            <a:r>
              <a:rPr lang="tr-TR" dirty="0" err="1"/>
              <a:t>Winrych</a:t>
            </a:r>
            <a:r>
              <a:rPr lang="tr-TR" dirty="0"/>
              <a:t>, partizanca yaptığı bir savaşım sırasında, Rus askerleri tarafından öldürülür. Yaralı atı, ölü askeri, bir köyün yakınlarına taşır. İşte burada ulusal bir trajediye tanık olur, okuyucu. Bir Polonya köylüsü, ülkesi için savaşan bir Polonya askerini soymaya başlar.  Askerin öldürülüşü, yaralı atın acı çekişi natüralist bir dille anlatılırken, köylünün askeri soyma girişiminde sembolizm devreye girer. Burada yazar, yüzlerce yıldır toplumun dışına itilen köylünün, ulusal değerlere karşı takındığı </a:t>
            </a:r>
            <a:r>
              <a:rPr lang="tr-TR" dirty="0" err="1"/>
              <a:t>umursuz</a:t>
            </a:r>
            <a:r>
              <a:rPr lang="tr-TR" dirty="0"/>
              <a:t> ve yıkıcı tavrı anlatmak ister. Öykünün sonunda, köylü tarafından soyulup bırakılan askerin cesedine saldıran leşkargaları, köylüden arta kalanları toplamak üzere, dalışa geçerler. Öykünün son paragrafı, bu sembolik havayı yansıtması bağlamında önemlidir.</a:t>
            </a:r>
          </a:p>
          <a:p>
            <a:r>
              <a:rPr lang="tr-TR" dirty="0"/>
              <a:t> </a:t>
            </a:r>
          </a:p>
          <a:p>
            <a:r>
              <a:rPr lang="tr-TR" dirty="0"/>
              <a:t>“Bu taze ölünün üzerinde koca bir leşkargası sürüsü dönüp duruyor, uçuyor, dalışa geçiyordu. Akşam kızıllığı çabucak sönüp gitmişti; ışığın ardından gelense, gece, düş kırıklığı ve ölümdü...” </a:t>
            </a:r>
          </a:p>
          <a:p>
            <a:r>
              <a:rPr lang="tr-TR" dirty="0" err="1"/>
              <a:t>Żeromski’nin</a:t>
            </a:r>
            <a:r>
              <a:rPr lang="tr-TR" dirty="0"/>
              <a:t>, ülkesinin sakat toplumsal yapısı için yazdığı bir ağıttır, sanki bu öykü. </a:t>
            </a:r>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“Evsiz Barksız İnsanlar” başlıklı baş yapıtı yayımlandığı yıllarda çok ses getirmişti. O dönemin baskın sanatsal yönelimi realizmdi. Doksanlı yıllarda, aslında yeni sanatsal görüşler ortaya çıkmıştı. Genç Polonya dönemi romanında realizm, alt sınıfın etkileyici yaşamının ayrıntılı biçimde anlatıldığı natüralist sahnelerle bezeniyordu. Ayrıca kahramanların duygularının ve izlenimlerinin verildiği empresyonist motiflerin, sembolist öğelerle iç içe geçtiği ve romana psikolojik roman havası veren bölümlere de rastlanıyordu, bu romanlarda.</a:t>
            </a:r>
          </a:p>
          <a:p>
            <a:r>
              <a:rPr lang="tr-TR" dirty="0"/>
              <a:t> </a:t>
            </a:r>
          </a:p>
          <a:p>
            <a:r>
              <a:rPr lang="tr-TR" dirty="0" err="1"/>
              <a:t>Żeromski</a:t>
            </a:r>
            <a:r>
              <a:rPr lang="tr-TR" dirty="0"/>
              <a:t>, tüm bu yönelimleri tanıyor ve ilgiyle izliyordu. Yazar, 1896 yılında kısa bir süre </a:t>
            </a:r>
            <a:r>
              <a:rPr lang="tr-TR" dirty="0" err="1"/>
              <a:t>Dąbrowa</a:t>
            </a:r>
            <a:r>
              <a:rPr lang="tr-TR" dirty="0"/>
              <a:t> </a:t>
            </a:r>
            <a:r>
              <a:rPr lang="tr-TR" dirty="0" err="1"/>
              <a:t>Górnicza’da</a:t>
            </a:r>
            <a:r>
              <a:rPr lang="tr-TR" dirty="0"/>
              <a:t> bulunan ailesinin yanında kaldı. Bu sırada, madencilerin yaşamını yakından izleme fırsatı bulmuştu. Büyük metropollerin yoksul mahallelerindeki yaşantıyı zaten öğrencilik yıllarından biliyordu. Paris’teki yaşam hakkında da dostlarından bilgi alarak, gerçekçi bir zemine oturttuğu “Evsiz Barksız İnsanları” yazmaya başladı. </a:t>
            </a:r>
          </a:p>
          <a:p>
            <a:r>
              <a:rPr lang="tr-TR" dirty="0"/>
              <a:t> </a:t>
            </a:r>
            <a:r>
              <a:rPr lang="tr-TR" dirty="0"/>
              <a:t>Roman, XIX. yüzyılın doksanlı yıllarında geçer. İlk bölüm, Paris’te doktorluk yapan Doktor </a:t>
            </a:r>
            <a:r>
              <a:rPr lang="tr-TR" dirty="0" err="1"/>
              <a:t>Judym’in</a:t>
            </a:r>
            <a:r>
              <a:rPr lang="tr-TR" dirty="0"/>
              <a:t>  </a:t>
            </a:r>
            <a:r>
              <a:rPr lang="tr-TR" dirty="0" err="1"/>
              <a:t>Louvre’da</a:t>
            </a:r>
            <a:r>
              <a:rPr lang="tr-TR" dirty="0"/>
              <a:t> yaptığı bir gezi sırasında, bayan </a:t>
            </a:r>
            <a:r>
              <a:rPr lang="tr-TR" dirty="0" err="1"/>
              <a:t>Niewadzka</a:t>
            </a:r>
            <a:r>
              <a:rPr lang="tr-TR" dirty="0"/>
              <a:t> ve torunları 17 yaşındaki </a:t>
            </a:r>
            <a:r>
              <a:rPr lang="tr-TR" dirty="0" err="1"/>
              <a:t>Natalia</a:t>
            </a:r>
            <a:r>
              <a:rPr lang="tr-TR" dirty="0"/>
              <a:t> ile 15 yaşındaki </a:t>
            </a:r>
            <a:r>
              <a:rPr lang="tr-TR" dirty="0" err="1"/>
              <a:t>Wanda</a:t>
            </a:r>
            <a:r>
              <a:rPr lang="tr-TR" dirty="0"/>
              <a:t> ve mürebbiyeleri </a:t>
            </a:r>
            <a:r>
              <a:rPr lang="tr-TR" dirty="0" err="1"/>
              <a:t>Joanna</a:t>
            </a:r>
            <a:r>
              <a:rPr lang="tr-TR" dirty="0"/>
              <a:t> ile karşılaşmasıyla başlar. Bu karşılaşma, sembolik bir  biçimde, aşkın ve güzelliğin temsilcisi olan Venüs heykeli önünde olur. Pek çok tablonun içinden dikkatlerini Pierre </a:t>
            </a:r>
            <a:r>
              <a:rPr lang="tr-TR" dirty="0" err="1"/>
              <a:t>Puvis</a:t>
            </a:r>
            <a:r>
              <a:rPr lang="tr-TR" dirty="0"/>
              <a:t> de </a:t>
            </a:r>
            <a:r>
              <a:rPr lang="tr-TR" dirty="0" err="1"/>
              <a:t>Chavannes’in</a:t>
            </a:r>
            <a:r>
              <a:rPr lang="tr-TR" dirty="0"/>
              <a:t> “Balıkçı” adlı tablosu çeker. Burada Venüs’ün tam karşıtı olacak biçimde çirkinlik ve yoksulluk ve sevgisizlik egemendir.</a:t>
            </a:r>
          </a:p>
          <a:p>
            <a:endParaRPr lang="tr-TR" dirty="0"/>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47500" lnSpcReduction="20000"/>
          </a:bodyPr>
          <a:lstStyle/>
          <a:p>
            <a:r>
              <a:rPr lang="tr-TR" dirty="0"/>
              <a:t> </a:t>
            </a:r>
          </a:p>
          <a:p>
            <a:r>
              <a:rPr lang="tr-TR" dirty="0"/>
              <a:t>Bir yıl sonra </a:t>
            </a:r>
            <a:r>
              <a:rPr lang="tr-TR" dirty="0" err="1"/>
              <a:t>Judym</a:t>
            </a:r>
            <a:r>
              <a:rPr lang="tr-TR" dirty="0"/>
              <a:t> Varşova’ya gelir. Kardeşi </a:t>
            </a:r>
            <a:r>
              <a:rPr lang="tr-TR" dirty="0" err="1"/>
              <a:t>Wiktor’u</a:t>
            </a:r>
            <a:r>
              <a:rPr lang="tr-TR" dirty="0"/>
              <a:t> bulur. </a:t>
            </a:r>
            <a:r>
              <a:rPr lang="tr-TR" dirty="0" err="1"/>
              <a:t>Wiktor</a:t>
            </a:r>
            <a:r>
              <a:rPr lang="tr-TR" dirty="0"/>
              <a:t> ailesi ile birlikte zor koşullar altında yaşamaktadır. Bu yoksul mahalledeki yaşam, doktoru derinden etkiler. Bu sırada, doktorun kardeşi ile yaptığı konuşmadan zor geçen çocukluğu hakkında bilgi sahibi oluruz. Doktor </a:t>
            </a:r>
            <a:r>
              <a:rPr lang="tr-TR" dirty="0" err="1"/>
              <a:t>Judym</a:t>
            </a:r>
            <a:r>
              <a:rPr lang="tr-TR" dirty="0"/>
              <a:t>, Varşova’da bir muayenehane açar, ama ne yazık ki yeterli derecede hastası yoktur. Üstelik, işini kaybeden kardeşinin de ailesinin sorumluluğunu üzerine almak zorunda kalınca, </a:t>
            </a:r>
            <a:r>
              <a:rPr lang="tr-TR" dirty="0" err="1"/>
              <a:t>Cisy’deki</a:t>
            </a:r>
            <a:r>
              <a:rPr lang="tr-TR" dirty="0"/>
              <a:t> bir hastaneden gelen öneriyi kabul eder.  Burada Paris’te tanıştığı </a:t>
            </a:r>
            <a:r>
              <a:rPr lang="tr-TR" dirty="0" err="1"/>
              <a:t>Natalia</a:t>
            </a:r>
            <a:r>
              <a:rPr lang="tr-TR" dirty="0"/>
              <a:t> ve ailesi ile karşılaşır. </a:t>
            </a:r>
            <a:r>
              <a:rPr lang="tr-TR" dirty="0" err="1"/>
              <a:t>Natalia’ya</a:t>
            </a:r>
            <a:r>
              <a:rPr lang="tr-TR" dirty="0"/>
              <a:t> karşı bir şeyler hissetmektedir, oysa </a:t>
            </a:r>
            <a:r>
              <a:rPr lang="tr-TR" dirty="0" err="1"/>
              <a:t>Natalia</a:t>
            </a:r>
            <a:r>
              <a:rPr lang="tr-TR" dirty="0"/>
              <a:t> başkasını sever. Bu durum doktoru üzer ve kıskandırır. İşine dört elle sarılan doktor, hastanenin bakımsız olduğunu fark ederek idealist bir biçimde çalışmaya başlar. Geçen günler içerisinde </a:t>
            </a:r>
            <a:r>
              <a:rPr lang="tr-TR" dirty="0" err="1"/>
              <a:t>Natalia’nın</a:t>
            </a:r>
            <a:r>
              <a:rPr lang="tr-TR" dirty="0"/>
              <a:t> mürebbiyesi </a:t>
            </a:r>
            <a:r>
              <a:rPr lang="tr-TR" dirty="0" err="1"/>
              <a:t>Joanna</a:t>
            </a:r>
            <a:r>
              <a:rPr lang="tr-TR" dirty="0"/>
              <a:t>, </a:t>
            </a:r>
            <a:r>
              <a:rPr lang="tr-TR" dirty="0" err="1"/>
              <a:t>Tomasz</a:t>
            </a:r>
            <a:r>
              <a:rPr lang="tr-TR" dirty="0"/>
              <a:t> </a:t>
            </a:r>
            <a:r>
              <a:rPr lang="tr-TR" dirty="0" err="1"/>
              <a:t>Judym’a</a:t>
            </a:r>
            <a:r>
              <a:rPr lang="tr-TR" dirty="0"/>
              <a:t> ilgi göstermeye başlar ve bu ilgisi karşılıksız kalmaz. Bu sırada, yönetici </a:t>
            </a:r>
            <a:r>
              <a:rPr lang="tr-TR" dirty="0" err="1"/>
              <a:t>Krzywąsad’ın</a:t>
            </a:r>
            <a:r>
              <a:rPr lang="tr-TR" dirty="0"/>
              <a:t> göletlerdeki çamuru ırmağa atmak istemesine karşı çıkan doktorun rahatı kaçar ve yönetici ile yaptığı tartışma konusunda işini terk eder. En çok zoruna giden ise </a:t>
            </a:r>
            <a:r>
              <a:rPr lang="tr-TR" dirty="0" err="1"/>
              <a:t>Joanna’yı</a:t>
            </a:r>
            <a:r>
              <a:rPr lang="tr-TR" dirty="0"/>
              <a:t> da bırakmak zorunda kalmasıdır. Varşova’ya dönmemeye karar verir; yolda Paris’ten tanıdığı mühendis arkadaşı </a:t>
            </a:r>
            <a:r>
              <a:rPr lang="tr-TR" dirty="0" err="1"/>
              <a:t>Korzecki</a:t>
            </a:r>
            <a:r>
              <a:rPr lang="tr-TR" dirty="0"/>
              <a:t> ile karşılaşır. Böylece onunla </a:t>
            </a:r>
            <a:r>
              <a:rPr lang="tr-TR" dirty="0" err="1"/>
              <a:t>Dąbrowski</a:t>
            </a:r>
            <a:r>
              <a:rPr lang="tr-TR" dirty="0"/>
              <a:t> madeninde çalışmaya karar verir. </a:t>
            </a:r>
            <a:r>
              <a:rPr lang="tr-TR" dirty="0" err="1"/>
              <a:t>Joanna</a:t>
            </a:r>
            <a:r>
              <a:rPr lang="tr-TR" dirty="0"/>
              <a:t> doktorun peşinden gelir, ama doktor artık kendisini insanlığa adamıştır. Roman, kırılmış bir çam dalının altında </a:t>
            </a:r>
            <a:r>
              <a:rPr lang="tr-TR" dirty="0" err="1"/>
              <a:t>Joanna</a:t>
            </a:r>
            <a:r>
              <a:rPr lang="tr-TR" dirty="0"/>
              <a:t> ile doktorun yollarının ayrıldığı yerde biter. Bu çam, kahramanın acısını ve bölünmüşlüklerini temsil eder.</a:t>
            </a:r>
          </a:p>
          <a:p>
            <a:endParaRPr lang="tr-TR" dirty="0" smtClean="0"/>
          </a:p>
          <a:p>
            <a:endParaRPr lang="tr-TR" dirty="0"/>
          </a:p>
        </p:txBody>
      </p:sp>
    </p:spTree>
    <p:extLst>
      <p:ext uri="{BB962C8B-B14F-4D97-AF65-F5344CB8AC3E}">
        <p14:creationId xmlns:p14="http://schemas.microsoft.com/office/powerpoint/2010/main" val="370172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Żeromski</a:t>
            </a:r>
            <a:r>
              <a:rPr lang="tr-TR" dirty="0"/>
              <a:t>, realist, natüralist ve zaman zaman da modern roman tekniklerinden de yararlanarak toplumsal-töresel olan bu romanı yazmıştır. Detaylı zaman mekan betimlemelerine yer verildiği ve kahramanların da geldikleri toplumsal sınıflara uygun olarak hareket etmelerine olanak sağlandığı için realist, fabrikalardaki, yoksul mahallelerdeki yaşantıları ve sokakta barınan insanların yaşamlarını, hiçbir çirkinliği yansıtmaktan kaçınmaksızın anlattığı için natüralist havası vardır.</a:t>
            </a:r>
          </a:p>
          <a:p>
            <a:r>
              <a:rPr lang="tr-TR" dirty="0"/>
              <a:t> </a:t>
            </a:r>
          </a:p>
          <a:p>
            <a:r>
              <a:rPr lang="tr-TR" dirty="0" err="1"/>
              <a:t>Żeromski</a:t>
            </a:r>
            <a:r>
              <a:rPr lang="tr-TR" dirty="0"/>
              <a:t>, sık sık tanrısal anlatımdan vazgeçip sözü kahramanlarına verir. Örneğin </a:t>
            </a:r>
            <a:r>
              <a:rPr lang="tr-TR" dirty="0" err="1"/>
              <a:t>Joanna’nın</a:t>
            </a:r>
            <a:r>
              <a:rPr lang="tr-TR" dirty="0"/>
              <a:t> günlüğü bölümünde birinci tekil </a:t>
            </a:r>
            <a:r>
              <a:rPr lang="tr-TR" dirty="0" err="1"/>
              <a:t>şahıslı</a:t>
            </a:r>
            <a:r>
              <a:rPr lang="tr-TR" dirty="0"/>
              <a:t> bir anlatım görülür. Bazı  bölümlerde iç monologlara rastlanır. Anlatımı, kahramanların izlenimleri ve şiirsel betimlemelerle yansıtılan ruh halleri renklendirir. Bu şiirsel ve empresyonist katmanlara, sembolik öğeler de eşlik eder.</a:t>
            </a:r>
          </a:p>
          <a:p>
            <a:r>
              <a:rPr lang="tr-TR"/>
              <a:t> </a:t>
            </a:r>
          </a:p>
          <a:p>
            <a:endParaRPr lang="tr-TR"/>
          </a:p>
        </p:txBody>
      </p:sp>
    </p:spTree>
    <p:extLst>
      <p:ext uri="{BB962C8B-B14F-4D97-AF65-F5344CB8AC3E}">
        <p14:creationId xmlns:p14="http://schemas.microsoft.com/office/powerpoint/2010/main" val="142848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2116</TotalTime>
  <Words>388</Words>
  <Application>Microsoft Office PowerPoint</Application>
  <PresentationFormat>Ekran Gösterisi (4:3)</PresentationFormat>
  <Paragraphs>36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GENÇ POLONYA DÖNEMİ EDEBİYATI</vt:lpstr>
      <vt:lpstr>Genç Polonya Döneminde Öykü ve Roman </vt:lpstr>
      <vt:lpstr>Stefan  Żeromski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38</cp:revision>
  <dcterms:created xsi:type="dcterms:W3CDTF">2020-05-12T16:08:52Z</dcterms:created>
  <dcterms:modified xsi:type="dcterms:W3CDTF">2020-05-14T18:38:26Z</dcterms:modified>
</cp:coreProperties>
</file>