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59" r:id="rId6"/>
    <p:sldId id="260" r:id="rId7"/>
    <p:sldId id="261" r:id="rId8"/>
    <p:sldId id="263" r:id="rId9"/>
    <p:sldId id="264" r:id="rId10"/>
    <p:sldId id="265" r:id="rId11"/>
    <p:sldId id="266" r:id="rId12"/>
    <p:sldId id="267"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91" autoAdjust="0"/>
    <p:restoredTop sz="94660"/>
  </p:normalViewPr>
  <p:slideViewPr>
    <p:cSldViewPr snapToGrid="0">
      <p:cViewPr varScale="1">
        <p:scale>
          <a:sx n="40" d="100"/>
          <a:sy n="40" d="100"/>
        </p:scale>
        <p:origin x="60"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7DDF392-F1E3-40B9-8061-AEA6214F685B}"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1608267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DDF392-F1E3-40B9-8061-AEA6214F685B}"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1011940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DDF392-F1E3-40B9-8061-AEA6214F685B}"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1001973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DDF392-F1E3-40B9-8061-AEA6214F685B}"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403549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7DDF392-F1E3-40B9-8061-AEA6214F685B}"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2398535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7DDF392-F1E3-40B9-8061-AEA6214F685B}"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2712505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7DDF392-F1E3-40B9-8061-AEA6214F685B}" type="datetimeFigureOut">
              <a:rPr lang="tr-TR" smtClean="0"/>
              <a:t>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3346378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7DDF392-F1E3-40B9-8061-AEA6214F685B}" type="datetimeFigureOut">
              <a:rPr lang="tr-TR" smtClean="0"/>
              <a:t>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171222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7DDF392-F1E3-40B9-8061-AEA6214F685B}" type="datetimeFigureOut">
              <a:rPr lang="tr-TR" smtClean="0"/>
              <a:t>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2022392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7DDF392-F1E3-40B9-8061-AEA6214F685B}"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3643524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7DDF392-F1E3-40B9-8061-AEA6214F685B}"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DCDA13-38F6-4AC4-BE2D-F734F1CB308E}" type="slidenum">
              <a:rPr lang="tr-TR" smtClean="0"/>
              <a:t>‹#›</a:t>
            </a:fld>
            <a:endParaRPr lang="tr-TR"/>
          </a:p>
        </p:txBody>
      </p:sp>
    </p:spTree>
    <p:extLst>
      <p:ext uri="{BB962C8B-B14F-4D97-AF65-F5344CB8AC3E}">
        <p14:creationId xmlns:p14="http://schemas.microsoft.com/office/powerpoint/2010/main" val="2654305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95000"/>
            <a:lumOff val="5000"/>
            <a:alpha val="90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DDF392-F1E3-40B9-8061-AEA6214F685B}" type="datetimeFigureOut">
              <a:rPr lang="tr-TR" smtClean="0"/>
              <a:t>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CDA13-38F6-4AC4-BE2D-F734F1CB308E}" type="slidenum">
              <a:rPr lang="tr-TR" smtClean="0"/>
              <a:t>‹#›</a:t>
            </a:fld>
            <a:endParaRPr lang="tr-TR"/>
          </a:p>
        </p:txBody>
      </p:sp>
    </p:spTree>
    <p:extLst>
      <p:ext uri="{BB962C8B-B14F-4D97-AF65-F5344CB8AC3E}">
        <p14:creationId xmlns:p14="http://schemas.microsoft.com/office/powerpoint/2010/main" val="3411728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939713" y="5392071"/>
            <a:ext cx="10405926" cy="954107"/>
          </a:xfrm>
          <a:prstGeom prst="rect">
            <a:avLst/>
          </a:prstGeom>
          <a:noFill/>
        </p:spPr>
        <p:txBody>
          <a:bodyPr wrap="none" rtlCol="0">
            <a:spAutoFit/>
          </a:bodyPr>
          <a:lstStyle/>
          <a:p>
            <a:pPr algn="ctr"/>
            <a:r>
              <a:rPr lang="tr-TR" sz="2800" smtClean="0">
                <a:solidFill>
                  <a:schemeClr val="bg1"/>
                </a:solidFill>
                <a:latin typeface="Arial Black" panose="020B0A04020102020204" pitchFamily="34" charset="0"/>
              </a:rPr>
              <a:t>MEDYA YAPILARI</a:t>
            </a:r>
          </a:p>
          <a:p>
            <a:pPr algn="ctr"/>
            <a:r>
              <a:rPr lang="tr-TR" sz="2800" smtClean="0">
                <a:solidFill>
                  <a:schemeClr val="bg1"/>
                </a:solidFill>
                <a:latin typeface="Arial Black" panose="020B0A04020102020204" pitchFamily="34" charset="0"/>
              </a:rPr>
              <a:t>İLETİŞİMİN KURUMSAL VE ENDÜSTRİYEL BAĞLAMI</a:t>
            </a:r>
            <a:endParaRPr lang="tr-TR" sz="2800">
              <a:solidFill>
                <a:schemeClr val="bg1"/>
              </a:solidFill>
              <a:latin typeface="Arial Black" panose="020B0A04020102020204" pitchFamily="34" charset="0"/>
            </a:endParaRPr>
          </a:p>
        </p:txBody>
      </p:sp>
      <p:pic>
        <p:nvPicPr>
          <p:cNvPr id="2" name="Picture 2" descr="media industries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1277" y="394953"/>
            <a:ext cx="7782798" cy="473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5361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41379" y="1894982"/>
            <a:ext cx="9889787" cy="3257045"/>
          </a:xfrm>
          <a:prstGeom prst="rect">
            <a:avLst/>
          </a:prstGeom>
        </p:spPr>
        <p:txBody>
          <a:bodyPr wrap="square">
            <a:spAutoFit/>
          </a:bodyPr>
          <a:lstStyle/>
          <a:p>
            <a:pPr algn="ctr">
              <a:lnSpc>
                <a:spcPct val="150000"/>
              </a:lnSpc>
            </a:pPr>
            <a:r>
              <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M</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edya çalışanlarının ürettikleri metinlerle ilişkisine odaklanan ikinci görüş, “ortak bir niteliği paylaşan gruplarda bu ortak nitelikler bir süre sonra o grubun ürettiği içerikte kendisini gösterecektir” der. </a:t>
            </a: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443921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52664" y="1226564"/>
            <a:ext cx="9228306" cy="3970318"/>
          </a:xfrm>
          <a:prstGeom prst="rect">
            <a:avLst/>
          </a:prstGeom>
        </p:spPr>
        <p:txBody>
          <a:bodyPr wrap="square">
            <a:spAutoFit/>
          </a:bodyPr>
          <a:lstStyle/>
          <a:p>
            <a:pPr algn="ctr"/>
            <a:endPar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endParaRPr>
          </a:p>
          <a:p>
            <a:pPr algn="ctr"/>
            <a:r>
              <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İ</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ş yapma konusundaki kurallar ve ilkeler</a:t>
            </a:r>
          </a:p>
          <a:p>
            <a:pPr algn="ctr"/>
            <a:r>
              <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İ</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şle ilgili değerler ve normlar </a:t>
            </a:r>
          </a:p>
          <a:p>
            <a:pPr algn="ctr"/>
            <a:r>
              <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G</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rup içi sosyalleşme süreçleri</a:t>
            </a:r>
          </a:p>
          <a:p>
            <a:pPr algn="ct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Mesleki kurallar ve yasalar</a:t>
            </a:r>
          </a:p>
          <a:p>
            <a:pPr algn="ctr"/>
            <a:r>
              <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P</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iyasa değişkenleri</a:t>
            </a:r>
          </a:p>
          <a:p>
            <a:pPr algn="ctr"/>
            <a:endPar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endParaRPr>
          </a:p>
          <a:p>
            <a:pPr algn="ct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Bunlar, bir medya çalışanının üretimini belirleyen yapısal sınırlılıkları oluşturur. </a:t>
            </a: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2893726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121924" y="1540161"/>
            <a:ext cx="10142706" cy="3970318"/>
          </a:xfrm>
          <a:prstGeom prst="rect">
            <a:avLst/>
          </a:prstGeom>
        </p:spPr>
        <p:txBody>
          <a:bodyPr wrap="square">
            <a:spAutoFit/>
          </a:bodyPr>
          <a:lstStyle/>
          <a:p>
            <a:pPr algn="ctr"/>
            <a:r>
              <a:rPr lang="tr-TR" sz="2800" smtClean="0">
                <a:solidFill>
                  <a:schemeClr val="bg1"/>
                </a:solidFill>
                <a:latin typeface="Arial Black" panose="020B0A04020102020204" pitchFamily="34" charset="0"/>
              </a:rPr>
              <a:t>Bu çerçevede, bir medya ürününe niteliğini kazandıran basitçe onu üreten medya çalışanı değil, bu medya çalışanının içinde bulunduğu kurumsal yapının nasıl işleyeceğini belirleyen unsurlar olduğunu söylemek gerekir. </a:t>
            </a:r>
          </a:p>
          <a:p>
            <a:pPr algn="ctr"/>
            <a:endParaRPr lang="tr-TR" sz="2800">
              <a:solidFill>
                <a:schemeClr val="bg1"/>
              </a:solidFill>
              <a:latin typeface="Arial Black" panose="020B0A04020102020204" pitchFamily="34" charset="0"/>
            </a:endParaRPr>
          </a:p>
          <a:p>
            <a:pPr algn="ctr"/>
            <a:r>
              <a:rPr lang="tr-TR" sz="2800" smtClean="0">
                <a:solidFill>
                  <a:schemeClr val="bg1"/>
                </a:solidFill>
                <a:latin typeface="Arial Black" panose="020B0A04020102020204" pitchFamily="34" charset="0"/>
              </a:rPr>
              <a:t>Böylelikle “içeriğe niteliğini kazandıran onu üreten medya çalışanının yaşam deneyimi ve kimliğidir” argümanı geçerliliğini belli ölçüde yitirir.</a:t>
            </a: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3932950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905988" y="1164134"/>
            <a:ext cx="7743850" cy="5693866"/>
          </a:xfrm>
          <a:prstGeom prst="rect">
            <a:avLst/>
          </a:prstGeom>
        </p:spPr>
        <p:txBody>
          <a:bodyPr wrap="square">
            <a:spAutoFit/>
          </a:bodyPr>
          <a:lstStyle/>
          <a:p>
            <a:pPr algn="ctr"/>
            <a:r>
              <a:rPr lang="tr-TR" sz="2800" smtClean="0">
                <a:solidFill>
                  <a:schemeClr val="bg1"/>
                </a:solidFill>
                <a:latin typeface="Arial Black" panose="020B0A04020102020204" pitchFamily="34" charset="0"/>
              </a:rPr>
              <a:t>Haberin Yapısal Sınırlılıkları</a:t>
            </a:r>
          </a:p>
          <a:p>
            <a:pPr algn="ctr"/>
            <a:endParaRPr lang="tr-TR" sz="2800" smtClean="0">
              <a:solidFill>
                <a:schemeClr val="bg1"/>
              </a:solidFill>
              <a:latin typeface="Arial Black" panose="020B0A04020102020204" pitchFamily="34" charset="0"/>
            </a:endParaRPr>
          </a:p>
          <a:p>
            <a:pPr algn="ctr"/>
            <a:endParaRPr lang="tr-TR" sz="2800">
              <a:solidFill>
                <a:schemeClr val="bg1"/>
              </a:solidFill>
              <a:latin typeface="Arial Black" panose="020B0A04020102020204" pitchFamily="34" charset="0"/>
            </a:endParaRPr>
          </a:p>
          <a:p>
            <a:pPr marL="514350" indent="-514350" algn="ctr">
              <a:buAutoNum type="arabicPeriod"/>
            </a:pPr>
            <a:r>
              <a:rPr lang="tr-TR" sz="2800" smtClean="0">
                <a:solidFill>
                  <a:schemeClr val="bg1"/>
                </a:solidFill>
                <a:latin typeface="Arial Black" panose="020B0A04020102020204" pitchFamily="34" charset="0"/>
              </a:rPr>
              <a:t>Haber Değerleri</a:t>
            </a:r>
          </a:p>
          <a:p>
            <a:pPr marL="514350" indent="-514350" algn="ctr">
              <a:buAutoNum type="arabicPeriod"/>
            </a:pPr>
            <a:endParaRPr lang="tr-TR" sz="2800">
              <a:solidFill>
                <a:schemeClr val="bg1"/>
              </a:solidFill>
              <a:latin typeface="Arial Black" panose="020B0A04020102020204" pitchFamily="34" charset="0"/>
            </a:endParaRPr>
          </a:p>
          <a:p>
            <a:pPr marL="514350" indent="-514350" algn="ctr">
              <a:buAutoNum type="arabicPeriod"/>
            </a:pPr>
            <a:r>
              <a:rPr lang="tr-TR" sz="2800" smtClean="0">
                <a:solidFill>
                  <a:schemeClr val="bg1"/>
                </a:solidFill>
                <a:latin typeface="Arial Black" panose="020B0A04020102020204" pitchFamily="34" charset="0"/>
              </a:rPr>
              <a:t>Haber Yazım Teknikleri</a:t>
            </a:r>
          </a:p>
          <a:p>
            <a:pPr marL="514350" indent="-514350" algn="ctr">
              <a:buAutoNum type="arabicPeriod"/>
            </a:pPr>
            <a:endParaRPr lang="tr-TR" sz="2800" smtClean="0">
              <a:solidFill>
                <a:schemeClr val="bg1"/>
              </a:solidFill>
              <a:latin typeface="Arial Black" panose="020B0A04020102020204" pitchFamily="34" charset="0"/>
            </a:endParaRPr>
          </a:p>
          <a:p>
            <a:pPr marL="514350" indent="-514350" algn="ctr">
              <a:buAutoNum type="arabicPeriod"/>
            </a:pPr>
            <a:r>
              <a:rPr lang="tr-TR" sz="2800" smtClean="0">
                <a:solidFill>
                  <a:schemeClr val="bg1"/>
                </a:solidFill>
                <a:latin typeface="Arial Black" panose="020B0A04020102020204" pitchFamily="34" charset="0"/>
              </a:rPr>
              <a:t>Haber Kaynaklarına Bağımlılık</a:t>
            </a:r>
          </a:p>
          <a:p>
            <a:pPr marL="514350" indent="-514350" algn="ctr">
              <a:buAutoNum type="arabicPeriod"/>
            </a:pPr>
            <a:endParaRPr lang="tr-TR" sz="2800">
              <a:solidFill>
                <a:schemeClr val="bg1"/>
              </a:solidFill>
              <a:latin typeface="Arial Black" panose="020B0A04020102020204" pitchFamily="34" charset="0"/>
            </a:endParaRPr>
          </a:p>
          <a:p>
            <a:pPr marL="514350" indent="-514350" algn="ctr">
              <a:buAutoNum type="arabicPeriod"/>
            </a:pPr>
            <a:r>
              <a:rPr lang="tr-TR" sz="2800" smtClean="0">
                <a:solidFill>
                  <a:schemeClr val="bg1"/>
                </a:solidFill>
                <a:latin typeface="Arial Black" panose="020B0A04020102020204" pitchFamily="34" charset="0"/>
              </a:rPr>
              <a:t>Yasal Sınırlamalar</a:t>
            </a:r>
            <a:endParaRPr lang="tr-TR" sz="2800">
              <a:solidFill>
                <a:schemeClr val="bg1"/>
              </a:solidFill>
              <a:latin typeface="Arial Black" panose="020B0A04020102020204" pitchFamily="34" charset="0"/>
            </a:endParaRPr>
          </a:p>
          <a:p>
            <a:pPr marL="514350" indent="-514350" algn="ctr">
              <a:buAutoNum type="arabicPeriod"/>
            </a:pPr>
            <a:endParaRPr lang="tr-TR" sz="2800" smtClean="0">
              <a:solidFill>
                <a:schemeClr val="bg1"/>
              </a:solidFill>
              <a:latin typeface="Arial Black" panose="020B0A04020102020204" pitchFamily="34" charset="0"/>
            </a:endParaRPr>
          </a:p>
          <a:p>
            <a:pPr algn="ctr"/>
            <a:endParaRPr lang="tr-TR" sz="2800">
              <a:solidFill>
                <a:schemeClr val="bg1"/>
              </a:solidFill>
              <a:latin typeface="Arial Black" panose="020B0A04020102020204" pitchFamily="34" charset="0"/>
            </a:endParaRPr>
          </a:p>
          <a:p>
            <a:pPr algn="ct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1540877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90129" y="704260"/>
            <a:ext cx="10649599" cy="5355312"/>
          </a:xfrm>
          <a:prstGeom prst="rect">
            <a:avLst/>
          </a:prstGeom>
        </p:spPr>
        <p:txBody>
          <a:bodyPr wrap="square">
            <a:spAutoFit/>
          </a:bodyPr>
          <a:lstStyle/>
          <a:p>
            <a:pPr algn="ctr">
              <a:lnSpc>
                <a:spcPct val="150000"/>
              </a:lnSpc>
              <a:spcAft>
                <a:spcPts val="0"/>
              </a:spcAft>
            </a:pPr>
            <a:r>
              <a:rPr lang="tr-TR" sz="3200" b="1" u="sng"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Haber değerleri</a:t>
            </a:r>
          </a:p>
          <a:p>
            <a:pPr marL="514350" indent="-514350" algn="ctr">
              <a:lnSpc>
                <a:spcPct val="150000"/>
              </a:lnSpc>
              <a:spcAft>
                <a:spcPts val="0"/>
              </a:spcAft>
              <a:buAutoNum type="arabicPeriod"/>
            </a:pPr>
            <a:r>
              <a:rPr lang="tr-TR" sz="28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Olayın etkisi (impact)</a:t>
            </a:r>
          </a:p>
          <a:p>
            <a:pPr marL="514350" indent="-514350" algn="ctr">
              <a:lnSpc>
                <a:spcPct val="150000"/>
              </a:lnSpc>
              <a:spcAft>
                <a:spcPts val="0"/>
              </a:spcAft>
              <a:buAutoNum type="arabicPeriod"/>
            </a:pPr>
            <a:r>
              <a:rPr lang="tr-TR" sz="2800" b="1" smtClean="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Zamanındalık (timeliness) ve güncellik (currency)</a:t>
            </a:r>
          </a:p>
          <a:p>
            <a:pPr marL="514350" indent="-514350" algn="ctr">
              <a:lnSpc>
                <a:spcPct val="150000"/>
              </a:lnSpc>
              <a:spcAft>
                <a:spcPts val="0"/>
              </a:spcAft>
              <a:buAutoNum type="arabicPeriod"/>
            </a:pPr>
            <a:r>
              <a:rPr lang="tr-TR" sz="28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Olay kişilerinin toplumdaki statüsü (prominence)</a:t>
            </a:r>
          </a:p>
          <a:p>
            <a:pPr marL="514350" indent="-514350" algn="ctr">
              <a:lnSpc>
                <a:spcPct val="150000"/>
              </a:lnSpc>
              <a:spcAft>
                <a:spcPts val="0"/>
              </a:spcAft>
              <a:buAutoNum type="arabicPeriod"/>
            </a:pPr>
            <a:r>
              <a:rPr lang="tr-TR" sz="2800" b="1" smtClean="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Yakınlık (proximity)</a:t>
            </a:r>
          </a:p>
          <a:p>
            <a:pPr marL="514350" indent="-514350" algn="ctr">
              <a:lnSpc>
                <a:spcPct val="150000"/>
              </a:lnSpc>
              <a:spcAft>
                <a:spcPts val="0"/>
              </a:spcAft>
              <a:buAutoNum type="arabicPeriod"/>
            </a:pPr>
            <a:r>
              <a:rPr lang="tr-TR" sz="28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Tuhaflık (bizarre)</a:t>
            </a:r>
          </a:p>
          <a:p>
            <a:pPr marL="514350" indent="-514350" algn="ctr">
              <a:lnSpc>
                <a:spcPct val="150000"/>
              </a:lnSpc>
              <a:spcAft>
                <a:spcPts val="0"/>
              </a:spcAft>
              <a:buAutoNum type="arabicPeriod"/>
            </a:pPr>
            <a:r>
              <a:rPr lang="tr-TR" sz="2800" b="1" smtClean="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Çatışma/uzlaşmazlık (conflict)</a:t>
            </a:r>
          </a:p>
          <a:p>
            <a:pPr marL="514350" indent="-514350" algn="ctr">
              <a:lnSpc>
                <a:spcPct val="150000"/>
              </a:lnSpc>
              <a:spcAft>
                <a:spcPts val="0"/>
              </a:spcAft>
              <a:buAutoNum type="arabicPeriod"/>
            </a:pPr>
            <a:r>
              <a:rPr lang="tr-TR" sz="28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Halkın ilgisini çekmesi (human interest)</a:t>
            </a:r>
            <a:endParaRPr lang="tr-TR" sz="280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445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13360" y="2872372"/>
            <a:ext cx="10940376" cy="1318053"/>
          </a:xfrm>
          <a:prstGeom prst="rect">
            <a:avLst/>
          </a:prstGeom>
        </p:spPr>
        <p:txBody>
          <a:bodyPr wrap="square">
            <a:spAutoFit/>
          </a:bodyPr>
          <a:lstStyle/>
          <a:p>
            <a:pPr algn="ctr">
              <a:lnSpc>
                <a:spcPct val="150000"/>
              </a:lnSpc>
            </a:pP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Medya metinleri aynı zamanda belli amaçlarla üretilen birer “ürün”dür. </a:t>
            </a: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1070535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85736" y="2087224"/>
            <a:ext cx="10492902" cy="2677656"/>
          </a:xfrm>
          <a:prstGeom prst="rect">
            <a:avLst/>
          </a:prstGeom>
        </p:spPr>
        <p:txBody>
          <a:bodyPr wrap="square">
            <a:spAutoFit/>
          </a:bodyPr>
          <a:lstStyle/>
          <a:p>
            <a:pPr algn="ct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Tüm medya metinleri, biz onlar üzerine düşünüp konuşup, onlardan anlam üretip yorumlamadan önce, başkaları tarafından üretilmekte ve bizim onları nasıl anlamlandıracağımız, nasıl bir özne pozisyonundan onlara yaklaşacağımız noktasında bu üretim sürecinin “belirleyici” bir rolü bulunmaktadır. </a:t>
            </a: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2267246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ağ Ok 4"/>
          <p:cNvSpPr/>
          <p:nvPr/>
        </p:nvSpPr>
        <p:spPr>
          <a:xfrm>
            <a:off x="3112852" y="1683322"/>
            <a:ext cx="56420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Dikdörtgen 7"/>
          <p:cNvSpPr/>
          <p:nvPr/>
        </p:nvSpPr>
        <p:spPr>
          <a:xfrm>
            <a:off x="940912" y="1740972"/>
            <a:ext cx="1969450"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haber kaynağı</a:t>
            </a:r>
            <a:endParaRPr lang="tr-TR"/>
          </a:p>
        </p:txBody>
      </p:sp>
      <p:sp>
        <p:nvSpPr>
          <p:cNvPr id="9" name="Dikdörtgen 8"/>
          <p:cNvSpPr/>
          <p:nvPr/>
        </p:nvSpPr>
        <p:spPr>
          <a:xfrm>
            <a:off x="3879545" y="1740972"/>
            <a:ext cx="1212833"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muhabir</a:t>
            </a:r>
            <a:endParaRPr lang="tr-TR"/>
          </a:p>
        </p:txBody>
      </p:sp>
      <p:sp>
        <p:nvSpPr>
          <p:cNvPr id="11" name="Dikdörtgen 10"/>
          <p:cNvSpPr/>
          <p:nvPr/>
        </p:nvSpPr>
        <p:spPr>
          <a:xfrm>
            <a:off x="5995029" y="1758515"/>
            <a:ext cx="2174634"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haber toplantısı</a:t>
            </a:r>
            <a:endParaRPr lang="tr-TR"/>
          </a:p>
        </p:txBody>
      </p:sp>
      <p:sp>
        <p:nvSpPr>
          <p:cNvPr id="13" name="Aşağı Ok 12"/>
          <p:cNvSpPr/>
          <p:nvPr/>
        </p:nvSpPr>
        <p:spPr>
          <a:xfrm>
            <a:off x="9092726" y="2451370"/>
            <a:ext cx="484632" cy="466928"/>
          </a:xfrm>
          <a:prstGeom prst="downArrow">
            <a:avLst>
              <a:gd name="adj1" fmla="val 5802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Sağ Ok 13"/>
          <p:cNvSpPr/>
          <p:nvPr/>
        </p:nvSpPr>
        <p:spPr>
          <a:xfrm>
            <a:off x="5294868" y="1700865"/>
            <a:ext cx="56420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Sağ Ok 14"/>
          <p:cNvSpPr/>
          <p:nvPr/>
        </p:nvSpPr>
        <p:spPr>
          <a:xfrm>
            <a:off x="8278252" y="1700865"/>
            <a:ext cx="56420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Dikdörtgen 15"/>
          <p:cNvSpPr/>
          <p:nvPr/>
        </p:nvSpPr>
        <p:spPr>
          <a:xfrm>
            <a:off x="8951044" y="1824579"/>
            <a:ext cx="928459"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editör</a:t>
            </a:r>
            <a:endParaRPr lang="tr-TR"/>
          </a:p>
        </p:txBody>
      </p:sp>
      <p:sp>
        <p:nvSpPr>
          <p:cNvPr id="17" name="Dikdörtgen 16"/>
          <p:cNvSpPr/>
          <p:nvPr/>
        </p:nvSpPr>
        <p:spPr>
          <a:xfrm>
            <a:off x="6611610" y="3135582"/>
            <a:ext cx="2965748"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haber metninin yazımı</a:t>
            </a:r>
            <a:endParaRPr lang="tr-TR"/>
          </a:p>
        </p:txBody>
      </p:sp>
      <p:sp>
        <p:nvSpPr>
          <p:cNvPr id="18" name="Sol Ok 17"/>
          <p:cNvSpPr/>
          <p:nvPr/>
        </p:nvSpPr>
        <p:spPr>
          <a:xfrm>
            <a:off x="5919999" y="3062442"/>
            <a:ext cx="590367"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Dikdörtgen 18"/>
          <p:cNvSpPr/>
          <p:nvPr/>
        </p:nvSpPr>
        <p:spPr>
          <a:xfrm>
            <a:off x="1483657" y="3120092"/>
            <a:ext cx="4335098"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fotoğraf ya da kamera görüntüsü</a:t>
            </a:r>
            <a:endParaRPr lang="tr-TR"/>
          </a:p>
        </p:txBody>
      </p:sp>
      <p:sp>
        <p:nvSpPr>
          <p:cNvPr id="20" name="Aşağı Ok 19"/>
          <p:cNvSpPr/>
          <p:nvPr/>
        </p:nvSpPr>
        <p:spPr>
          <a:xfrm>
            <a:off x="1441005" y="3622699"/>
            <a:ext cx="484632" cy="466928"/>
          </a:xfrm>
          <a:prstGeom prst="downArrow">
            <a:avLst>
              <a:gd name="adj1" fmla="val 5802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Dikdörtgen 20"/>
          <p:cNvSpPr/>
          <p:nvPr/>
        </p:nvSpPr>
        <p:spPr>
          <a:xfrm>
            <a:off x="1377825" y="4375462"/>
            <a:ext cx="1735027"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seslendirme</a:t>
            </a:r>
            <a:endParaRPr lang="tr-TR"/>
          </a:p>
        </p:txBody>
      </p:sp>
      <p:sp>
        <p:nvSpPr>
          <p:cNvPr id="22" name="Sağ Ok 21"/>
          <p:cNvSpPr/>
          <p:nvPr/>
        </p:nvSpPr>
        <p:spPr>
          <a:xfrm>
            <a:off x="3112852" y="4286535"/>
            <a:ext cx="56420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Dikdörtgen 22"/>
          <p:cNvSpPr/>
          <p:nvPr/>
        </p:nvSpPr>
        <p:spPr>
          <a:xfrm>
            <a:off x="3814349" y="4399531"/>
            <a:ext cx="908582"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kurgu</a:t>
            </a:r>
            <a:endParaRPr lang="tr-TR"/>
          </a:p>
        </p:txBody>
      </p:sp>
      <p:sp>
        <p:nvSpPr>
          <p:cNvPr id="24" name="Sağ Ok 23"/>
          <p:cNvSpPr/>
          <p:nvPr/>
        </p:nvSpPr>
        <p:spPr>
          <a:xfrm>
            <a:off x="4810276" y="4341881"/>
            <a:ext cx="56420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Dikdörtgen 24"/>
          <p:cNvSpPr/>
          <p:nvPr/>
        </p:nvSpPr>
        <p:spPr>
          <a:xfrm>
            <a:off x="5461824" y="4431095"/>
            <a:ext cx="1854034"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haber bülteni</a:t>
            </a:r>
            <a:endParaRPr lang="tr-TR"/>
          </a:p>
        </p:txBody>
      </p:sp>
      <p:sp>
        <p:nvSpPr>
          <p:cNvPr id="26" name="Sağ Ok 25"/>
          <p:cNvSpPr/>
          <p:nvPr/>
        </p:nvSpPr>
        <p:spPr>
          <a:xfrm>
            <a:off x="7315858" y="4358440"/>
            <a:ext cx="56420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7" name="Dikdörtgen 26"/>
          <p:cNvSpPr/>
          <p:nvPr/>
        </p:nvSpPr>
        <p:spPr>
          <a:xfrm>
            <a:off x="7910202" y="4450655"/>
            <a:ext cx="736099"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spot</a:t>
            </a:r>
            <a:endParaRPr lang="tr-TR"/>
          </a:p>
        </p:txBody>
      </p:sp>
      <p:sp>
        <p:nvSpPr>
          <p:cNvPr id="29" name="Aşağı Ok 28"/>
          <p:cNvSpPr/>
          <p:nvPr/>
        </p:nvSpPr>
        <p:spPr>
          <a:xfrm>
            <a:off x="8022696" y="4943296"/>
            <a:ext cx="484632" cy="466928"/>
          </a:xfrm>
          <a:prstGeom prst="downArrow">
            <a:avLst>
              <a:gd name="adj1" fmla="val 5802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0" name="Dikdörtgen 29"/>
          <p:cNvSpPr/>
          <p:nvPr/>
        </p:nvSpPr>
        <p:spPr>
          <a:xfrm>
            <a:off x="5199038" y="5515878"/>
            <a:ext cx="3284104"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bülten akışı içindeki yeri</a:t>
            </a:r>
            <a:endParaRPr lang="tr-TR"/>
          </a:p>
        </p:txBody>
      </p:sp>
      <p:sp>
        <p:nvSpPr>
          <p:cNvPr id="31" name="Sol Ok 30"/>
          <p:cNvSpPr/>
          <p:nvPr/>
        </p:nvSpPr>
        <p:spPr>
          <a:xfrm>
            <a:off x="4502010" y="5451484"/>
            <a:ext cx="590367"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Dikdörtgen 31"/>
          <p:cNvSpPr/>
          <p:nvPr/>
        </p:nvSpPr>
        <p:spPr>
          <a:xfrm>
            <a:off x="2248398" y="5522227"/>
            <a:ext cx="2200282" cy="369332"/>
          </a:xfrm>
          <a:prstGeom prst="rect">
            <a:avLst/>
          </a:prstGeom>
        </p:spPr>
        <p:txBody>
          <a:bodyPr wrap="none">
            <a:spAutoFit/>
          </a:bodyPr>
          <a:lstStyle/>
          <a:p>
            <a:r>
              <a:rPr lang="tr-TR"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haberin sunumu</a:t>
            </a:r>
            <a:endParaRPr lang="tr-TR"/>
          </a:p>
        </p:txBody>
      </p:sp>
    </p:spTree>
    <p:extLst>
      <p:ext uri="{BB962C8B-B14F-4D97-AF65-F5344CB8AC3E}">
        <p14:creationId xmlns:p14="http://schemas.microsoft.com/office/powerpoint/2010/main" val="4060600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92221" y="1585331"/>
            <a:ext cx="10155677" cy="3970318"/>
          </a:xfrm>
          <a:prstGeom prst="rect">
            <a:avLst/>
          </a:prstGeom>
        </p:spPr>
        <p:txBody>
          <a:bodyPr wrap="square">
            <a:spAutoFit/>
          </a:bodyPr>
          <a:lstStyle/>
          <a:p>
            <a:pPr algn="ctr">
              <a:lnSpc>
                <a:spcPct val="150000"/>
              </a:lnSpc>
              <a:spcAft>
                <a:spcPts val="0"/>
              </a:spcAft>
            </a:pPr>
            <a:r>
              <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N</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asıl gördüğümüz, nasıl duyduğumuz, nasıl işittiğimizi belirleyen kurallar, pratikler ve süreçlerin neler olduğunu anlamak için “medya ürünlerini kim üretiyor” ya da “medya ürünleri nasıl üretiliyor” soruları en az önceki haftalarda konuştuklarımız kadar önemlidir.</a:t>
            </a:r>
            <a:endParaRPr lang="tr-TR" sz="280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1495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459150" y="1459149"/>
            <a:ext cx="9192709" cy="3418628"/>
          </a:xfrm>
          <a:prstGeom prst="rect">
            <a:avLst/>
          </a:prstGeom>
          <a:noFill/>
        </p:spPr>
        <p:txBody>
          <a:bodyPr wrap="none" rtlCol="0">
            <a:spAutoFit/>
          </a:bodyPr>
          <a:lstStyle/>
          <a:p>
            <a:pPr marL="342900" indent="-342900">
              <a:lnSpc>
                <a:spcPct val="200000"/>
              </a:lnSpc>
              <a:buAutoNum type="arabicPeriod"/>
            </a:pPr>
            <a:r>
              <a:rPr lang="tr-TR" sz="2800" smtClean="0">
                <a:solidFill>
                  <a:schemeClr val="bg1"/>
                </a:solidFill>
                <a:latin typeface="Arial Black" panose="020B0A04020102020204" pitchFamily="34" charset="0"/>
              </a:rPr>
              <a:t>Medya Çalışanları</a:t>
            </a:r>
          </a:p>
          <a:p>
            <a:pPr marL="342900" indent="-342900">
              <a:lnSpc>
                <a:spcPct val="200000"/>
              </a:lnSpc>
              <a:buAutoNum type="arabicPeriod"/>
            </a:pPr>
            <a:r>
              <a:rPr lang="tr-TR" sz="2800" smtClean="0">
                <a:solidFill>
                  <a:schemeClr val="bg1"/>
                </a:solidFill>
                <a:latin typeface="Arial Black" panose="020B0A04020102020204" pitchFamily="34" charset="0"/>
              </a:rPr>
              <a:t>Örgütsel Yapı</a:t>
            </a:r>
          </a:p>
          <a:p>
            <a:pPr marL="342900" indent="-342900">
              <a:lnSpc>
                <a:spcPct val="200000"/>
              </a:lnSpc>
              <a:buAutoNum type="arabicPeriod"/>
            </a:pPr>
            <a:r>
              <a:rPr lang="tr-TR" sz="2800" smtClean="0">
                <a:solidFill>
                  <a:schemeClr val="bg1"/>
                </a:solidFill>
                <a:latin typeface="Arial Black" panose="020B0A04020102020204" pitchFamily="34" charset="0"/>
              </a:rPr>
              <a:t>Medya Endüstrisi</a:t>
            </a:r>
          </a:p>
          <a:p>
            <a:pPr marL="342900" indent="-342900">
              <a:lnSpc>
                <a:spcPct val="200000"/>
              </a:lnSpc>
              <a:buAutoNum type="arabicPeriod"/>
            </a:pPr>
            <a:r>
              <a:rPr lang="tr-TR" sz="2800" smtClean="0">
                <a:solidFill>
                  <a:schemeClr val="bg1"/>
                </a:solidFill>
                <a:latin typeface="Arial Black" panose="020B0A04020102020204" pitchFamily="34" charset="0"/>
              </a:rPr>
              <a:t>Medyanın Toplumsal Kurumlar Ağındaki Yeri</a:t>
            </a: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1846959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31136" y="598685"/>
            <a:ext cx="10097310" cy="5816977"/>
          </a:xfrm>
          <a:prstGeom prst="rect">
            <a:avLst/>
          </a:prstGeom>
        </p:spPr>
        <p:txBody>
          <a:bodyPr wrap="square">
            <a:spAutoFit/>
          </a:bodyPr>
          <a:lstStyle/>
          <a:p>
            <a:pPr algn="ctr">
              <a:lnSpc>
                <a:spcPct val="150000"/>
              </a:lnSpc>
              <a:spcAft>
                <a:spcPts val="0"/>
              </a:spcAft>
            </a:pPr>
            <a:r>
              <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Hazırlık Süreci: senaryo, yönetmen, cast, tür vb.</a:t>
            </a:r>
          </a:p>
          <a:p>
            <a:pPr algn="ctr">
              <a:lnSpc>
                <a:spcPct val="150000"/>
              </a:lnSpc>
              <a:spcAft>
                <a:spcPts val="0"/>
              </a:spcAft>
            </a:pPr>
            <a:endPar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endParaRPr>
          </a:p>
          <a:p>
            <a:pPr algn="ctr">
              <a:spcAft>
                <a:spcPts val="0"/>
              </a:spcAft>
            </a:pPr>
            <a:r>
              <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Çekim Süreci: mekân, ses, ışık, oyunculuk, kamera, set çalışanları vb. </a:t>
            </a:r>
          </a:p>
          <a:p>
            <a:pPr algn="ctr">
              <a:spcAft>
                <a:spcPts val="0"/>
              </a:spcAft>
            </a:pPr>
            <a:endPar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endParaRPr>
          </a:p>
          <a:p>
            <a:pPr algn="ctr">
              <a:lnSpc>
                <a:spcPct val="150000"/>
              </a:lnSpc>
              <a:spcAft>
                <a:spcPts val="0"/>
              </a:spcAft>
            </a:pPr>
            <a:r>
              <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Çekim Sonrası: kurgu, jenerik, müzik seçimi, efektler vb. </a:t>
            </a:r>
          </a:p>
          <a:p>
            <a:pPr algn="ctr">
              <a:lnSpc>
                <a:spcPct val="150000"/>
              </a:lnSpc>
              <a:spcAft>
                <a:spcPts val="0"/>
              </a:spcAft>
            </a:pPr>
            <a:endPar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endParaRPr>
          </a:p>
          <a:p>
            <a:pPr algn="ctr">
              <a:spcAft>
                <a:spcPts val="0"/>
              </a:spcAft>
            </a:pPr>
            <a:r>
              <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Yayın Öncesi: yayın saati, yayıncılık kurallarına uygunluk, reklam süresi vb. </a:t>
            </a:r>
          </a:p>
          <a:p>
            <a:pPr algn="ctr">
              <a:lnSpc>
                <a:spcPct val="150000"/>
              </a:lnSpc>
              <a:spcAft>
                <a:spcPts val="0"/>
              </a:spcAft>
            </a:pPr>
            <a:endPar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endParaRPr>
          </a:p>
          <a:p>
            <a:pPr algn="ctr">
              <a:spcAft>
                <a:spcPts val="0"/>
              </a:spcAft>
            </a:pPr>
            <a:r>
              <a:rPr lang="tr-TR" sz="2400" b="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Finansal Boyut: kanalın geliri, yapım şirketinin geliri, reklamverenler, giderler, çekim bütçesi, çalışanların ücretleri ve sosyal hakları, vergiler, cezalar vb.</a:t>
            </a:r>
            <a:endParaRPr lang="tr-TR" sz="2400" b="1">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1805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BGT_LOGO_01.JPG (1920×108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9847" y="580923"/>
            <a:ext cx="4883284" cy="274684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s://upload.wikimedia.org/wikipedia/en/6/6c/Asia's_Got_Talent_title_car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848" y="3773496"/>
            <a:ext cx="4883284" cy="2698973"/>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https://upload.wikimedia.org/wikipedia/en/6/64/China's_Got_Talent_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4852" y="3773496"/>
            <a:ext cx="4909778" cy="2698973"/>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descr="http://www.albawaba.com/sites/default/files/im/misc/Arabs_Got_Talent_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54852" y="580923"/>
            <a:ext cx="4909778" cy="27468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57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822314" y="1761104"/>
            <a:ext cx="8547370" cy="3323987"/>
          </a:xfrm>
          <a:prstGeom prst="rect">
            <a:avLst/>
          </a:prstGeom>
        </p:spPr>
        <p:txBody>
          <a:bodyPr wrap="square">
            <a:spAutoFit/>
          </a:bodyPr>
          <a:lstStyle/>
          <a:p>
            <a:pPr algn="ctr">
              <a:lnSpc>
                <a:spcPct val="150000"/>
              </a:lnSpc>
            </a:pPr>
            <a:r>
              <a:rPr lang="tr-TR" sz="2800" smtClean="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Birinci görüşe göre; </a:t>
            </a:r>
          </a:p>
          <a:p>
            <a:pPr algn="ctr">
              <a:lnSpc>
                <a:spcPct val="150000"/>
              </a:lnSpc>
            </a:pPr>
            <a:r>
              <a:rPr lang="tr-TR" sz="2800">
                <a:solidFill>
                  <a:schemeClr val="bg1"/>
                </a:solidFill>
                <a:latin typeface="Arial Black" panose="020B0A04020102020204" pitchFamily="34" charset="0"/>
                <a:ea typeface="Times New Roman" panose="02020603050405020304" pitchFamily="18" charset="0"/>
                <a:cs typeface="Times New Roman" panose="02020603050405020304" pitchFamily="18" charset="0"/>
              </a:rPr>
              <a:t>m</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edya çalışanlarının yarattıkları ürünlere yaklaşımlarına ve bunlara ilişkin düşüncelerine şekil veren onların yaşam deneyimleri (</a:t>
            </a:r>
            <a:r>
              <a:rPr lang="tr-TR" sz="2800" i="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background</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a:t>
            </a:r>
            <a:r>
              <a:rPr lang="tr-TR" sz="2800" i="1"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 </a:t>
            </a:r>
            <a:r>
              <a:rPr lang="tr-TR" sz="2800" smtClean="0">
                <a:solidFill>
                  <a:schemeClr val="bg1"/>
                </a:solidFill>
                <a:effectLst/>
                <a:latin typeface="Arial Black" panose="020B0A04020102020204" pitchFamily="34" charset="0"/>
                <a:ea typeface="Times New Roman" panose="02020603050405020304" pitchFamily="18" charset="0"/>
                <a:cs typeface="Times New Roman" panose="02020603050405020304" pitchFamily="18" charset="0"/>
              </a:rPr>
              <a:t>ve kimlikleridir. </a:t>
            </a:r>
            <a:endParaRPr lang="tr-TR" sz="2800">
              <a:solidFill>
                <a:schemeClr val="bg1"/>
              </a:solidFill>
              <a:latin typeface="Arial Black" panose="020B0A04020102020204" pitchFamily="34" charset="0"/>
            </a:endParaRPr>
          </a:p>
        </p:txBody>
      </p:sp>
    </p:spTree>
    <p:extLst>
      <p:ext uri="{BB962C8B-B14F-4D97-AF65-F5344CB8AC3E}">
        <p14:creationId xmlns:p14="http://schemas.microsoft.com/office/powerpoint/2010/main" val="22123932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412</Words>
  <Application>Microsoft Office PowerPoint</Application>
  <PresentationFormat>Geniş ekran</PresentationFormat>
  <Paragraphs>63</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Arial Black</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office pc</dc:creator>
  <cp:lastModifiedBy>O T</cp:lastModifiedBy>
  <cp:revision>32</cp:revision>
  <dcterms:created xsi:type="dcterms:W3CDTF">2015-12-17T10:29:34Z</dcterms:created>
  <dcterms:modified xsi:type="dcterms:W3CDTF">2018-02-20T14:27:49Z</dcterms:modified>
</cp:coreProperties>
</file>