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6" r:id="rId9"/>
    <p:sldId id="269" r:id="rId10"/>
    <p:sldId id="270" r:id="rId11"/>
    <p:sldId id="271" r:id="rId12"/>
    <p:sldId id="275" r:id="rId13"/>
    <p:sldId id="276" r:id="rId14"/>
    <p:sldId id="277" r:id="rId15"/>
    <p:sldId id="279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3">
          <p15:clr>
            <a:srgbClr val="A4A3A4"/>
          </p15:clr>
        </p15:guide>
        <p15:guide id="2" pos="2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0" d="100"/>
          <a:sy n="90" d="100"/>
        </p:scale>
        <p:origin x="1254" y="60"/>
      </p:cViewPr>
      <p:guideLst>
        <p:guide orient="horz" pos="2393"/>
        <p:guide pos="2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3D92B68-7414-2941-ABA8-9DD0838EBCE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C0676F9-1FF8-D645-8232-52A4D55358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121" y="4156598"/>
            <a:ext cx="8109798" cy="1724867"/>
          </a:xfrm>
        </p:spPr>
        <p:txBody>
          <a:bodyPr/>
          <a:lstStyle/>
          <a:p>
            <a:pPr algn="l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YAPRAK </a:t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ANATOMİSİ</a:t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26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tr-TR" b="1" dirty="0" smtClean="0"/>
              <a:t>Basit Billurlar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Basit </a:t>
            </a:r>
            <a:r>
              <a:rPr lang="tr-TR" dirty="0"/>
              <a:t>prizmatik billur</a:t>
            </a:r>
          </a:p>
          <a:p>
            <a:pPr lvl="0"/>
            <a:r>
              <a:rPr lang="tr-TR" dirty="0"/>
              <a:t>Rafit kristalleri</a:t>
            </a:r>
          </a:p>
          <a:p>
            <a:pPr lvl="0"/>
            <a:r>
              <a:rPr lang="tr-TR" dirty="0" smtClean="0"/>
              <a:t>Billur </a:t>
            </a:r>
            <a:r>
              <a:rPr lang="tr-TR" dirty="0"/>
              <a:t>kumu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798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tr-TR" b="1" dirty="0" smtClean="0"/>
              <a:t>Birleşik Billurlar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62" y="1586637"/>
            <a:ext cx="8042276" cy="4343400"/>
          </a:xfrm>
        </p:spPr>
        <p:txBody>
          <a:bodyPr/>
          <a:lstStyle/>
          <a:p>
            <a:pPr lvl="0"/>
            <a:r>
              <a:rPr lang="tr-TR" dirty="0" err="1" smtClean="0"/>
              <a:t>Druzlar</a:t>
            </a:r>
            <a:endParaRPr lang="tr-TR" dirty="0"/>
          </a:p>
          <a:p>
            <a:pPr lvl="0"/>
            <a:r>
              <a:rPr lang="tr-TR" dirty="0" smtClean="0"/>
              <a:t>İkiz billurlar</a:t>
            </a:r>
            <a:endParaRPr lang="tr-TR" dirty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9274" y="3758337"/>
            <a:ext cx="8429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/>
              <a:t>Sistolit</a:t>
            </a:r>
            <a:r>
              <a:rPr lang="tr-TR" sz="2000" b="1" dirty="0"/>
              <a:t>:</a:t>
            </a:r>
            <a:r>
              <a:rPr lang="tr-TR" sz="2000" dirty="0"/>
              <a:t> Kalsiyum karbonat bileşiminde </a:t>
            </a:r>
            <a:r>
              <a:rPr lang="tr-TR" sz="2000" dirty="0" err="1"/>
              <a:t>olan,üzüm</a:t>
            </a:r>
            <a:r>
              <a:rPr lang="tr-TR" sz="2000" dirty="0"/>
              <a:t> salkımı şeklinde kristallerdir. Diğer kristallerden ayırmak için %1 </a:t>
            </a:r>
            <a:r>
              <a:rPr lang="tr-TR" sz="2000" dirty="0" err="1"/>
              <a:t>lik</a:t>
            </a:r>
            <a:r>
              <a:rPr lang="tr-TR" sz="2000" dirty="0"/>
              <a:t> </a:t>
            </a:r>
            <a:r>
              <a:rPr lang="tr-TR" sz="2000" dirty="0" err="1"/>
              <a:t>HCl</a:t>
            </a:r>
            <a:r>
              <a:rPr lang="tr-TR" sz="2000" dirty="0"/>
              <a:t> ile muamele edilir ve CO2 çıkışı gözlenir. Eğer </a:t>
            </a:r>
            <a:r>
              <a:rPr lang="tr-TR" sz="2000" dirty="0" err="1"/>
              <a:t>sistolit</a:t>
            </a:r>
            <a:r>
              <a:rPr lang="tr-TR" sz="2000" dirty="0"/>
              <a:t> ise CO2 çıkışı olacaktır.</a:t>
            </a:r>
          </a:p>
        </p:txBody>
      </p:sp>
    </p:spTree>
    <p:extLst>
      <p:ext uri="{BB962C8B-B14F-4D97-AF65-F5344CB8AC3E}">
        <p14:creationId xmlns:p14="http://schemas.microsoft.com/office/powerpoint/2010/main" val="307141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REAKTİFLER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600" dirty="0" err="1" smtClean="0"/>
              <a:t>Distile</a:t>
            </a:r>
            <a:r>
              <a:rPr lang="en-US" sz="3600" dirty="0" smtClean="0"/>
              <a:t> Su</a:t>
            </a:r>
          </a:p>
          <a:p>
            <a:pPr marL="457200" indent="-457200">
              <a:buAutoNum type="arabicPeriod"/>
            </a:pPr>
            <a:r>
              <a:rPr lang="en-US" sz="3600" dirty="0" err="1" smtClean="0"/>
              <a:t>Kloralhidrat</a:t>
            </a:r>
            <a:r>
              <a:rPr lang="en-US" sz="3600" dirty="0" smtClean="0"/>
              <a:t> (%</a:t>
            </a:r>
            <a:r>
              <a:rPr lang="en-US" sz="3600" dirty="0"/>
              <a:t>50 </a:t>
            </a:r>
            <a:r>
              <a:rPr lang="en-US" sz="3600" dirty="0" err="1"/>
              <a:t>kloralhidratın</a:t>
            </a:r>
            <a:r>
              <a:rPr lang="en-US" sz="3600" dirty="0"/>
              <a:t> </a:t>
            </a:r>
            <a:r>
              <a:rPr lang="en-US" sz="3600" dirty="0" err="1"/>
              <a:t>sulu</a:t>
            </a:r>
            <a:r>
              <a:rPr lang="en-US" sz="3600" dirty="0"/>
              <a:t> </a:t>
            </a:r>
            <a:r>
              <a:rPr lang="en-US" sz="3600" dirty="0" err="1" smtClean="0"/>
              <a:t>çözeltisi</a:t>
            </a:r>
            <a:r>
              <a:rPr lang="en-US" sz="3600" dirty="0" smtClean="0"/>
              <a:t>)</a:t>
            </a:r>
            <a:endParaRPr lang="en-US" sz="3600" b="1" dirty="0" smtClean="0"/>
          </a:p>
          <a:p>
            <a:pPr marL="457200" indent="-457200">
              <a:buAutoNum type="arabicPeriod"/>
            </a:pPr>
            <a:r>
              <a:rPr lang="en-US" sz="3600" dirty="0" err="1" smtClean="0"/>
              <a:t>Sartur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6656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/>
              <a:t>Sartur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1949'da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insanı</a:t>
            </a:r>
            <a:r>
              <a:rPr lang="en-US" dirty="0"/>
              <a:t> </a:t>
            </a:r>
            <a:r>
              <a:rPr lang="en-US" b="1" dirty="0" err="1"/>
              <a:t>Sarım</a:t>
            </a:r>
            <a:r>
              <a:rPr lang="en-US" b="1" dirty="0"/>
              <a:t> ÇELEBİOĞLU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Turhan</a:t>
            </a:r>
            <a:r>
              <a:rPr lang="en-US" b="1" dirty="0"/>
              <a:t> BAYTOP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geliştirilmiş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reaktir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preparatta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tanımak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hazırlanmış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125158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/>
              <a:t>Sartur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000" dirty="0" err="1" smtClean="0"/>
              <a:t>Laktik</a:t>
            </a:r>
            <a:r>
              <a:rPr lang="da-DK" sz="2000" dirty="0" smtClean="0"/>
              <a:t> </a:t>
            </a:r>
            <a:r>
              <a:rPr lang="da-DK" sz="2000" dirty="0" err="1" smtClean="0"/>
              <a:t>asit</a:t>
            </a:r>
            <a:r>
              <a:rPr lang="da-DK" sz="2000" dirty="0" smtClean="0"/>
              <a:t>--------</a:t>
            </a:r>
            <a:r>
              <a:rPr lang="da-DK" sz="2000" dirty="0" smtClean="0">
                <a:sym typeface="Wingdings"/>
              </a:rPr>
              <a:t> </a:t>
            </a:r>
            <a:r>
              <a:rPr lang="en-US" sz="2000" dirty="0" err="1"/>
              <a:t>ortamın</a:t>
            </a:r>
            <a:r>
              <a:rPr lang="en-US" sz="2000" dirty="0"/>
              <a:t> </a:t>
            </a:r>
            <a:r>
              <a:rPr lang="en-US" sz="2000" dirty="0" err="1"/>
              <a:t>asitliğini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dokuları</a:t>
            </a:r>
            <a:r>
              <a:rPr lang="en-US" sz="2000" dirty="0"/>
              <a:t> </a:t>
            </a:r>
            <a:r>
              <a:rPr lang="en-US" sz="2000" dirty="0" err="1"/>
              <a:t>berrak</a:t>
            </a:r>
            <a:r>
              <a:rPr lang="en-US" sz="2000" dirty="0"/>
              <a:t> </a:t>
            </a:r>
            <a:r>
              <a:rPr lang="en-US" sz="2000" dirty="0" err="1"/>
              <a:t>görmemizi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  <a:r>
              <a:rPr lang="da-DK" sz="2000" dirty="0" smtClean="0"/>
              <a:t> </a:t>
            </a:r>
            <a:endParaRPr lang="da-DK" sz="2000" dirty="0"/>
          </a:p>
          <a:p>
            <a:r>
              <a:rPr lang="da-DK" sz="2000" dirty="0" smtClean="0"/>
              <a:t>Sudan </a:t>
            </a:r>
            <a:r>
              <a:rPr lang="da-DK" sz="2000" dirty="0"/>
              <a:t>III </a:t>
            </a:r>
            <a:r>
              <a:rPr lang="da-DK" sz="2000" dirty="0" smtClean="0"/>
              <a:t>-----------</a:t>
            </a:r>
            <a:r>
              <a:rPr lang="da-DK" sz="2000" dirty="0" smtClean="0">
                <a:sym typeface="Wingdings"/>
              </a:rPr>
              <a:t></a:t>
            </a:r>
            <a:r>
              <a:rPr lang="en-US" sz="2000" dirty="0" err="1"/>
              <a:t>yağ</a:t>
            </a:r>
            <a:r>
              <a:rPr lang="en-US" sz="2000" dirty="0"/>
              <a:t>, </a:t>
            </a:r>
            <a:r>
              <a:rPr lang="en-US" sz="2000" dirty="0" err="1"/>
              <a:t>kütin</a:t>
            </a:r>
            <a:r>
              <a:rPr lang="en-US" sz="2000" dirty="0"/>
              <a:t>,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süberini</a:t>
            </a:r>
            <a:r>
              <a:rPr lang="en-US" sz="2000" dirty="0"/>
              <a:t> </a:t>
            </a:r>
            <a:r>
              <a:rPr lang="en-US" sz="2000" dirty="0" err="1"/>
              <a:t>turuncu</a:t>
            </a:r>
            <a:r>
              <a:rPr lang="en-US" sz="2000" dirty="0"/>
              <a:t> </a:t>
            </a:r>
            <a:r>
              <a:rPr lang="en-US" sz="2000" dirty="0" err="1"/>
              <a:t>renge</a:t>
            </a:r>
            <a:r>
              <a:rPr lang="en-US" sz="2000" dirty="0"/>
              <a:t> </a:t>
            </a:r>
            <a:r>
              <a:rPr lang="en-US" sz="2000" dirty="0" smtClean="0"/>
              <a:t>boyar.</a:t>
            </a:r>
            <a:endParaRPr lang="da-DK" sz="2000" dirty="0"/>
          </a:p>
          <a:p>
            <a:r>
              <a:rPr lang="da-DK" sz="2000" dirty="0" err="1" smtClean="0"/>
              <a:t>Saf</a:t>
            </a:r>
            <a:r>
              <a:rPr lang="da-DK" sz="2000" dirty="0" smtClean="0"/>
              <a:t> anilin--------</a:t>
            </a:r>
            <a:r>
              <a:rPr lang="da-DK" sz="2000" dirty="0" smtClean="0">
                <a:sym typeface="Wingdings"/>
              </a:rPr>
              <a:t></a:t>
            </a:r>
            <a:r>
              <a:rPr lang="en-US" sz="2000" dirty="0" err="1"/>
              <a:t>asitli</a:t>
            </a:r>
            <a:r>
              <a:rPr lang="en-US" sz="2000" dirty="0"/>
              <a:t> </a:t>
            </a:r>
            <a:r>
              <a:rPr lang="en-US" sz="2000" dirty="0" err="1"/>
              <a:t>ortamda</a:t>
            </a:r>
            <a:r>
              <a:rPr lang="en-US" sz="2000" dirty="0"/>
              <a:t> lignin </a:t>
            </a:r>
            <a:r>
              <a:rPr lang="en-US" sz="2000" dirty="0" err="1"/>
              <a:t>ile</a:t>
            </a:r>
            <a:r>
              <a:rPr lang="en-US" sz="2000" dirty="0"/>
              <a:t> sarı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verir</a:t>
            </a:r>
            <a:r>
              <a:rPr lang="en-US" sz="2000" dirty="0" smtClean="0"/>
              <a:t>. (</a:t>
            </a:r>
            <a:r>
              <a:rPr lang="en-US" sz="2000" dirty="0" err="1" smtClean="0"/>
              <a:t>odun</a:t>
            </a:r>
            <a:r>
              <a:rPr lang="en-US" sz="2000" dirty="0" smtClean="0"/>
              <a:t> </a:t>
            </a:r>
            <a:r>
              <a:rPr lang="en-US" sz="2000" dirty="0" err="1"/>
              <a:t>boruları</a:t>
            </a:r>
            <a:r>
              <a:rPr lang="en-US" sz="2000" dirty="0"/>
              <a:t>, </a:t>
            </a:r>
            <a:r>
              <a:rPr lang="en-US" sz="2000" dirty="0" err="1"/>
              <a:t>sklerenkima</a:t>
            </a:r>
            <a:r>
              <a:rPr lang="en-US" sz="2000" dirty="0"/>
              <a:t> </a:t>
            </a:r>
            <a:r>
              <a:rPr lang="en-US" sz="2000" dirty="0" err="1"/>
              <a:t>lifleri</a:t>
            </a:r>
            <a:r>
              <a:rPr lang="en-US" sz="2000" dirty="0"/>
              <a:t>, </a:t>
            </a:r>
            <a:r>
              <a:rPr lang="en-US" sz="2000" dirty="0" err="1"/>
              <a:t>taş</a:t>
            </a:r>
            <a:r>
              <a:rPr lang="en-US" sz="2000" dirty="0"/>
              <a:t> </a:t>
            </a:r>
            <a:r>
              <a:rPr lang="en-US" sz="2000" dirty="0" err="1"/>
              <a:t>hücreleri</a:t>
            </a:r>
            <a:r>
              <a:rPr lang="en-US" sz="2000" dirty="0"/>
              <a:t>, </a:t>
            </a:r>
            <a:r>
              <a:rPr lang="en-US" sz="2000" dirty="0" err="1"/>
              <a:t>taş</a:t>
            </a:r>
            <a:r>
              <a:rPr lang="en-US" sz="2000" dirty="0"/>
              <a:t> </a:t>
            </a:r>
            <a:r>
              <a:rPr lang="en-US" sz="2000" dirty="0" err="1"/>
              <a:t>mantar</a:t>
            </a:r>
            <a:r>
              <a:rPr lang="en-US" sz="2000" dirty="0"/>
              <a:t> </a:t>
            </a:r>
            <a:r>
              <a:rPr lang="en-US" sz="2000" dirty="0" err="1"/>
              <a:t>hücreleri</a:t>
            </a:r>
            <a:r>
              <a:rPr lang="en-US" sz="2000" dirty="0"/>
              <a:t>, </a:t>
            </a:r>
            <a:r>
              <a:rPr lang="en-US" sz="2000" dirty="0" err="1" smtClean="0"/>
              <a:t>idioblastlar</a:t>
            </a:r>
            <a:r>
              <a:rPr lang="en-US" sz="2000" dirty="0" smtClean="0"/>
              <a:t>)</a:t>
            </a:r>
            <a:endParaRPr lang="da-DK" sz="2000" dirty="0"/>
          </a:p>
          <a:p>
            <a:r>
              <a:rPr lang="da-DK" sz="2000" dirty="0" smtClean="0"/>
              <a:t> </a:t>
            </a:r>
            <a:r>
              <a:rPr lang="tr-TR" sz="2000" dirty="0" smtClean="0"/>
              <a:t>İyot -------</a:t>
            </a:r>
            <a:r>
              <a:rPr lang="tr-TR" sz="2000" dirty="0" smtClean="0">
                <a:sym typeface="Wingdings"/>
              </a:rPr>
              <a:t></a:t>
            </a:r>
            <a:r>
              <a:rPr lang="en-US" sz="2000" dirty="0" err="1"/>
              <a:t>nişasta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reaksiyona</a:t>
            </a:r>
            <a:r>
              <a:rPr lang="en-US" sz="2000" dirty="0"/>
              <a:t> </a:t>
            </a:r>
            <a:r>
              <a:rPr lang="en-US" sz="2000" dirty="0" err="1"/>
              <a:t>girerek</a:t>
            </a:r>
            <a:r>
              <a:rPr lang="en-US" sz="2000" dirty="0"/>
              <a:t> </a:t>
            </a:r>
            <a:r>
              <a:rPr lang="en-US" sz="2000" dirty="0" err="1"/>
              <a:t>nişasta</a:t>
            </a:r>
            <a:r>
              <a:rPr lang="en-US" sz="2000" dirty="0"/>
              <a:t> </a:t>
            </a:r>
            <a:r>
              <a:rPr lang="en-US" sz="2000" dirty="0" err="1"/>
              <a:t>tanelerini</a:t>
            </a:r>
            <a:r>
              <a:rPr lang="en-US" sz="2000" dirty="0"/>
              <a:t> </a:t>
            </a:r>
            <a:r>
              <a:rPr lang="en-US" sz="2000" dirty="0" err="1"/>
              <a:t>mavi-mor</a:t>
            </a:r>
            <a:r>
              <a:rPr lang="en-US" sz="2000" dirty="0"/>
              <a:t> </a:t>
            </a:r>
            <a:r>
              <a:rPr lang="en-US" sz="2000" dirty="0" err="1"/>
              <a:t>renge</a:t>
            </a:r>
            <a:r>
              <a:rPr lang="en-US" sz="2000" dirty="0"/>
              <a:t> boyar</a:t>
            </a:r>
            <a:r>
              <a:rPr lang="en-US" sz="2000" dirty="0" smtClean="0"/>
              <a:t>.</a:t>
            </a:r>
          </a:p>
          <a:p>
            <a:r>
              <a:rPr lang="tr-TR" sz="2000" dirty="0" smtClean="0"/>
              <a:t>Potasyum iyodür</a:t>
            </a:r>
          </a:p>
          <a:p>
            <a:r>
              <a:rPr lang="sk-SK" sz="2000" dirty="0" smtClean="0"/>
              <a:t>Etanol </a:t>
            </a:r>
            <a:r>
              <a:rPr lang="sk-SK" sz="2000" dirty="0"/>
              <a:t>95</a:t>
            </a:r>
            <a:r>
              <a:rPr lang="sk-SK" sz="2000" dirty="0" smtClean="0"/>
              <a:t>°</a:t>
            </a:r>
          </a:p>
          <a:p>
            <a:r>
              <a:rPr lang="hr-HR" sz="2000" dirty="0" smtClean="0"/>
              <a:t>Distile su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70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Yaprağın</a:t>
            </a:r>
            <a:r>
              <a:rPr lang="en-US" b="1" dirty="0" smtClean="0"/>
              <a:t> </a:t>
            </a:r>
            <a:r>
              <a:rPr lang="en-US" b="1" dirty="0" err="1" smtClean="0"/>
              <a:t>Enine</a:t>
            </a:r>
            <a:r>
              <a:rPr lang="en-US" b="1" dirty="0" smtClean="0"/>
              <a:t>  </a:t>
            </a:r>
            <a:r>
              <a:rPr lang="en-US" b="1" dirty="0" err="1" smtClean="0"/>
              <a:t>Kesit</a:t>
            </a:r>
            <a:r>
              <a:rPr lang="en-US" b="1" dirty="0" smtClean="0"/>
              <a:t> </a:t>
            </a:r>
            <a:r>
              <a:rPr lang="en-US" b="1" dirty="0" err="1" smtClean="0"/>
              <a:t>İncelenmesi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Bitki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: </a:t>
            </a:r>
            <a:r>
              <a:rPr lang="en-US" i="1" dirty="0" err="1" smtClean="0"/>
              <a:t>Prunus</a:t>
            </a:r>
            <a:r>
              <a:rPr lang="en-US" i="1" dirty="0" smtClean="0"/>
              <a:t> </a:t>
            </a:r>
            <a:r>
              <a:rPr lang="en-US" i="1" dirty="0" err="1" smtClean="0"/>
              <a:t>laurocerasus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Taflan</a:t>
            </a:r>
            <a:r>
              <a:rPr lang="en-US" dirty="0" smtClean="0"/>
              <a:t>, </a:t>
            </a:r>
            <a:r>
              <a:rPr lang="en-US" dirty="0" err="1" smtClean="0"/>
              <a:t>Karayemiş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Drog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: Folia </a:t>
            </a:r>
            <a:r>
              <a:rPr lang="en-US" dirty="0" err="1" smtClean="0"/>
              <a:t>Laurocerasi</a:t>
            </a:r>
            <a:endParaRPr lang="en-US" dirty="0" smtClean="0"/>
          </a:p>
          <a:p>
            <a:r>
              <a:rPr lang="en-US" dirty="0" err="1" smtClean="0"/>
              <a:t>İnceleme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r>
              <a:rPr lang="en-US" dirty="0" smtClean="0"/>
              <a:t>: </a:t>
            </a:r>
            <a:r>
              <a:rPr lang="en-US" dirty="0" err="1" smtClean="0"/>
              <a:t>Kloralhidrat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16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Yaprağın</a:t>
            </a:r>
            <a:r>
              <a:rPr lang="en-US" b="1" dirty="0" smtClean="0"/>
              <a:t> </a:t>
            </a:r>
            <a:r>
              <a:rPr lang="en-US" b="1" dirty="0" err="1" smtClean="0"/>
              <a:t>Toz</a:t>
            </a:r>
            <a:r>
              <a:rPr lang="en-US" b="1" dirty="0" smtClean="0"/>
              <a:t> </a:t>
            </a:r>
            <a:r>
              <a:rPr lang="en-US" b="1" dirty="0" err="1" smtClean="0"/>
              <a:t>Drog</a:t>
            </a:r>
            <a:r>
              <a:rPr lang="en-US" b="1" dirty="0" smtClean="0"/>
              <a:t> </a:t>
            </a:r>
            <a:r>
              <a:rPr lang="en-US" b="1" dirty="0" err="1" smtClean="0"/>
              <a:t>İncelemesi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Bitki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: </a:t>
            </a:r>
            <a:r>
              <a:rPr lang="en-US" i="1" dirty="0" smtClean="0"/>
              <a:t>Cassia </a:t>
            </a:r>
            <a:r>
              <a:rPr lang="en-US" i="1" dirty="0" err="1" smtClean="0"/>
              <a:t>angustifolia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Sinameki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Drog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: Folia </a:t>
            </a:r>
            <a:r>
              <a:rPr lang="en-US" dirty="0" err="1" smtClean="0"/>
              <a:t>Sennae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9872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YAPRAK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Bitkinin</a:t>
            </a:r>
            <a:r>
              <a:rPr lang="en-US" dirty="0" smtClean="0"/>
              <a:t> </a:t>
            </a:r>
            <a:r>
              <a:rPr lang="en-US" dirty="0" err="1" smtClean="0"/>
              <a:t>fotosentez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terlemeden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organıdır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Anatomik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EPİDERMA </a:t>
            </a:r>
            <a:r>
              <a:rPr lang="en-US" dirty="0" err="1" smtClean="0"/>
              <a:t>tabakası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dokuyu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parankimatik</a:t>
            </a:r>
            <a:r>
              <a:rPr lang="en-US" dirty="0" smtClean="0"/>
              <a:t> MEZOFİL,</a:t>
            </a:r>
          </a:p>
          <a:p>
            <a:r>
              <a:rPr lang="en-US" dirty="0" err="1" smtClean="0"/>
              <a:t>İletim</a:t>
            </a:r>
            <a:r>
              <a:rPr lang="en-US" dirty="0" smtClean="0"/>
              <a:t> </a:t>
            </a:r>
            <a:r>
              <a:rPr lang="en-US" dirty="0" err="1" smtClean="0"/>
              <a:t>dokusu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dokusu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8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EPİDERMA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Epiderma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sıralı</a:t>
            </a:r>
            <a:r>
              <a:rPr lang="en-US" dirty="0" smtClean="0"/>
              <a:t> </a:t>
            </a:r>
            <a:r>
              <a:rPr lang="en-US" dirty="0" err="1" smtClean="0"/>
              <a:t>tabakalar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, </a:t>
            </a:r>
            <a:r>
              <a:rPr lang="en-US" dirty="0" err="1" smtClean="0"/>
              <a:t>bitkinin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yüzeyini</a:t>
            </a:r>
            <a:r>
              <a:rPr lang="en-US" dirty="0" smtClean="0"/>
              <a:t> </a:t>
            </a:r>
            <a:r>
              <a:rPr lang="en-US" dirty="0" err="1" smtClean="0"/>
              <a:t>kaplar</a:t>
            </a:r>
            <a:r>
              <a:rPr lang="en-US" dirty="0" smtClean="0"/>
              <a:t>.</a:t>
            </a:r>
          </a:p>
          <a:p>
            <a:r>
              <a:rPr lang="en-US" u="sng" dirty="0" err="1" smtClean="0"/>
              <a:t>Enine</a:t>
            </a:r>
            <a:r>
              <a:rPr lang="en-US" u="sng" dirty="0" smtClean="0"/>
              <a:t> </a:t>
            </a:r>
            <a:r>
              <a:rPr lang="en-US" u="sng" dirty="0" err="1" smtClean="0"/>
              <a:t>kesitte</a:t>
            </a:r>
            <a:r>
              <a:rPr lang="en-US" u="sng" dirty="0" smtClean="0"/>
              <a:t>;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dikdörtgen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yanyana</a:t>
            </a:r>
            <a:r>
              <a:rPr lang="en-US" dirty="0" smtClean="0"/>
              <a:t>, </a:t>
            </a:r>
            <a:r>
              <a:rPr lang="en-US" dirty="0" err="1" smtClean="0"/>
              <a:t>aralıksız</a:t>
            </a:r>
            <a:r>
              <a:rPr lang="en-US" dirty="0" smtClean="0"/>
              <a:t> </a:t>
            </a:r>
            <a:r>
              <a:rPr lang="en-US" dirty="0" err="1" smtClean="0"/>
              <a:t>dizilmiş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 </a:t>
            </a:r>
            <a:r>
              <a:rPr lang="en-US" dirty="0" err="1" smtClean="0"/>
              <a:t>halindeki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dizisi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</a:t>
            </a:r>
          </a:p>
          <a:p>
            <a:r>
              <a:rPr lang="en-US" u="sng" dirty="0" err="1" smtClean="0"/>
              <a:t>Toz</a:t>
            </a:r>
            <a:r>
              <a:rPr lang="en-US" u="sng" dirty="0" smtClean="0"/>
              <a:t> </a:t>
            </a:r>
            <a:r>
              <a:rPr lang="en-US" u="sng" dirty="0" err="1" smtClean="0"/>
              <a:t>drogda</a:t>
            </a:r>
            <a:r>
              <a:rPr lang="en-US" u="sng" dirty="0"/>
              <a:t>;</a:t>
            </a:r>
            <a:r>
              <a:rPr lang="en-US" u="sng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çeperleri</a:t>
            </a:r>
            <a:r>
              <a:rPr lang="en-US" dirty="0" smtClean="0"/>
              <a:t> </a:t>
            </a:r>
            <a:r>
              <a:rPr lang="en-US" dirty="0" err="1" smtClean="0"/>
              <a:t>dalgalı</a:t>
            </a:r>
            <a:r>
              <a:rPr lang="en-US" dirty="0" smtClean="0"/>
              <a:t>(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çokgen</a:t>
            </a:r>
            <a:r>
              <a:rPr lang="en-US" dirty="0" smtClean="0"/>
              <a:t>) </a:t>
            </a:r>
            <a:r>
              <a:rPr lang="en-US" dirty="0" err="1" smtClean="0"/>
              <a:t>hücreler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birleşmesinde</a:t>
            </a:r>
            <a:r>
              <a:rPr lang="en-US" dirty="0" smtClean="0"/>
              <a:t> </a:t>
            </a:r>
            <a:r>
              <a:rPr lang="en-US" dirty="0" err="1" smtClean="0"/>
              <a:t>sıkı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tutunma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dayanıklılık</a:t>
            </a:r>
            <a:r>
              <a:rPr lang="en-US" dirty="0" smtClean="0"/>
              <a:t> </a:t>
            </a:r>
            <a:r>
              <a:rPr lang="en-US" dirty="0" err="1" smtClean="0"/>
              <a:t>sağlamaktır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49417" y="3536399"/>
            <a:ext cx="8740886" cy="709771"/>
          </a:xfrm>
          <a:prstGeom prst="hex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MEZOFİL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epidermenın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fotosentez</a:t>
            </a:r>
            <a:r>
              <a:rPr lang="en-US" dirty="0" smtClean="0"/>
              <a:t> </a:t>
            </a:r>
            <a:r>
              <a:rPr lang="en-US" dirty="0" err="1" smtClean="0"/>
              <a:t>yapabilen</a:t>
            </a:r>
            <a:r>
              <a:rPr lang="en-US" dirty="0" smtClean="0"/>
              <a:t> (</a:t>
            </a:r>
            <a:r>
              <a:rPr lang="en-US" dirty="0" err="1" smtClean="0"/>
              <a:t>kloroplastlı</a:t>
            </a:r>
            <a:r>
              <a:rPr lang="en-US" dirty="0" smtClean="0"/>
              <a:t>) </a:t>
            </a:r>
            <a:r>
              <a:rPr lang="en-US" dirty="0" err="1" smtClean="0"/>
              <a:t>ince</a:t>
            </a:r>
            <a:r>
              <a:rPr lang="en-US" dirty="0" smtClean="0"/>
              <a:t> </a:t>
            </a:r>
            <a:r>
              <a:rPr lang="en-US" dirty="0" err="1" smtClean="0"/>
              <a:t>çeperli</a:t>
            </a:r>
            <a:r>
              <a:rPr lang="en-US" dirty="0" smtClean="0"/>
              <a:t>, </a:t>
            </a:r>
            <a:r>
              <a:rPr lang="en-US" dirty="0" err="1" smtClean="0"/>
              <a:t>parankimatik</a:t>
            </a:r>
            <a:r>
              <a:rPr lang="en-US" dirty="0" smtClean="0"/>
              <a:t> </a:t>
            </a:r>
            <a:r>
              <a:rPr lang="en-US" dirty="0" err="1" smtClean="0"/>
              <a:t>hücrelerden</a:t>
            </a:r>
            <a:r>
              <a:rPr lang="en-US" dirty="0" smtClean="0"/>
              <a:t> </a:t>
            </a:r>
            <a:r>
              <a:rPr lang="en-US" dirty="0" err="1" smtClean="0"/>
              <a:t>oluşmuş</a:t>
            </a:r>
            <a:r>
              <a:rPr lang="en-US" dirty="0" smtClean="0"/>
              <a:t> </a:t>
            </a:r>
            <a:r>
              <a:rPr lang="en-US" dirty="0" err="1" smtClean="0"/>
              <a:t>dokudur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Gövde</a:t>
            </a:r>
            <a:r>
              <a:rPr lang="en-US" dirty="0" smtClean="0"/>
              <a:t>, </a:t>
            </a:r>
            <a:r>
              <a:rPr lang="en-US" dirty="0" err="1" smtClean="0"/>
              <a:t>kök</a:t>
            </a:r>
            <a:r>
              <a:rPr lang="en-US" dirty="0" smtClean="0"/>
              <a:t>, </a:t>
            </a:r>
            <a:r>
              <a:rPr lang="en-US" dirty="0" err="1" smtClean="0"/>
              <a:t>kabuk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özleri</a:t>
            </a:r>
            <a:r>
              <a:rPr lang="en-US" dirty="0" smtClean="0"/>
              <a:t>, </a:t>
            </a:r>
            <a:r>
              <a:rPr lang="en-US" dirty="0" err="1" smtClean="0"/>
              <a:t>yaprak</a:t>
            </a:r>
            <a:r>
              <a:rPr lang="en-US" dirty="0" smtClean="0"/>
              <a:t> </a:t>
            </a:r>
            <a:r>
              <a:rPr lang="en-US" dirty="0" err="1" smtClean="0"/>
              <a:t>asimilasyon</a:t>
            </a:r>
            <a:r>
              <a:rPr lang="en-US" dirty="0" smtClean="0"/>
              <a:t> </a:t>
            </a:r>
            <a:r>
              <a:rPr lang="en-US" dirty="0" err="1" smtClean="0"/>
              <a:t>dokuları</a:t>
            </a:r>
            <a:r>
              <a:rPr lang="en-US" dirty="0" smtClean="0"/>
              <a:t>, </a:t>
            </a:r>
            <a:r>
              <a:rPr lang="en-US" dirty="0" err="1" smtClean="0"/>
              <a:t>meyve</a:t>
            </a:r>
            <a:r>
              <a:rPr lang="en-US" dirty="0" smtClean="0"/>
              <a:t> </a:t>
            </a:r>
            <a:r>
              <a:rPr lang="en-US" dirty="0" err="1" smtClean="0"/>
              <a:t>etli</a:t>
            </a:r>
            <a:r>
              <a:rPr lang="en-US" dirty="0" smtClean="0"/>
              <a:t> </a:t>
            </a:r>
            <a:r>
              <a:rPr lang="en-US" dirty="0" err="1" smtClean="0"/>
              <a:t>kısımları</a:t>
            </a:r>
            <a:r>
              <a:rPr lang="en-US" dirty="0" smtClean="0"/>
              <a:t> </a:t>
            </a:r>
            <a:r>
              <a:rPr lang="en-US" dirty="0" err="1" smtClean="0"/>
              <a:t>parankimatik</a:t>
            </a:r>
            <a:r>
              <a:rPr lang="en-US" dirty="0" smtClean="0"/>
              <a:t> </a:t>
            </a:r>
            <a:r>
              <a:rPr lang="en-US" dirty="0" err="1" smtClean="0"/>
              <a:t>hücrelerden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Stoma: </a:t>
            </a:r>
            <a:r>
              <a:rPr lang="en-US" dirty="0" err="1" smtClean="0"/>
              <a:t>Mezofil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en-US" dirty="0" err="1" smtClean="0"/>
              <a:t>alışverişini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deliklerdir</a:t>
            </a:r>
            <a:r>
              <a:rPr lang="en-US" dirty="0" smtClean="0"/>
              <a:t>.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hücreden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Mezofil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hücreler</a:t>
            </a:r>
            <a:r>
              <a:rPr lang="en-US" dirty="0" smtClean="0"/>
              <a:t> 2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gruba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Palizat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r>
              <a:rPr lang="en-US" dirty="0" err="1" smtClean="0"/>
              <a:t>Sünger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05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 smtClean="0">
                <a:latin typeface="+mn-lt"/>
              </a:rPr>
              <a:t>Mezofildeki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sünger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ve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palizat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parankiması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dizilişine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göre</a:t>
            </a:r>
            <a:r>
              <a:rPr lang="en-US" sz="2400" b="1" dirty="0" smtClean="0">
                <a:latin typeface="+mn-lt"/>
              </a:rPr>
              <a:t> 2 </a:t>
            </a:r>
            <a:r>
              <a:rPr lang="en-US" sz="2400" b="1" dirty="0" err="1" smtClean="0">
                <a:latin typeface="+mn-lt"/>
              </a:rPr>
              <a:t>tür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yaprak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vardır</a:t>
            </a:r>
            <a:r>
              <a:rPr lang="en-US" sz="2400" b="1" dirty="0" smtClean="0">
                <a:latin typeface="+mn-lt"/>
              </a:rPr>
              <a:t>:</a:t>
            </a:r>
            <a:endParaRPr lang="en-US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1612902"/>
            <a:ext cx="3971925" cy="4343400"/>
          </a:xfrm>
        </p:spPr>
        <p:txBody>
          <a:bodyPr/>
          <a:lstStyle/>
          <a:p>
            <a:r>
              <a:rPr lang="en-US" b="1" u="sng" dirty="0" smtClean="0"/>
              <a:t>BİFASİYAL YAPRAK</a:t>
            </a:r>
          </a:p>
          <a:p>
            <a:pPr marL="0" indent="0">
              <a:buNone/>
            </a:pPr>
            <a:r>
              <a:rPr lang="en-US" dirty="0" err="1" smtClean="0"/>
              <a:t>Epiderma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Palizat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Sünger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Epiderma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65674" y="1581149"/>
            <a:ext cx="4378326" cy="3949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 smtClean="0"/>
              <a:t>MONOFASİYAL YAPRAK</a:t>
            </a:r>
          </a:p>
          <a:p>
            <a:pPr marL="0" indent="0">
              <a:buFont typeface="Wingdings 2" pitchFamily="18" charset="2"/>
              <a:buNone/>
            </a:pPr>
            <a:r>
              <a:rPr lang="en-US" dirty="0" err="1" smtClean="0"/>
              <a:t>Epiderma</a:t>
            </a:r>
            <a:endParaRPr lang="en-US" dirty="0" smtClean="0"/>
          </a:p>
          <a:p>
            <a:pPr marL="0" indent="0">
              <a:buFont typeface="Wingdings 2" pitchFamily="18" charset="2"/>
              <a:buNone/>
            </a:pPr>
            <a:r>
              <a:rPr lang="en-US" dirty="0" err="1" smtClean="0"/>
              <a:t>Palizat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pPr marL="0" indent="0">
              <a:buFont typeface="Wingdings 2" pitchFamily="18" charset="2"/>
              <a:buNone/>
            </a:pPr>
            <a:r>
              <a:rPr lang="en-US" dirty="0" err="1" smtClean="0"/>
              <a:t>Sünger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pPr marL="0" indent="0">
              <a:buFont typeface="Wingdings 2" pitchFamily="18" charset="2"/>
              <a:buNone/>
            </a:pPr>
            <a:r>
              <a:rPr lang="en-US" dirty="0" err="1" smtClean="0"/>
              <a:t>Palizat</a:t>
            </a:r>
            <a:r>
              <a:rPr lang="en-US" dirty="0" smtClean="0"/>
              <a:t> </a:t>
            </a:r>
            <a:r>
              <a:rPr lang="en-US" dirty="0" err="1" smtClean="0"/>
              <a:t>Parankiması</a:t>
            </a:r>
            <a:endParaRPr lang="en-US" dirty="0" smtClean="0"/>
          </a:p>
          <a:p>
            <a:pPr marL="0" indent="0">
              <a:buFont typeface="Wingdings 2" pitchFamily="18" charset="2"/>
              <a:buNone/>
            </a:pPr>
            <a:r>
              <a:rPr lang="en-US" dirty="0" err="1" smtClean="0"/>
              <a:t>Epiderma</a:t>
            </a:r>
            <a:endParaRPr lang="en-US" dirty="0" smtClean="0"/>
          </a:p>
          <a:p>
            <a:pPr marL="0" indent="0">
              <a:buFont typeface="Wingdings 2" pitchFamily="18" charset="2"/>
              <a:buNone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495800" y="1714500"/>
            <a:ext cx="25400" cy="4749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34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İLETİM DOKUSU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7921625" cy="4343400"/>
          </a:xfrm>
        </p:spPr>
        <p:txBody>
          <a:bodyPr/>
          <a:lstStyle/>
          <a:p>
            <a:r>
              <a:rPr lang="en-US" dirty="0" smtClean="0"/>
              <a:t>KSİLEM:</a:t>
            </a:r>
          </a:p>
          <a:p>
            <a:pPr marL="0" indent="0">
              <a:buNone/>
            </a:pPr>
            <a:r>
              <a:rPr lang="en-US" dirty="0" err="1" smtClean="0"/>
              <a:t>Bitkinin</a:t>
            </a:r>
            <a:r>
              <a:rPr lang="en-US" dirty="0" smtClean="0"/>
              <a:t> </a:t>
            </a:r>
            <a:r>
              <a:rPr lang="en-US" dirty="0" err="1" smtClean="0"/>
              <a:t>topraktan</a:t>
            </a:r>
            <a:r>
              <a:rPr lang="en-US" dirty="0" smtClean="0"/>
              <a:t> </a:t>
            </a:r>
            <a:r>
              <a:rPr lang="en-US" dirty="0" err="1" smtClean="0"/>
              <a:t>aldığı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maddelerini</a:t>
            </a:r>
            <a:r>
              <a:rPr lang="en-US" dirty="0" smtClean="0"/>
              <a:t> </a:t>
            </a:r>
            <a:r>
              <a:rPr lang="en-US" dirty="0" err="1" smtClean="0"/>
              <a:t>gövdeye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organlara</a:t>
            </a:r>
            <a:r>
              <a:rPr lang="en-US" dirty="0" smtClean="0"/>
              <a:t> </a:t>
            </a:r>
            <a:r>
              <a:rPr lang="en-US" dirty="0" err="1" smtClean="0"/>
              <a:t>iletir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FLOEM</a:t>
            </a:r>
          </a:p>
          <a:p>
            <a:pPr marL="0" indent="0">
              <a:buNone/>
            </a:pPr>
            <a:r>
              <a:rPr lang="en-US" dirty="0" err="1" smtClean="0"/>
              <a:t>Bitki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yapılmış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maddelerini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depo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gerekse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420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DESTEK DOKUSU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3959225" cy="4343400"/>
          </a:xfrm>
        </p:spPr>
        <p:txBody>
          <a:bodyPr/>
          <a:lstStyle/>
          <a:p>
            <a:r>
              <a:rPr lang="en-US" b="1" dirty="0" smtClean="0"/>
              <a:t>KOLLENKİMA:</a:t>
            </a:r>
          </a:p>
          <a:p>
            <a:r>
              <a:rPr lang="en-US" sz="1800" dirty="0" err="1" smtClean="0"/>
              <a:t>Selülozik</a:t>
            </a:r>
            <a:r>
              <a:rPr lang="en-US" sz="1800" dirty="0" smtClean="0"/>
              <a:t> </a:t>
            </a:r>
            <a:r>
              <a:rPr lang="en-US" sz="1800" dirty="0" err="1" smtClean="0"/>
              <a:t>çeperleri</a:t>
            </a:r>
            <a:r>
              <a:rPr lang="en-US" sz="1800" dirty="0" smtClean="0"/>
              <a:t>, </a:t>
            </a:r>
            <a:r>
              <a:rPr lang="en-US" sz="1800" dirty="0" err="1" smtClean="0"/>
              <a:t>gayri</a:t>
            </a:r>
            <a:r>
              <a:rPr lang="en-US" sz="1800" dirty="0" smtClean="0"/>
              <a:t> </a:t>
            </a:r>
            <a:r>
              <a:rPr lang="en-US" sz="1800" dirty="0" err="1" smtClean="0"/>
              <a:t>muntazam</a:t>
            </a:r>
            <a:r>
              <a:rPr lang="en-US" sz="1800" dirty="0" smtClean="0"/>
              <a:t> </a:t>
            </a:r>
            <a:r>
              <a:rPr lang="en-US" sz="1800" dirty="0" err="1" smtClean="0"/>
              <a:t>şekilde</a:t>
            </a:r>
            <a:r>
              <a:rPr lang="en-US" sz="1800" dirty="0" smtClean="0"/>
              <a:t> </a:t>
            </a:r>
            <a:r>
              <a:rPr lang="en-US" sz="1800" dirty="0" err="1" smtClean="0"/>
              <a:t>kalınlaşmış</a:t>
            </a:r>
            <a:r>
              <a:rPr lang="en-US" sz="1800" dirty="0" smtClean="0"/>
              <a:t> </a:t>
            </a:r>
            <a:r>
              <a:rPr lang="en-US" sz="1800" dirty="0" err="1" smtClean="0"/>
              <a:t>esnek</a:t>
            </a:r>
            <a:r>
              <a:rPr lang="en-US" sz="1800" dirty="0" smtClean="0"/>
              <a:t>, </a:t>
            </a:r>
            <a:r>
              <a:rPr lang="en-US" sz="1800" dirty="0" err="1" smtClean="0"/>
              <a:t>canlı</a:t>
            </a:r>
            <a:r>
              <a:rPr lang="en-US" sz="1800" dirty="0" smtClean="0"/>
              <a:t> </a:t>
            </a:r>
            <a:r>
              <a:rPr lang="en-US" sz="1800" dirty="0" err="1" smtClean="0"/>
              <a:t>hücrelerden</a:t>
            </a:r>
            <a:r>
              <a:rPr lang="en-US" sz="1800" dirty="0" smtClean="0"/>
              <a:t> </a:t>
            </a:r>
            <a:r>
              <a:rPr lang="en-US" sz="1800" dirty="0" err="1" smtClean="0"/>
              <a:t>oluşmaktadır</a:t>
            </a:r>
            <a:r>
              <a:rPr lang="en-US" sz="1800" dirty="0" smtClean="0"/>
              <a:t>.</a:t>
            </a:r>
          </a:p>
          <a:p>
            <a:r>
              <a:rPr lang="en-US" sz="1800" dirty="0" err="1" smtClean="0"/>
              <a:t>Özellikle</a:t>
            </a:r>
            <a:r>
              <a:rPr lang="en-US" sz="1800" dirty="0" smtClean="0"/>
              <a:t> </a:t>
            </a:r>
            <a:r>
              <a:rPr lang="en-US" sz="1800" dirty="0" err="1" smtClean="0"/>
              <a:t>yaprak</a:t>
            </a:r>
            <a:r>
              <a:rPr lang="en-US" sz="1800" dirty="0" smtClean="0"/>
              <a:t> </a:t>
            </a:r>
            <a:r>
              <a:rPr lang="en-US" sz="1800" dirty="0" err="1" smtClean="0"/>
              <a:t>ve</a:t>
            </a:r>
            <a:r>
              <a:rPr lang="en-US" sz="1800" dirty="0" smtClean="0"/>
              <a:t> </a:t>
            </a:r>
            <a:r>
              <a:rPr lang="en-US" sz="1800" dirty="0" err="1" smtClean="0"/>
              <a:t>gövdelerin</a:t>
            </a:r>
            <a:r>
              <a:rPr lang="en-US" sz="1800" dirty="0" smtClean="0"/>
              <a:t> </a:t>
            </a:r>
            <a:r>
              <a:rPr lang="en-US" sz="1800" dirty="0" err="1" smtClean="0"/>
              <a:t>çıkıntı</a:t>
            </a:r>
            <a:r>
              <a:rPr lang="en-US" sz="1800" dirty="0" smtClean="0"/>
              <a:t> </a:t>
            </a:r>
            <a:r>
              <a:rPr lang="en-US" sz="1800" dirty="0" err="1" smtClean="0"/>
              <a:t>oluşturan</a:t>
            </a:r>
            <a:r>
              <a:rPr lang="en-US" sz="1800" dirty="0" smtClean="0"/>
              <a:t> </a:t>
            </a:r>
            <a:r>
              <a:rPr lang="en-US" sz="1800" dirty="0" err="1" smtClean="0"/>
              <a:t>yerlerine</a:t>
            </a:r>
            <a:r>
              <a:rPr lang="en-US" sz="1800" dirty="0" smtClean="0"/>
              <a:t> </a:t>
            </a:r>
            <a:r>
              <a:rPr lang="en-US" sz="1800" dirty="0" err="1" smtClean="0"/>
              <a:t>sağlamlık</a:t>
            </a:r>
            <a:r>
              <a:rPr lang="en-US" sz="1800" dirty="0" smtClean="0"/>
              <a:t> </a:t>
            </a:r>
            <a:r>
              <a:rPr lang="en-US" sz="1800" dirty="0" err="1" smtClean="0"/>
              <a:t>verir</a:t>
            </a:r>
            <a:r>
              <a:rPr lang="en-US" sz="1800" dirty="0" smtClean="0"/>
              <a:t>.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24375" y="1549400"/>
            <a:ext cx="3959225" cy="5308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SKLER</a:t>
            </a:r>
            <a:r>
              <a:rPr lang="tr-TR" b="1" dirty="0" smtClean="0"/>
              <a:t>E</a:t>
            </a:r>
            <a:r>
              <a:rPr lang="en-US" b="1" dirty="0" smtClean="0"/>
              <a:t>NKİMA:</a:t>
            </a:r>
          </a:p>
          <a:p>
            <a:r>
              <a:rPr lang="en-US" sz="1800" dirty="0" err="1" smtClean="0"/>
              <a:t>Odunlaşmış</a:t>
            </a:r>
            <a:r>
              <a:rPr lang="en-US" sz="1800" dirty="0" smtClean="0"/>
              <a:t>, </a:t>
            </a:r>
            <a:r>
              <a:rPr lang="en-US" sz="1800" dirty="0" err="1" smtClean="0"/>
              <a:t>çeperleri</a:t>
            </a:r>
            <a:r>
              <a:rPr lang="en-US" sz="1800" dirty="0" smtClean="0"/>
              <a:t> </a:t>
            </a:r>
            <a:r>
              <a:rPr lang="en-US" sz="1800" dirty="0" err="1" smtClean="0"/>
              <a:t>kalınlaşmış</a:t>
            </a:r>
            <a:r>
              <a:rPr lang="en-US" sz="1800" dirty="0" smtClean="0"/>
              <a:t> </a:t>
            </a:r>
            <a:r>
              <a:rPr lang="en-US" sz="1800" dirty="0" err="1" smtClean="0"/>
              <a:t>ve</a:t>
            </a:r>
            <a:r>
              <a:rPr lang="en-US" sz="1800" dirty="0" smtClean="0"/>
              <a:t> </a:t>
            </a:r>
            <a:r>
              <a:rPr lang="en-US" sz="1800" dirty="0" err="1" smtClean="0"/>
              <a:t>geçitli</a:t>
            </a:r>
            <a:r>
              <a:rPr lang="en-US" sz="1800" dirty="0" smtClean="0"/>
              <a:t> </a:t>
            </a:r>
            <a:r>
              <a:rPr lang="en-US" sz="1800" dirty="0" err="1" smtClean="0"/>
              <a:t>hücrelerden</a:t>
            </a:r>
            <a:r>
              <a:rPr lang="en-US" sz="1800" dirty="0" smtClean="0"/>
              <a:t> </a:t>
            </a:r>
            <a:r>
              <a:rPr lang="en-US" sz="1800" dirty="0" err="1" smtClean="0"/>
              <a:t>oluşmuş</a:t>
            </a:r>
            <a:r>
              <a:rPr lang="en-US" sz="1800" dirty="0" smtClean="0"/>
              <a:t> </a:t>
            </a:r>
            <a:r>
              <a:rPr lang="en-US" sz="1800" dirty="0" err="1" smtClean="0"/>
              <a:t>mekanik</a:t>
            </a:r>
            <a:r>
              <a:rPr lang="en-US" sz="1800" dirty="0" smtClean="0"/>
              <a:t> </a:t>
            </a:r>
            <a:r>
              <a:rPr lang="en-US" sz="1800" dirty="0" err="1" smtClean="0"/>
              <a:t>dokudur</a:t>
            </a:r>
            <a:r>
              <a:rPr lang="en-US" sz="1800" dirty="0" smtClean="0"/>
              <a:t>.</a:t>
            </a:r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1. </a:t>
            </a:r>
            <a:r>
              <a:rPr lang="en-US" sz="1800" dirty="0" err="1" smtClean="0"/>
              <a:t>Skler</a:t>
            </a:r>
            <a:r>
              <a:rPr lang="tr-TR" sz="1800" dirty="0" smtClean="0"/>
              <a:t>e</a:t>
            </a:r>
            <a:r>
              <a:rPr lang="en-US" sz="1800" dirty="0" err="1" smtClean="0"/>
              <a:t>nkima</a:t>
            </a:r>
            <a:r>
              <a:rPr lang="en-US" sz="1800" dirty="0" smtClean="0"/>
              <a:t> </a:t>
            </a:r>
            <a:r>
              <a:rPr lang="en-US" sz="1800" dirty="0" err="1" smtClean="0"/>
              <a:t>lifleri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2. </a:t>
            </a:r>
            <a:r>
              <a:rPr lang="en-US" sz="1800" dirty="0" err="1" smtClean="0"/>
              <a:t>Taş</a:t>
            </a:r>
            <a:r>
              <a:rPr lang="en-US" sz="1800" dirty="0" smtClean="0"/>
              <a:t> </a:t>
            </a:r>
            <a:r>
              <a:rPr lang="en-US" sz="1800" dirty="0" err="1" smtClean="0"/>
              <a:t>hücreleri</a:t>
            </a:r>
            <a:endParaRPr lang="en-US" sz="1800" dirty="0" smtClean="0"/>
          </a:p>
          <a:p>
            <a:endParaRPr lang="en-US" dirty="0"/>
          </a:p>
        </p:txBody>
      </p:sp>
      <p:sp>
        <p:nvSpPr>
          <p:cNvPr id="8" name="Left Arrow 7"/>
          <p:cNvSpPr/>
          <p:nvPr/>
        </p:nvSpPr>
        <p:spPr>
          <a:xfrm>
            <a:off x="7975600" y="3530600"/>
            <a:ext cx="615951" cy="4699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7975600" y="4775200"/>
            <a:ext cx="615951" cy="4699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2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06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TÜYLER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761999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Cidarları</a:t>
            </a:r>
            <a:r>
              <a:rPr lang="en-US" sz="2000" dirty="0" smtClean="0"/>
              <a:t> </a:t>
            </a:r>
            <a:r>
              <a:rPr lang="en-US" sz="2000" dirty="0" err="1" smtClean="0"/>
              <a:t>selülozik</a:t>
            </a:r>
            <a:r>
              <a:rPr lang="en-US" sz="2000" dirty="0" smtClean="0"/>
              <a:t> </a:t>
            </a:r>
            <a:r>
              <a:rPr lang="en-US" sz="2000" dirty="0" err="1" smtClean="0"/>
              <a:t>odunlaşmış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hücreli</a:t>
            </a:r>
            <a:r>
              <a:rPr lang="en-US" sz="2000" dirty="0" smtClean="0"/>
              <a:t> </a:t>
            </a:r>
            <a:r>
              <a:rPr lang="en-US" sz="2000" dirty="0" err="1" smtClean="0"/>
              <a:t>epiderma</a:t>
            </a:r>
            <a:r>
              <a:rPr lang="en-US" sz="2000" dirty="0" smtClean="0"/>
              <a:t> </a:t>
            </a:r>
            <a:r>
              <a:rPr lang="en-US" sz="2000" dirty="0" err="1" smtClean="0"/>
              <a:t>uzantılarıdır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9275" y="2273301"/>
            <a:ext cx="4035425" cy="435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ÖRTÜ TÜYÜ</a:t>
            </a:r>
          </a:p>
          <a:p>
            <a:r>
              <a:rPr lang="en-US" sz="2000" b="1" dirty="0" err="1" smtClean="0"/>
              <a:t>Kutikulası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düz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noktalı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çizgili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olabilir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Bir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çok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hücrelidir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Nadiren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bazılarının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içinde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billurlar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vardır</a:t>
            </a:r>
            <a:r>
              <a:rPr lang="en-US" sz="2000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92675" y="2247900"/>
            <a:ext cx="4035425" cy="435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SALGI TÜYÜ</a:t>
            </a:r>
          </a:p>
          <a:p>
            <a:r>
              <a:rPr lang="en-US" sz="2000" b="1" dirty="0" err="1" smtClean="0"/>
              <a:t>Bir</a:t>
            </a:r>
            <a:r>
              <a:rPr lang="en-US" sz="2000" b="1" dirty="0" smtClean="0"/>
              <a:t> sap + </a:t>
            </a:r>
            <a:r>
              <a:rPr lang="en-US" sz="2000" b="1" dirty="0" err="1" smtClean="0"/>
              <a:t>bir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baş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hücresi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olmak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üzere</a:t>
            </a:r>
            <a:r>
              <a:rPr lang="en-US" sz="2000" b="1" dirty="0" smtClean="0"/>
              <a:t> 2 </a:t>
            </a:r>
            <a:r>
              <a:rPr lang="en-US" sz="2000" b="1" dirty="0" err="1" smtClean="0"/>
              <a:t>kısımdan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meydana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gelir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Kutikula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ince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düzdür</a:t>
            </a:r>
            <a:r>
              <a:rPr lang="en-US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662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KRİSTALLER (BİLLURLAR)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Bitkilerde hücrenin metabolizma artığı olarak hücre </a:t>
            </a:r>
            <a:r>
              <a:rPr lang="tr-TR" dirty="0" err="1"/>
              <a:t>vakuolüne</a:t>
            </a:r>
            <a:r>
              <a:rPr lang="tr-TR" dirty="0"/>
              <a:t> atmış olduğu bazı asitler </a:t>
            </a:r>
            <a:r>
              <a:rPr lang="tr-TR" dirty="0" smtClean="0"/>
              <a:t>burada </a:t>
            </a:r>
            <a:r>
              <a:rPr lang="tr-TR" dirty="0"/>
              <a:t>tuz teşkil eder.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tuzların yoğunluğu arttıkça </a:t>
            </a:r>
            <a:r>
              <a:rPr lang="tr-TR" dirty="0" err="1"/>
              <a:t>kristallenmeye</a:t>
            </a:r>
            <a:r>
              <a:rPr lang="tr-TR" dirty="0"/>
              <a:t> başlar. Genellikle Kalsiyum oksalat yapıdadırlar.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666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4802</TotalTime>
  <Words>583</Words>
  <Application>Microsoft Office PowerPoint</Application>
  <PresentationFormat>Ekran Gösterisi (4:3)</PresentationFormat>
  <Paragraphs>95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News Gothic MT</vt:lpstr>
      <vt:lpstr>Wingdings</vt:lpstr>
      <vt:lpstr>Wingdings 2</vt:lpstr>
      <vt:lpstr>Breeze</vt:lpstr>
      <vt:lpstr>                 YAPRAK  ANATOMİSİ  </vt:lpstr>
      <vt:lpstr>YAPRAK</vt:lpstr>
      <vt:lpstr>EPİDERMA</vt:lpstr>
      <vt:lpstr>MEZOFİL</vt:lpstr>
      <vt:lpstr>Mezofildeki sünger ve palizat parankiması dizilişine göre 2 tür yaprak vardır:</vt:lpstr>
      <vt:lpstr>İLETİM DOKUSU</vt:lpstr>
      <vt:lpstr>DESTEK DOKUSU</vt:lpstr>
      <vt:lpstr>TÜYLER</vt:lpstr>
      <vt:lpstr>KRİSTALLER (BİLLURLAR)</vt:lpstr>
      <vt:lpstr>Basit Billurlar</vt:lpstr>
      <vt:lpstr>Birleşik Billurlar</vt:lpstr>
      <vt:lpstr>REAKTİFLER</vt:lpstr>
      <vt:lpstr>Sartur</vt:lpstr>
      <vt:lpstr>Sartur</vt:lpstr>
      <vt:lpstr>Yaprağın Enine  Kesit İncelenmesi</vt:lpstr>
      <vt:lpstr>Yaprağın Toz Drog İncelemesi</vt:lpstr>
    </vt:vector>
  </TitlesOfParts>
  <Company>derya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YAPRAK ANATOMİSİ</dc:title>
  <dc:creator>derya poly</dc:creator>
  <cp:lastModifiedBy>ASUS</cp:lastModifiedBy>
  <cp:revision>30</cp:revision>
  <dcterms:created xsi:type="dcterms:W3CDTF">2016-02-26T15:05:34Z</dcterms:created>
  <dcterms:modified xsi:type="dcterms:W3CDTF">2020-03-31T22:54:03Z</dcterms:modified>
</cp:coreProperties>
</file>