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5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6571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2412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40883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78183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42793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13055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501312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613361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11656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85923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54151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020158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6D02909-1DE4-45DD-BD15-C068AA3B66D1}"/>
              </a:ext>
            </a:extLst>
          </p:cNvPr>
          <p:cNvSpPr>
            <a:spLocks noGrp="1"/>
          </p:cNvSpPr>
          <p:nvPr>
            <p:ph type="ctrTitle"/>
          </p:nvPr>
        </p:nvSpPr>
        <p:spPr/>
        <p:txBody>
          <a:bodyPr/>
          <a:lstStyle/>
          <a:p>
            <a:r>
              <a:rPr lang="tr-TR" dirty="0"/>
              <a:t>YARATICI DRAMA</a:t>
            </a:r>
          </a:p>
        </p:txBody>
      </p:sp>
      <p:sp>
        <p:nvSpPr>
          <p:cNvPr id="3" name="Alt Başlık 2">
            <a:extLst>
              <a:ext uri="{FF2B5EF4-FFF2-40B4-BE49-F238E27FC236}">
                <a16:creationId xmlns:a16="http://schemas.microsoft.com/office/drawing/2014/main" id="{36F0CCBB-0966-4E6E-B45D-F2DC7AA0D286}"/>
              </a:ext>
            </a:extLst>
          </p:cNvPr>
          <p:cNvSpPr>
            <a:spLocks noGrp="1"/>
          </p:cNvSpPr>
          <p:nvPr>
            <p:ph type="subTitle" idx="1"/>
          </p:nvPr>
        </p:nvSpPr>
        <p:spPr/>
        <p:txBody>
          <a:bodyPr/>
          <a:lstStyle/>
          <a:p>
            <a:r>
              <a:rPr lang="tr-TR" b="1" dirty="0"/>
              <a:t>Güven Çalışmaları</a:t>
            </a:r>
            <a:endParaRPr lang="tr-TR" dirty="0"/>
          </a:p>
          <a:p>
            <a:endParaRPr lang="tr-TR" dirty="0"/>
          </a:p>
        </p:txBody>
      </p:sp>
    </p:spTree>
    <p:extLst>
      <p:ext uri="{BB962C8B-B14F-4D97-AF65-F5344CB8AC3E}">
        <p14:creationId xmlns:p14="http://schemas.microsoft.com/office/powerpoint/2010/main" val="3543566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67AB26F-656A-469E-B306-9C2FFF0D75F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3A2C8EA-2954-45DA-AB32-1A59E19F638F}"/>
              </a:ext>
            </a:extLst>
          </p:cNvPr>
          <p:cNvSpPr>
            <a:spLocks noGrp="1"/>
          </p:cNvSpPr>
          <p:nvPr>
            <p:ph idx="1"/>
          </p:nvPr>
        </p:nvSpPr>
        <p:spPr/>
        <p:txBody>
          <a:bodyPr>
            <a:normAutofit lnSpcReduction="10000"/>
          </a:bodyPr>
          <a:lstStyle/>
          <a:p>
            <a:pPr lvl="0"/>
            <a:r>
              <a:rPr lang="tr-TR" dirty="0"/>
              <a:t>Katılımcılar “Bülbül Kafeste” oyununu oynamak üzere çember şeklini alırlar. Oyunda gönüllü iki kişi seçilir. Tilkiyi temsil eden bir kişi çemberin dışında ve bülbülü temsil eden bir kişi ise çemberin içinde durur. Çemberi oluşturan katılımcılar nameli biçimde “bülbül kafeste” diyerek el ele tutuşur ve çemberin dışındaki tiklinin çemberin içindeki bülbüle dokunmamasını sağlar. Çemberi oluşturan katılımcılar birbirlerine yaklaşıp uzaklaşarak tilkiye engel olmaya çalışır. Oyunun diğer aşamalarında tilki sayısını ikiye çıkarılması ile devam edilir.</a:t>
            </a:r>
          </a:p>
          <a:p>
            <a:pPr marL="0" indent="0">
              <a:buNone/>
            </a:pPr>
            <a:endParaRPr lang="tr-TR" dirty="0"/>
          </a:p>
        </p:txBody>
      </p:sp>
    </p:spTree>
    <p:extLst>
      <p:ext uri="{BB962C8B-B14F-4D97-AF65-F5344CB8AC3E}">
        <p14:creationId xmlns:p14="http://schemas.microsoft.com/office/powerpoint/2010/main" val="924179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95288F5-CAF2-4642-941C-62A7992FCBB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C210D19-F7E3-475A-A358-90BAA804F086}"/>
              </a:ext>
            </a:extLst>
          </p:cNvPr>
          <p:cNvSpPr>
            <a:spLocks noGrp="1"/>
          </p:cNvSpPr>
          <p:nvPr>
            <p:ph idx="1"/>
          </p:nvPr>
        </p:nvSpPr>
        <p:spPr/>
        <p:txBody>
          <a:bodyPr>
            <a:normAutofit fontScale="92500" lnSpcReduction="10000"/>
          </a:bodyPr>
          <a:lstStyle/>
          <a:p>
            <a:r>
              <a:rPr lang="tr-TR" dirty="0"/>
              <a:t>Kuzu-Kurt” oyununu oynamak üzere katılımcılar sınıfın içinde rastgele emekler pozisyonda dolaşmaya başlarlar. Eğitmen katılımcıları dondurur. Katılımcıların hepsi oyunun sonuna kadar gözlerini kapatır. Eğitmen rastgele birini seçer ve seçtiği katılımcı kurt rolünü oynar, diğer katılımcılar kuzuyu canlandırır. Kurt rolündeki katılımcı yakaladığı kuzunun başının üstüne dokunduğunda kuzu “</a:t>
            </a:r>
            <a:r>
              <a:rPr lang="tr-TR" dirty="0" err="1"/>
              <a:t>mee</a:t>
            </a:r>
            <a:r>
              <a:rPr lang="tr-TR" dirty="0"/>
              <a:t>” der. Yakalanan kuzu oyundan çıkar ve başka bir yerde durur. Son kuzu kaldığında kuzu ve kurt alkışlanarak oyun tamamlanır. Oyunun ikinci aşamasında tek fark, katılımcılar emekleyerek değil yürüyerek devam eder. </a:t>
            </a:r>
          </a:p>
          <a:p>
            <a:endParaRPr lang="tr-TR" dirty="0"/>
          </a:p>
        </p:txBody>
      </p:sp>
    </p:spTree>
    <p:extLst>
      <p:ext uri="{BB962C8B-B14F-4D97-AF65-F5344CB8AC3E}">
        <p14:creationId xmlns:p14="http://schemas.microsoft.com/office/powerpoint/2010/main" val="803361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2D74AFF-9A88-4FC0-99F6-283448305AF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9FE0923-C72D-4A9B-AC06-CA23DA8C967E}"/>
              </a:ext>
            </a:extLst>
          </p:cNvPr>
          <p:cNvSpPr>
            <a:spLocks noGrp="1"/>
          </p:cNvSpPr>
          <p:nvPr>
            <p:ph idx="1"/>
          </p:nvPr>
        </p:nvSpPr>
        <p:spPr/>
        <p:txBody>
          <a:bodyPr>
            <a:normAutofit fontScale="62500" lnSpcReduction="20000"/>
          </a:bodyPr>
          <a:lstStyle/>
          <a:p>
            <a:r>
              <a:rPr lang="tr-TR" dirty="0"/>
              <a:t>Katılımcılar sınıf içinde rastgele yürümeye başlarlar. Eğitmen katılımcıları dondurur ve birbirine en yakın olan katılımcılar ikişerli gruplar oluşturur. “Güven Yürüyüşleri” isimli oyunu oynamak üzere gruptakilerden biri A diğeri B olarak isimlendirilir. Fonda oyun boyunca sakin bir müzik çalar. A’lar gözlerini kapatır ve B’ler bir elini A’ların beline atarak onları yürüyüş esnasında herhangi bir yere çarpmaması için yönlendirir. A’lar ve B’ler rol değiştirerek yürüyüşe devam ederler. </a:t>
            </a:r>
          </a:p>
          <a:p>
            <a:r>
              <a:rPr lang="tr-TR" dirty="0"/>
              <a:t>Eğitmen oyunu tekrar dondurur. Yine birbirine en yakın konumda olan katılımcılar ikişerli gruplar oluşturur ve A-B şeklinde rol dağılımı yapar. Bu kez aynı yürüyüşte çiftler kol kola girerek yoluna devam eder. Aynı mantıkla yine rol değişimi yapılır ve yürüyüşe devam edilir. </a:t>
            </a:r>
          </a:p>
          <a:p>
            <a:pPr marL="0" indent="0">
              <a:buNone/>
            </a:pPr>
            <a:r>
              <a:rPr lang="tr-TR" dirty="0"/>
              <a:t> </a:t>
            </a:r>
          </a:p>
          <a:p>
            <a:r>
              <a:rPr lang="tr-TR" dirty="0"/>
              <a:t>Eğitmen oyunu tekrar dondurur. Önceki aşamalar uygulanır. Bu kez gruptaki katılımcılar el ele tutuşurlar. Aynı aşamalar tekrarlanır. Oyun, işaret parmaklarının ucuyla temas ve yan yana temassız yürüme şeklinde aynı aşamalar uygulanarak tekrar gerçekleştirilir. </a:t>
            </a:r>
          </a:p>
          <a:p>
            <a:endParaRPr lang="tr-TR" dirty="0"/>
          </a:p>
          <a:p>
            <a:endParaRPr lang="tr-TR" dirty="0"/>
          </a:p>
        </p:txBody>
      </p:sp>
    </p:spTree>
    <p:extLst>
      <p:ext uri="{BB962C8B-B14F-4D97-AF65-F5344CB8AC3E}">
        <p14:creationId xmlns:p14="http://schemas.microsoft.com/office/powerpoint/2010/main" val="1288326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6F244C-2A7E-4C5E-A3F7-9C27CD40855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E2F9BCF-DDA0-45D6-8170-12449F09F14F}"/>
              </a:ext>
            </a:extLst>
          </p:cNvPr>
          <p:cNvSpPr>
            <a:spLocks noGrp="1"/>
          </p:cNvSpPr>
          <p:nvPr>
            <p:ph idx="1"/>
          </p:nvPr>
        </p:nvSpPr>
        <p:spPr/>
        <p:txBody>
          <a:bodyPr>
            <a:normAutofit fontScale="77500" lnSpcReduction="20000"/>
          </a:bodyPr>
          <a:lstStyle/>
          <a:p>
            <a:r>
              <a:rPr lang="tr-TR" dirty="0"/>
              <a:t>Katılımcılar çember oluştururlar. Eğitmen sırayla 1’den 3’e kadar tüm katılımcılara numara verir. 1,2 ve 3 numaralı katılımcıları bir araya getirerek üç grup oluşturur. “Yolcu-Pilot-Engel” isimli oyunu oynamak üzere gruplar, çizgisel biçimde yan yana dizilirler. Ortadaki grup engel, öndeki ve arkadaki gruplardan biri pilot, diğeri yolcu olarak isimlendirilir. Simetrik biçimde yolcu ve pilotlar eşleştirilir. Önce yolcular sırtını döner. Bu sırada eğitmen yavaş yavaş 5’e kadar sayar. Sayma esnasında engel konumundaki katılımcılar karşıya geçit vermeyecek şekilde kendi tercihlerine bırakılarak konumlanırlar. Yolcu gözlerini kapatarak pilotun yön talimatlarından yararlanıp engeli aşmaya çalışır. Yolcu ve pilot bir araya geldiğinde diğer yolcu-pilot ikilisine sıra gelir ve tüm çiftlerin oyunu bitene kadar devam eder. Oyunun her bir turunda katılımcı gruplar yer değiştirir. Yani her grup birer kez engel, pilot ve yolcu rolünde bir tur oynamak zorundadır.</a:t>
            </a:r>
          </a:p>
        </p:txBody>
      </p:sp>
    </p:spTree>
    <p:extLst>
      <p:ext uri="{BB962C8B-B14F-4D97-AF65-F5344CB8AC3E}">
        <p14:creationId xmlns:p14="http://schemas.microsoft.com/office/powerpoint/2010/main" val="2968705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F3CBBA7-D544-424D-B26D-2275B61821E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4059FAD-DD6C-400A-94AD-3B6DD2D02EB4}"/>
              </a:ext>
            </a:extLst>
          </p:cNvPr>
          <p:cNvSpPr>
            <a:spLocks noGrp="1"/>
          </p:cNvSpPr>
          <p:nvPr>
            <p:ph idx="1"/>
          </p:nvPr>
        </p:nvSpPr>
        <p:spPr/>
        <p:txBody>
          <a:bodyPr/>
          <a:lstStyle/>
          <a:p>
            <a:r>
              <a:rPr lang="tr-TR" dirty="0"/>
              <a:t>Katılımcılar 5’erli gruplara ayrılır. İçinde “yolcu, pilot ve engel” sözcüklerinin kullanıldığı bir canlandırma yapılır. </a:t>
            </a:r>
          </a:p>
          <a:p>
            <a:pPr marL="0" indent="0">
              <a:buNone/>
            </a:pPr>
            <a:endParaRPr lang="tr-TR" dirty="0"/>
          </a:p>
        </p:txBody>
      </p:sp>
    </p:spTree>
    <p:extLst>
      <p:ext uri="{BB962C8B-B14F-4D97-AF65-F5344CB8AC3E}">
        <p14:creationId xmlns:p14="http://schemas.microsoft.com/office/powerpoint/2010/main" val="4175539378"/>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459</Words>
  <Application>Microsoft Office PowerPoint</Application>
  <PresentationFormat>Ekran Gösterisi (4:3)</PresentationFormat>
  <Paragraphs>10</Paragraphs>
  <Slides>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Arial</vt:lpstr>
      <vt:lpstr>Gill Sans MT</vt:lpstr>
      <vt:lpstr>Galeri</vt:lpstr>
      <vt:lpstr>YARATICI DRAMA</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YARATICI DRAMA</dc:title>
  <dc:creator>ERDEM</dc:creator>
  <cp:lastModifiedBy>HASAN</cp:lastModifiedBy>
  <cp:revision>1</cp:revision>
  <dcterms:created xsi:type="dcterms:W3CDTF">2019-04-04T13:13:31Z</dcterms:created>
  <dcterms:modified xsi:type="dcterms:W3CDTF">2019-04-04T13:27:37Z</dcterms:modified>
</cp:coreProperties>
</file>