
<file path=[Content_Types].xml><?xml version="1.0" encoding="utf-8"?>
<Types xmlns="http://schemas.openxmlformats.org/package/2006/content-types">
  <Default Extension="png" ContentType="image/pn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21"/>
  </p:notesMasterIdLst>
  <p:sldIdLst>
    <p:sldId id="256" r:id="rId2"/>
    <p:sldId id="373" r:id="rId3"/>
    <p:sldId id="374" r:id="rId4"/>
    <p:sldId id="367" r:id="rId5"/>
    <p:sldId id="368" r:id="rId6"/>
    <p:sldId id="383" r:id="rId7"/>
    <p:sldId id="369" r:id="rId8"/>
    <p:sldId id="370" r:id="rId9"/>
    <p:sldId id="371" r:id="rId10"/>
    <p:sldId id="372" r:id="rId11"/>
    <p:sldId id="375" r:id="rId12"/>
    <p:sldId id="379" r:id="rId13"/>
    <p:sldId id="380" r:id="rId14"/>
    <p:sldId id="381" r:id="rId15"/>
    <p:sldId id="377" r:id="rId16"/>
    <p:sldId id="378" r:id="rId17"/>
    <p:sldId id="382" r:id="rId18"/>
    <p:sldId id="376" r:id="rId19"/>
    <p:sldId id="361" r:id="rId20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80000"/>
    <a:srgbClr val="FF00FF"/>
    <a:srgbClr val="005A9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14" autoAdjust="0"/>
    <p:restoredTop sz="91741" autoAdjust="0"/>
  </p:normalViewPr>
  <p:slideViewPr>
    <p:cSldViewPr>
      <p:cViewPr varScale="1">
        <p:scale>
          <a:sx n="68" d="100"/>
          <a:sy n="68" d="100"/>
        </p:scale>
        <p:origin x="146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FC296E-CB69-4D42-8D39-0710EFC0C4AE}" type="datetimeFigureOut">
              <a:rPr lang="tr-TR" smtClean="0"/>
              <a:t>05.03.2018</a:t>
            </a:fld>
            <a:endParaRPr lang="tr-T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B2845F-C115-4CEE-9F10-8863CE76905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359911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05.03.2018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02221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05.03.2018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887174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05.03.2018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326697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05.03.2018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315465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05.03.2018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25028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05.03.2018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000778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05.03.2018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872605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05.03.2018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457655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05.03.2018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179115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05.03.2018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699176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05.03.2018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762075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3720DD-5B6D-40BF-8493-A6B52D484E6B}" type="datetimeFigureOut">
              <a:rPr lang="tr-TR" smtClean="0"/>
              <a:t>05.03.2018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923118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6262"/>
            <a:ext cx="9144000" cy="57054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79612" y="116632"/>
            <a:ext cx="7992888" cy="1741884"/>
          </a:xfr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>
            <a:normAutofit/>
          </a:bodyPr>
          <a:lstStyle/>
          <a:p>
            <a:r>
              <a:rPr lang="tr-TR" sz="2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PALEOİKLİMİN TEMEL PRENSİPLERİ</a:t>
            </a:r>
            <a:endParaRPr lang="tr-TR" sz="28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0" name="Subtitle 9"/>
          <p:cNvSpPr>
            <a:spLocks noGrp="1"/>
          </p:cNvSpPr>
          <p:nvPr>
            <p:ph type="subTitle" idx="1"/>
          </p:nvPr>
        </p:nvSpPr>
        <p:spPr>
          <a:xfrm>
            <a:off x="1371600" y="5142027"/>
            <a:ext cx="6400800" cy="1656184"/>
          </a:xfrm>
          <a:solidFill>
            <a:schemeClr val="accent5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>
            <a:normAutofit/>
          </a:bodyPr>
          <a:lstStyle/>
          <a:p>
            <a:r>
              <a:rPr lang="tr-TR" sz="28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Dersin sorumlusu: Prof. Dr. Turhan AYYILDIZ</a:t>
            </a:r>
          </a:p>
        </p:txBody>
      </p:sp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5961" y="1"/>
            <a:ext cx="1067304" cy="980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7478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6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38400"/>
            <a:ext cx="9144000" cy="2563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3368" name="Text Box 8"/>
          <p:cNvSpPr txBox="1">
            <a:spLocks noChangeArrowheads="1"/>
          </p:cNvSpPr>
          <p:nvPr/>
        </p:nvSpPr>
        <p:spPr bwMode="auto">
          <a:xfrm>
            <a:off x="395536" y="1484784"/>
            <a:ext cx="7620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tr-TR" altLang="tr-TR" b="1" u="sng" dirty="0" err="1" smtClean="0"/>
              <a:t>Normalize</a:t>
            </a:r>
            <a:r>
              <a:rPr lang="en-GB" altLang="tr-TR" b="1" dirty="0" smtClean="0"/>
              <a:t> </a:t>
            </a:r>
            <a:r>
              <a:rPr lang="tr-TR" altLang="tr-TR" b="1" dirty="0" smtClean="0"/>
              <a:t>Yüzey Sıcaklığı</a:t>
            </a:r>
            <a:r>
              <a:rPr lang="en-GB" altLang="tr-TR" b="1" dirty="0" smtClean="0"/>
              <a:t>, </a:t>
            </a:r>
            <a:r>
              <a:rPr lang="tr-TR" altLang="tr-TR" b="1" dirty="0" smtClean="0"/>
              <a:t>Eosen </a:t>
            </a:r>
            <a:r>
              <a:rPr lang="en-GB" altLang="tr-TR" b="1" dirty="0" smtClean="0"/>
              <a:t>2</a:t>
            </a:r>
            <a:r>
              <a:rPr lang="en-GB" altLang="tr-TR" b="1" dirty="0"/>
              <a:t>*-1*, 4*-1*, 6*-1* </a:t>
            </a:r>
            <a:endParaRPr lang="en-US" altLang="tr-TR" b="1" dirty="0"/>
          </a:p>
        </p:txBody>
      </p:sp>
    </p:spTree>
    <p:extLst>
      <p:ext uri="{BB962C8B-B14F-4D97-AF65-F5344CB8AC3E}">
        <p14:creationId xmlns:p14="http://schemas.microsoft.com/office/powerpoint/2010/main" val="3101435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43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86200"/>
            <a:ext cx="9144000" cy="2613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6437" name="Text Box 5"/>
          <p:cNvSpPr txBox="1">
            <a:spLocks noChangeArrowheads="1"/>
          </p:cNvSpPr>
          <p:nvPr/>
        </p:nvSpPr>
        <p:spPr bwMode="auto">
          <a:xfrm>
            <a:off x="0" y="228600"/>
            <a:ext cx="7467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 dirty="0" err="1"/>
              <a:t>PETM'ye</a:t>
            </a:r>
            <a:r>
              <a:rPr lang="tr-TR" dirty="0"/>
              <a:t> Etkileri:</a:t>
            </a:r>
            <a:endParaRPr lang="en-GB" altLang="tr-TR" b="1" dirty="0"/>
          </a:p>
        </p:txBody>
      </p:sp>
      <p:pic>
        <p:nvPicPr>
          <p:cNvPr id="14643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85800"/>
            <a:ext cx="4352925" cy="280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6439" name="TextBox 6"/>
          <p:cNvSpPr txBox="1">
            <a:spLocks noChangeArrowheads="1"/>
          </p:cNvSpPr>
          <p:nvPr/>
        </p:nvSpPr>
        <p:spPr bwMode="auto">
          <a:xfrm>
            <a:off x="1371600" y="3505200"/>
            <a:ext cx="2514600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tr-TR" sz="1100" b="1"/>
              <a:t>Bice and Marotzke, 2004</a:t>
            </a:r>
          </a:p>
        </p:txBody>
      </p:sp>
    </p:spTree>
    <p:extLst>
      <p:ext uri="{BB962C8B-B14F-4D97-AF65-F5344CB8AC3E}">
        <p14:creationId xmlns:p14="http://schemas.microsoft.com/office/powerpoint/2010/main" val="1879654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5656" y="1124744"/>
            <a:ext cx="5976664" cy="5163143"/>
          </a:xfrm>
          <a:prstGeom prst="rect">
            <a:avLst/>
          </a:prstGeom>
        </p:spPr>
      </p:pic>
      <p:sp>
        <p:nvSpPr>
          <p:cNvPr id="3" name="Dikdörtgen 2"/>
          <p:cNvSpPr/>
          <p:nvPr/>
        </p:nvSpPr>
        <p:spPr>
          <a:xfrm>
            <a:off x="2483768" y="404664"/>
            <a:ext cx="42116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/>
              <a:t>Derin Deniz (</a:t>
            </a:r>
            <a:r>
              <a:rPr lang="tr-TR" dirty="0" err="1" smtClean="0"/>
              <a:t>Bentik</a:t>
            </a:r>
            <a:r>
              <a:rPr lang="tr-TR" dirty="0" smtClean="0"/>
              <a:t> </a:t>
            </a:r>
            <a:r>
              <a:rPr lang="tr-TR" dirty="0"/>
              <a:t>Foram.) İzotop Kayıtları</a:t>
            </a:r>
          </a:p>
        </p:txBody>
      </p:sp>
    </p:spTree>
    <p:extLst>
      <p:ext uri="{BB962C8B-B14F-4D97-AF65-F5344CB8AC3E}">
        <p14:creationId xmlns:p14="http://schemas.microsoft.com/office/powerpoint/2010/main" val="41454365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772816"/>
            <a:ext cx="8635755" cy="4032448"/>
          </a:xfrm>
          <a:prstGeom prst="rect">
            <a:avLst/>
          </a:prstGeom>
        </p:spPr>
      </p:pic>
      <p:sp>
        <p:nvSpPr>
          <p:cNvPr id="3" name="Dikdörtgen 2"/>
          <p:cNvSpPr/>
          <p:nvPr/>
        </p:nvSpPr>
        <p:spPr>
          <a:xfrm>
            <a:off x="3131840" y="764704"/>
            <a:ext cx="28814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 err="1"/>
              <a:t>Bighorn</a:t>
            </a:r>
            <a:r>
              <a:rPr lang="tr-TR" dirty="0"/>
              <a:t> </a:t>
            </a:r>
            <a:r>
              <a:rPr lang="tr-TR" dirty="0" smtClean="0"/>
              <a:t>Havzası, Batı </a:t>
            </a:r>
            <a:r>
              <a:rPr lang="tr-TR" dirty="0" err="1"/>
              <a:t>yoming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8417866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1196752"/>
            <a:ext cx="7776864" cy="4611282"/>
          </a:xfrm>
          <a:prstGeom prst="rect">
            <a:avLst/>
          </a:prstGeom>
        </p:spPr>
      </p:pic>
      <p:sp>
        <p:nvSpPr>
          <p:cNvPr id="3" name="Dikdörtgen 2"/>
          <p:cNvSpPr/>
          <p:nvPr/>
        </p:nvSpPr>
        <p:spPr>
          <a:xfrm>
            <a:off x="2051720" y="260648"/>
            <a:ext cx="52565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 err="1"/>
              <a:t>Paleosen</a:t>
            </a:r>
            <a:r>
              <a:rPr lang="tr-TR" dirty="0"/>
              <a:t>-Eosen Termal Maksimum Geçici Mega-Flora</a:t>
            </a:r>
          </a:p>
        </p:txBody>
      </p:sp>
      <p:sp>
        <p:nvSpPr>
          <p:cNvPr id="4" name="Dikdörtgen 3"/>
          <p:cNvSpPr/>
          <p:nvPr/>
        </p:nvSpPr>
        <p:spPr>
          <a:xfrm>
            <a:off x="1043608" y="6051640"/>
            <a:ext cx="1800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 smtClean="0"/>
              <a:t>Alt PETM </a:t>
            </a:r>
            <a:r>
              <a:rPr lang="tr-TR" dirty="0"/>
              <a:t>Flora </a:t>
            </a:r>
            <a:br>
              <a:rPr lang="tr-TR" dirty="0"/>
            </a:br>
            <a:r>
              <a:rPr lang="tr-TR" dirty="0"/>
              <a:t>• </a:t>
            </a:r>
            <a:r>
              <a:rPr lang="tr-TR" dirty="0" smtClean="0"/>
              <a:t>Kuraklık </a:t>
            </a:r>
            <a:r>
              <a:rPr lang="tr-TR" dirty="0"/>
              <a:t>Artışı</a:t>
            </a:r>
          </a:p>
        </p:txBody>
      </p:sp>
      <p:sp>
        <p:nvSpPr>
          <p:cNvPr id="5" name="Dikdörtgen 4"/>
          <p:cNvSpPr/>
          <p:nvPr/>
        </p:nvSpPr>
        <p:spPr>
          <a:xfrm>
            <a:off x="4860032" y="6051639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r-TR" dirty="0"/>
              <a:t>Üst PETM Florası</a:t>
            </a:r>
            <a:br>
              <a:rPr lang="tr-TR" dirty="0"/>
            </a:br>
            <a:r>
              <a:rPr lang="tr-TR" dirty="0"/>
              <a:t>• Artan Nem "Alt Tropikal"</a:t>
            </a:r>
          </a:p>
        </p:txBody>
      </p:sp>
    </p:spTree>
    <p:extLst>
      <p:ext uri="{BB962C8B-B14F-4D97-AF65-F5344CB8AC3E}">
        <p14:creationId xmlns:p14="http://schemas.microsoft.com/office/powerpoint/2010/main" val="30987767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9752" y="332656"/>
            <a:ext cx="4320480" cy="5219462"/>
          </a:xfrm>
          <a:prstGeom prst="rect">
            <a:avLst/>
          </a:prstGeom>
        </p:spPr>
      </p:pic>
      <p:sp>
        <p:nvSpPr>
          <p:cNvPr id="3" name="Dikdörtgen 2"/>
          <p:cNvSpPr/>
          <p:nvPr/>
        </p:nvSpPr>
        <p:spPr>
          <a:xfrm>
            <a:off x="1187624" y="5661248"/>
            <a:ext cx="74168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/>
              <a:t>Bu gibi fosil yapraklardaki delikler, </a:t>
            </a:r>
            <a:r>
              <a:rPr lang="tr-TR" dirty="0" err="1"/>
              <a:t>Bighorn</a:t>
            </a:r>
            <a:r>
              <a:rPr lang="tr-TR" dirty="0"/>
              <a:t> Havzasındaki böceklerin, PETM sırasında CO2 ve sıcaklıklar arttıkça daha bol ve vahşi olduğunu gösteriyor.</a:t>
            </a:r>
          </a:p>
        </p:txBody>
      </p:sp>
    </p:spTree>
    <p:extLst>
      <p:ext uri="{BB962C8B-B14F-4D97-AF65-F5344CB8AC3E}">
        <p14:creationId xmlns:p14="http://schemas.microsoft.com/office/powerpoint/2010/main" val="23103362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5736" y="116632"/>
            <a:ext cx="4608512" cy="5040560"/>
          </a:xfrm>
          <a:prstGeom prst="rect">
            <a:avLst/>
          </a:prstGeom>
        </p:spPr>
      </p:pic>
      <p:sp>
        <p:nvSpPr>
          <p:cNvPr id="3" name="Dikdörtgen 2"/>
          <p:cNvSpPr/>
          <p:nvPr/>
        </p:nvSpPr>
        <p:spPr>
          <a:xfrm>
            <a:off x="467544" y="5301208"/>
            <a:ext cx="81369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dirty="0"/>
              <a:t>PETM sırasında bazı memeliler geçici olarak küçülürler. Atların tavuk çubukları kadar </a:t>
            </a:r>
            <a:r>
              <a:rPr lang="tr-TR" dirty="0" err="1"/>
              <a:t>şivonları</a:t>
            </a:r>
            <a:r>
              <a:rPr lang="tr-TR" dirty="0"/>
              <a:t> vardı. Ders, Philip </a:t>
            </a:r>
            <a:r>
              <a:rPr lang="tr-TR" dirty="0" err="1"/>
              <a:t>Gingerich'e</a:t>
            </a:r>
            <a:r>
              <a:rPr lang="tr-TR" dirty="0"/>
              <a:t> göre: "Gerekli olduğunda," evrim hızlıdır. " Birkaç milyon yıl sonra </a:t>
            </a:r>
            <a:r>
              <a:rPr lang="tr-TR" dirty="0" err="1"/>
              <a:t>Eosen'de</a:t>
            </a:r>
            <a:r>
              <a:rPr lang="tr-TR" dirty="0"/>
              <a:t> bulunan en eski at iskeletlerinin biri (yukarıdaki) benzer ancak yüzde 50 daha büyük.</a:t>
            </a:r>
          </a:p>
        </p:txBody>
      </p:sp>
    </p:spTree>
    <p:extLst>
      <p:ext uri="{BB962C8B-B14F-4D97-AF65-F5344CB8AC3E}">
        <p14:creationId xmlns:p14="http://schemas.microsoft.com/office/powerpoint/2010/main" val="7982583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908720"/>
            <a:ext cx="1590675" cy="5038725"/>
          </a:xfrm>
          <a:prstGeom prst="rect">
            <a:avLst/>
          </a:prstGeom>
        </p:spPr>
      </p:pic>
      <p:sp>
        <p:nvSpPr>
          <p:cNvPr id="3" name="Dikdörtgen 2"/>
          <p:cNvSpPr/>
          <p:nvPr/>
        </p:nvSpPr>
        <p:spPr>
          <a:xfrm>
            <a:off x="2771800" y="3861048"/>
            <a:ext cx="17107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/>
              <a:t>donuk kırmızı kil</a:t>
            </a:r>
          </a:p>
        </p:txBody>
      </p:sp>
      <p:sp>
        <p:nvSpPr>
          <p:cNvPr id="4" name="Dikdörtgen 3"/>
          <p:cNvSpPr/>
          <p:nvPr/>
        </p:nvSpPr>
        <p:spPr>
          <a:xfrm>
            <a:off x="2715997" y="1268760"/>
            <a:ext cx="17505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tr-TR" dirty="0" err="1"/>
              <a:t>nannofossil</a:t>
            </a:r>
            <a:r>
              <a:rPr lang="tr-TR" dirty="0"/>
              <a:t> </a:t>
            </a:r>
            <a:r>
              <a:rPr lang="tr-TR" dirty="0" err="1"/>
              <a:t>ooze</a:t>
            </a:r>
            <a:endParaRPr lang="tr-TR" dirty="0"/>
          </a:p>
        </p:txBody>
      </p:sp>
      <p:sp>
        <p:nvSpPr>
          <p:cNvPr id="5" name="Dikdörtgen 4"/>
          <p:cNvSpPr/>
          <p:nvPr/>
        </p:nvSpPr>
        <p:spPr>
          <a:xfrm>
            <a:off x="2715997" y="5373216"/>
            <a:ext cx="17505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tr-TR" dirty="0" err="1"/>
              <a:t>nannofossil</a:t>
            </a:r>
            <a:r>
              <a:rPr lang="tr-TR" dirty="0"/>
              <a:t> </a:t>
            </a:r>
            <a:r>
              <a:rPr lang="tr-TR" dirty="0" err="1"/>
              <a:t>ooze</a:t>
            </a:r>
            <a:endParaRPr lang="tr-TR" dirty="0"/>
          </a:p>
        </p:txBody>
      </p:sp>
      <p:sp>
        <p:nvSpPr>
          <p:cNvPr id="6" name="Dikdörtgen 5"/>
          <p:cNvSpPr/>
          <p:nvPr/>
        </p:nvSpPr>
        <p:spPr>
          <a:xfrm>
            <a:off x="2771800" y="32356"/>
            <a:ext cx="443929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4000" dirty="0"/>
              <a:t>Okyanus asitlenmesi</a:t>
            </a:r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2525" y="1966540"/>
            <a:ext cx="3848100" cy="1628775"/>
          </a:xfrm>
          <a:prstGeom prst="rect">
            <a:avLst/>
          </a:prstGeom>
        </p:spPr>
      </p:pic>
      <p:sp>
        <p:nvSpPr>
          <p:cNvPr id="8" name="Dikdörtgen 7"/>
          <p:cNvSpPr/>
          <p:nvPr/>
        </p:nvSpPr>
        <p:spPr>
          <a:xfrm>
            <a:off x="5867206" y="6309320"/>
            <a:ext cx="32767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a-DK" dirty="0"/>
              <a:t>Zachos, Kroon, Blum et al. (2004)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7267372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4" name="Rectangle 4"/>
          <p:cNvSpPr>
            <a:spLocks noChangeArrowheads="1"/>
          </p:cNvSpPr>
          <p:nvPr/>
        </p:nvSpPr>
        <p:spPr bwMode="auto">
          <a:xfrm>
            <a:off x="304800" y="990600"/>
            <a:ext cx="8610600" cy="5029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endParaRPr lang="en-GB" altLang="tr-TR" sz="2400" b="1" dirty="0"/>
          </a:p>
          <a:p>
            <a:pPr>
              <a:lnSpc>
                <a:spcPct val="90000"/>
              </a:lnSpc>
            </a:pPr>
            <a:r>
              <a:rPr lang="tr-TR" sz="2400" dirty="0"/>
              <a:t>Eosen modeli, </a:t>
            </a:r>
            <a:r>
              <a:rPr lang="tr-TR" sz="2400" dirty="0" smtClean="0"/>
              <a:t>CO2‘ e yanıt olarak oldukça </a:t>
            </a:r>
            <a:r>
              <a:rPr lang="tr-TR" sz="2400" dirty="0"/>
              <a:t>düz yüzey sıcaklığındaki tepkiyi gösterir, ancak </a:t>
            </a:r>
            <a:r>
              <a:rPr lang="en-GB" altLang="tr-TR" sz="2400" b="1" dirty="0" smtClean="0"/>
              <a:t>…</a:t>
            </a:r>
            <a:endParaRPr lang="en-GB" altLang="tr-TR" sz="2400" b="1" dirty="0"/>
          </a:p>
          <a:p>
            <a:pPr eaLnBrk="1" hangingPunct="1">
              <a:lnSpc>
                <a:spcPct val="90000"/>
              </a:lnSpc>
            </a:pPr>
            <a:endParaRPr lang="en-GB" altLang="tr-TR" sz="2400" b="1" dirty="0"/>
          </a:p>
          <a:p>
            <a:pPr>
              <a:lnSpc>
                <a:spcPct val="90000"/>
              </a:lnSpc>
            </a:pPr>
            <a:r>
              <a:rPr lang="tr-TR" sz="2400" dirty="0"/>
              <a:t>Derin okyanus, doğrusal olmayan bir şekilde ısınır, derin su oluşumunda azalma ve okyanus sirkülasyonunda geçiş ile bağlantılıdır</a:t>
            </a:r>
            <a:r>
              <a:rPr lang="tr-TR" sz="2400" dirty="0" smtClean="0"/>
              <a:t>.</a:t>
            </a:r>
            <a:endParaRPr lang="en-GB" altLang="tr-TR" sz="2400" b="1" dirty="0"/>
          </a:p>
          <a:p>
            <a:pPr eaLnBrk="1" hangingPunct="1">
              <a:lnSpc>
                <a:spcPct val="90000"/>
              </a:lnSpc>
            </a:pPr>
            <a:endParaRPr lang="en-GB" altLang="tr-TR" sz="2400" b="1" dirty="0"/>
          </a:p>
          <a:p>
            <a:pPr>
              <a:lnSpc>
                <a:spcPct val="90000"/>
              </a:lnSpc>
            </a:pPr>
            <a:r>
              <a:rPr lang="tr-TR" sz="2400" dirty="0"/>
              <a:t>Hidratlar üzerine etkileri: İlk zorlama (ör. Volkanik) "olumsuz geri beslemelere" neden olabilir.</a:t>
            </a:r>
            <a:br>
              <a:rPr lang="tr-TR" sz="2400" dirty="0"/>
            </a:br>
            <a:endParaRPr lang="en-GB" altLang="tr-TR" sz="2400" b="1" dirty="0"/>
          </a:p>
          <a:p>
            <a:pPr>
              <a:lnSpc>
                <a:spcPct val="90000"/>
              </a:lnSpc>
            </a:pPr>
            <a:r>
              <a:rPr lang="tr-TR" sz="2400" dirty="0"/>
              <a:t>Diğer modelleme çalışmasının da desteğiyle </a:t>
            </a:r>
            <a:r>
              <a:rPr lang="tr-TR" sz="2400" dirty="0" smtClean="0"/>
              <a:t>be veriler elde edilmiştir (</a:t>
            </a:r>
            <a:r>
              <a:rPr lang="tr-TR" sz="2400" dirty="0" err="1" smtClean="0"/>
              <a:t>Winguth</a:t>
            </a:r>
            <a:r>
              <a:rPr lang="tr-TR" sz="2400" dirty="0" smtClean="0"/>
              <a:t> </a:t>
            </a:r>
            <a:r>
              <a:rPr lang="tr-TR" sz="2400" dirty="0" err="1" smtClean="0"/>
              <a:t>vd</a:t>
            </a:r>
            <a:r>
              <a:rPr lang="tr-TR" sz="2400" dirty="0" smtClean="0"/>
              <a:t>, </a:t>
            </a:r>
            <a:r>
              <a:rPr lang="tr-TR" sz="2400" dirty="0"/>
              <a:t>2010</a:t>
            </a:r>
            <a:r>
              <a:rPr lang="tr-TR" sz="2400" dirty="0" smtClean="0"/>
              <a:t>)</a:t>
            </a:r>
            <a:endParaRPr lang="en-GB" altLang="tr-TR" sz="2400" b="1" dirty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GB" altLang="tr-TR" sz="1400" b="1" dirty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altLang="tr-TR" sz="1400" b="1" dirty="0"/>
              <a:t>Lunt et al, Geology, 2010</a:t>
            </a:r>
            <a:r>
              <a:rPr lang="en-GB" altLang="tr-TR" sz="1400" b="1" dirty="0" smtClean="0"/>
              <a:t>.</a:t>
            </a:r>
            <a:endParaRPr lang="en-GB" altLang="tr-TR" sz="1400" b="1" dirty="0"/>
          </a:p>
        </p:txBody>
      </p:sp>
      <p:sp>
        <p:nvSpPr>
          <p:cNvPr id="163845" name="Rectangle 5"/>
          <p:cNvSpPr>
            <a:spLocks noChangeArrowheads="1"/>
          </p:cNvSpPr>
          <p:nvPr/>
        </p:nvSpPr>
        <p:spPr bwMode="auto">
          <a:xfrm>
            <a:off x="381000" y="225425"/>
            <a:ext cx="2622834" cy="535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tr-TR" altLang="tr-TR" sz="3200" b="1" dirty="0" smtClean="0"/>
              <a:t>SONUÇLAR</a:t>
            </a:r>
            <a:r>
              <a:rPr lang="en-GB" altLang="tr-TR" sz="3200" b="1" dirty="0" smtClean="0"/>
              <a:t> </a:t>
            </a:r>
            <a:r>
              <a:rPr lang="en-GB" altLang="tr-TR" sz="3200" b="1" dirty="0"/>
              <a:t>(1)</a:t>
            </a:r>
          </a:p>
        </p:txBody>
      </p:sp>
    </p:spTree>
    <p:extLst>
      <p:ext uri="{BB962C8B-B14F-4D97-AF65-F5344CB8AC3E}">
        <p14:creationId xmlns:p14="http://schemas.microsoft.com/office/powerpoint/2010/main" val="2959968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464372" y="0"/>
            <a:ext cx="8229600" cy="1143000"/>
          </a:xfrm>
        </p:spPr>
        <p:txBody>
          <a:bodyPr/>
          <a:lstStyle/>
          <a:p>
            <a:r>
              <a:rPr lang="tr-TR" altLang="zh-TW" sz="2400" dirty="0" smtClean="0"/>
              <a:t>SONUÇLAR </a:t>
            </a:r>
            <a:endParaRPr lang="en-US" altLang="zh-TW" sz="2400" dirty="0"/>
          </a:p>
        </p:txBody>
      </p:sp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17638"/>
            <a:ext cx="8229600" cy="4495800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tr-TR" sz="2400" dirty="0"/>
              <a:t>PETM - </a:t>
            </a:r>
            <a:r>
              <a:rPr lang="tr-TR" sz="2400" dirty="0" err="1"/>
              <a:t>Paleosen</a:t>
            </a:r>
            <a:r>
              <a:rPr lang="tr-TR" sz="2400" dirty="0"/>
              <a:t>-Eosen Termal </a:t>
            </a:r>
            <a:r>
              <a:rPr lang="tr-TR" sz="2400" dirty="0" smtClean="0"/>
              <a:t>Maksimum</a:t>
            </a:r>
          </a:p>
          <a:p>
            <a:pPr algn="just"/>
            <a:r>
              <a:rPr lang="tr-TR" sz="2400" dirty="0"/>
              <a:t/>
            </a:r>
            <a:br>
              <a:rPr lang="tr-TR" sz="2400" dirty="0"/>
            </a:br>
            <a:r>
              <a:rPr lang="tr-TR" sz="2400" dirty="0"/>
              <a:t>• 56 </a:t>
            </a:r>
            <a:r>
              <a:rPr lang="tr-TR" sz="2400" dirty="0" err="1"/>
              <a:t>m.y</a:t>
            </a:r>
            <a:r>
              <a:rPr lang="tr-TR" sz="2400" dirty="0"/>
              <a:t>. önce, CO2'nin yeniden dengelenmesi için gereken süre 150 </a:t>
            </a:r>
            <a:r>
              <a:rPr lang="tr-TR" sz="2400" dirty="0" err="1"/>
              <a:t>k.y</a:t>
            </a:r>
            <a:r>
              <a:rPr lang="tr-TR" sz="2400" dirty="0"/>
              <a:t>. sürdü</a:t>
            </a:r>
            <a:r>
              <a:rPr lang="tr-TR" sz="2400" dirty="0" smtClean="0"/>
              <a:t>.</a:t>
            </a:r>
          </a:p>
          <a:p>
            <a:pPr algn="just"/>
            <a:r>
              <a:rPr lang="tr-TR" sz="2400" dirty="0"/>
              <a:t/>
            </a:r>
            <a:br>
              <a:rPr lang="tr-TR" sz="2400" dirty="0"/>
            </a:br>
            <a:r>
              <a:rPr lang="tr-TR" sz="2400" dirty="0"/>
              <a:t>• Erken </a:t>
            </a:r>
            <a:r>
              <a:rPr lang="tr-TR" sz="2400" dirty="0" err="1"/>
              <a:t>Eosen'de</a:t>
            </a:r>
            <a:r>
              <a:rPr lang="tr-TR" sz="2400" dirty="0"/>
              <a:t> 20 </a:t>
            </a:r>
            <a:r>
              <a:rPr lang="tr-TR" sz="2400" dirty="0" err="1"/>
              <a:t>ky</a:t>
            </a:r>
            <a:r>
              <a:rPr lang="tr-TR" sz="2400" dirty="0"/>
              <a:t> boyunca büyük karbon salımı (&gt; 4 trilyon ton). Kaynak bilinmiyor</a:t>
            </a:r>
            <a:r>
              <a:rPr lang="tr-TR" sz="2400" dirty="0" smtClean="0"/>
              <a:t>.</a:t>
            </a:r>
          </a:p>
          <a:p>
            <a:pPr marL="0" indent="0" algn="just">
              <a:buNone/>
            </a:pPr>
            <a:r>
              <a:rPr lang="tr-TR" sz="2400" dirty="0"/>
              <a:t/>
            </a:r>
            <a:br>
              <a:rPr lang="tr-TR" sz="2400" dirty="0"/>
            </a:br>
            <a:endParaRPr lang="tr-TR" sz="2400" dirty="0" smtClean="0"/>
          </a:p>
          <a:p>
            <a:pPr marL="0" indent="0" algn="just">
              <a:buNone/>
            </a:pPr>
            <a:r>
              <a:rPr lang="tr-TR" sz="2400" dirty="0" smtClean="0"/>
              <a:t>. Bu olaylar bilinen </a:t>
            </a:r>
            <a:r>
              <a:rPr lang="tr-TR" sz="2400" dirty="0"/>
              <a:t>karbon izotop kalıplarıyla belgelenmiştir</a:t>
            </a:r>
            <a:br>
              <a:rPr lang="tr-TR" sz="2400" dirty="0"/>
            </a:br>
            <a:endParaRPr lang="tr-TR" sz="2400" dirty="0" smtClean="0"/>
          </a:p>
          <a:p>
            <a:pPr algn="just"/>
            <a:r>
              <a:rPr lang="tr-TR" sz="2400" dirty="0" smtClean="0"/>
              <a:t>Okyanuslar</a:t>
            </a:r>
            <a:r>
              <a:rPr lang="tr-TR" sz="2400" dirty="0"/>
              <a:t>, okyanus tortullarında </a:t>
            </a:r>
            <a:r>
              <a:rPr lang="tr-TR" sz="2400" dirty="0" err="1"/>
              <a:t>planktonik</a:t>
            </a:r>
            <a:r>
              <a:rPr lang="tr-TR" sz="2400" dirty="0"/>
              <a:t> kabukların yokluğu ile gösterildiği gibi </a:t>
            </a:r>
            <a:r>
              <a:rPr lang="tr-TR" sz="2400" dirty="0" smtClean="0"/>
              <a:t>asitleşmiştir.</a:t>
            </a:r>
          </a:p>
          <a:p>
            <a:pPr algn="just"/>
            <a:r>
              <a:rPr lang="tr-TR" sz="2400" dirty="0"/>
              <a:t/>
            </a:r>
            <a:br>
              <a:rPr lang="tr-TR" sz="2400" dirty="0"/>
            </a:br>
            <a:r>
              <a:rPr lang="tr-TR" sz="2400" dirty="0"/>
              <a:t>• Okyanuslar 5oC veya 9oF'ye kadar ısıtılır. Hava </a:t>
            </a:r>
            <a:r>
              <a:rPr lang="tr-TR" sz="2400" dirty="0" smtClean="0"/>
              <a:t>sıcaklığı daha </a:t>
            </a:r>
            <a:r>
              <a:rPr lang="tr-TR" sz="2400" dirty="0"/>
              <a:t>da yüksekti.</a:t>
            </a:r>
            <a:endParaRPr lang="en-US" altLang="zh-TW" sz="2400" b="1" dirty="0"/>
          </a:p>
        </p:txBody>
      </p:sp>
    </p:spTree>
    <p:extLst>
      <p:ext uri="{BB962C8B-B14F-4D97-AF65-F5344CB8AC3E}">
        <p14:creationId xmlns:p14="http://schemas.microsoft.com/office/powerpoint/2010/main" val="1888109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632" y="1772816"/>
            <a:ext cx="6705600" cy="4314031"/>
          </a:xfrm>
          <a:prstGeom prst="rect">
            <a:avLst/>
          </a:prstGeom>
        </p:spPr>
      </p:pic>
      <p:sp>
        <p:nvSpPr>
          <p:cNvPr id="3" name="Dikdörtgen 2"/>
          <p:cNvSpPr/>
          <p:nvPr/>
        </p:nvSpPr>
        <p:spPr>
          <a:xfrm>
            <a:off x="2483768" y="476672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tr-TR" sz="2800" dirty="0"/>
              <a:t>56 </a:t>
            </a:r>
            <a:r>
              <a:rPr lang="tr-TR" sz="2800" dirty="0" err="1" smtClean="0"/>
              <a:t>My'da</a:t>
            </a:r>
            <a:r>
              <a:rPr lang="tr-TR" sz="2800" dirty="0" smtClean="0"/>
              <a:t> </a:t>
            </a:r>
            <a:r>
              <a:rPr lang="tr-TR" sz="2800" dirty="0" err="1"/>
              <a:t>paleocoğrafya</a:t>
            </a:r>
            <a:r>
              <a:rPr lang="tr-TR" sz="2800" dirty="0"/>
              <a:t>,</a:t>
            </a:r>
            <a:br>
              <a:rPr lang="tr-TR" sz="2800" dirty="0"/>
            </a:br>
            <a:r>
              <a:rPr lang="tr-TR" sz="2800" dirty="0" err="1"/>
              <a:t>Paleosen</a:t>
            </a:r>
            <a:r>
              <a:rPr lang="tr-TR" sz="2800" dirty="0"/>
              <a:t>-Eosen sınırı.</a:t>
            </a:r>
          </a:p>
        </p:txBody>
      </p:sp>
    </p:spTree>
    <p:extLst>
      <p:ext uri="{BB962C8B-B14F-4D97-AF65-F5344CB8AC3E}">
        <p14:creationId xmlns:p14="http://schemas.microsoft.com/office/powerpoint/2010/main" val="16611415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1720" y="1268760"/>
            <a:ext cx="4536504" cy="4234071"/>
          </a:xfrm>
          <a:prstGeom prst="rect">
            <a:avLst/>
          </a:prstGeom>
        </p:spPr>
      </p:pic>
      <p:sp>
        <p:nvSpPr>
          <p:cNvPr id="3" name="Dikdörtgen 2"/>
          <p:cNvSpPr/>
          <p:nvPr/>
        </p:nvSpPr>
        <p:spPr>
          <a:xfrm>
            <a:off x="2555776" y="26064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r-TR" dirty="0"/>
              <a:t>New York Limanı buzsuz bir ortamda</a:t>
            </a:r>
            <a:br>
              <a:rPr lang="tr-TR" dirty="0"/>
            </a:br>
            <a:r>
              <a:rPr lang="tr-TR" dirty="0"/>
              <a:t>dünya (= Eosen deniz seviyesi)</a:t>
            </a:r>
          </a:p>
        </p:txBody>
      </p:sp>
      <p:sp>
        <p:nvSpPr>
          <p:cNvPr id="4" name="Dikdörtgen 3"/>
          <p:cNvSpPr/>
          <p:nvPr/>
        </p:nvSpPr>
        <p:spPr>
          <a:xfrm>
            <a:off x="3491880" y="5502831"/>
            <a:ext cx="33725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 err="1"/>
              <a:t>Kenneth</a:t>
            </a:r>
            <a:r>
              <a:rPr lang="tr-TR" dirty="0"/>
              <a:t> Miller, </a:t>
            </a:r>
            <a:r>
              <a:rPr lang="tr-TR" dirty="0" err="1"/>
              <a:t>Rutgers</a:t>
            </a:r>
            <a:r>
              <a:rPr lang="tr-TR" dirty="0"/>
              <a:t> </a:t>
            </a:r>
            <a:r>
              <a:rPr lang="tr-TR" dirty="0" err="1"/>
              <a:t>University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1171942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17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0"/>
            <a:ext cx="66944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5172" name="TextBox 7"/>
          <p:cNvSpPr txBox="1">
            <a:spLocks noChangeArrowheads="1"/>
          </p:cNvSpPr>
          <p:nvPr/>
        </p:nvSpPr>
        <p:spPr bwMode="auto">
          <a:xfrm>
            <a:off x="0" y="6340475"/>
            <a:ext cx="171450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tr-TR" sz="1400">
                <a:latin typeface="Calibri" panose="020F0502020204030204" pitchFamily="34" charset="0"/>
              </a:rPr>
              <a:t>Zachos et al, Nature, 2008</a:t>
            </a:r>
          </a:p>
        </p:txBody>
      </p:sp>
      <p:sp>
        <p:nvSpPr>
          <p:cNvPr id="135173" name="Text Box 8"/>
          <p:cNvSpPr txBox="1">
            <a:spLocks noChangeArrowheads="1"/>
          </p:cNvSpPr>
          <p:nvPr/>
        </p:nvSpPr>
        <p:spPr bwMode="auto">
          <a:xfrm>
            <a:off x="0" y="0"/>
            <a:ext cx="2592388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en-GB" altLang="tr-TR" b="1" dirty="0"/>
          </a:p>
          <a:p>
            <a:pPr>
              <a:spcBef>
                <a:spcPct val="50000"/>
              </a:spcBef>
            </a:pPr>
            <a:r>
              <a:rPr lang="en-GB" altLang="tr-TR" b="1" dirty="0" smtClean="0"/>
              <a:t>Pal</a:t>
            </a:r>
            <a:r>
              <a:rPr lang="tr-TR" altLang="tr-TR" b="1" dirty="0" smtClean="0"/>
              <a:t>eosen </a:t>
            </a:r>
            <a:r>
              <a:rPr lang="en-GB" altLang="tr-TR" b="1" dirty="0" smtClean="0"/>
              <a:t>–</a:t>
            </a:r>
            <a:r>
              <a:rPr lang="tr-TR" altLang="tr-TR" b="1" dirty="0" smtClean="0"/>
              <a:t> Eosen (Maksimum Isınma) </a:t>
            </a:r>
            <a:r>
              <a:rPr lang="en-GB" altLang="tr-TR" b="1" dirty="0" smtClean="0"/>
              <a:t>Thermal </a:t>
            </a:r>
            <a:r>
              <a:rPr lang="en-GB" altLang="tr-TR" b="1" dirty="0"/>
              <a:t>Maximum</a:t>
            </a:r>
          </a:p>
          <a:p>
            <a:pPr>
              <a:spcBef>
                <a:spcPct val="50000"/>
              </a:spcBef>
            </a:pPr>
            <a:endParaRPr lang="en-US" altLang="tr-TR" b="1" dirty="0"/>
          </a:p>
        </p:txBody>
      </p:sp>
      <p:sp>
        <p:nvSpPr>
          <p:cNvPr id="135174" name="Rectangle 7"/>
          <p:cNvSpPr>
            <a:spLocks noChangeArrowheads="1"/>
          </p:cNvSpPr>
          <p:nvPr/>
        </p:nvSpPr>
        <p:spPr bwMode="auto">
          <a:xfrm>
            <a:off x="7315200" y="228600"/>
            <a:ext cx="304800" cy="6629400"/>
          </a:xfrm>
          <a:prstGeom prst="rect">
            <a:avLst/>
          </a:prstGeom>
          <a:solidFill>
            <a:srgbClr val="FF0000">
              <a:alpha val="16000"/>
            </a:srgbClr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GB" altLang="tr-TR"/>
          </a:p>
        </p:txBody>
      </p:sp>
    </p:spTree>
    <p:extLst>
      <p:ext uri="{BB962C8B-B14F-4D97-AF65-F5344CB8AC3E}">
        <p14:creationId xmlns:p14="http://schemas.microsoft.com/office/powerpoint/2010/main" val="2901440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17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57200"/>
            <a:ext cx="6248400" cy="574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4627" name="TextBox 2"/>
          <p:cNvSpPr txBox="1">
            <a:spLocks noChangeArrowheads="1"/>
          </p:cNvSpPr>
          <p:nvPr/>
        </p:nvSpPr>
        <p:spPr bwMode="auto">
          <a:xfrm>
            <a:off x="5562600" y="6400800"/>
            <a:ext cx="2514600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tr-TR" sz="1100" b="1"/>
              <a:t>Dunkley Jones et al, 2010</a:t>
            </a:r>
          </a:p>
        </p:txBody>
      </p:sp>
      <p:sp>
        <p:nvSpPr>
          <p:cNvPr id="154628" name="Text Box 8"/>
          <p:cNvSpPr txBox="1">
            <a:spLocks noChangeArrowheads="1"/>
          </p:cNvSpPr>
          <p:nvPr/>
        </p:nvSpPr>
        <p:spPr bwMode="auto">
          <a:xfrm>
            <a:off x="5486400" y="1295400"/>
            <a:ext cx="3657600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en-GB" altLang="tr-TR" b="1" dirty="0"/>
          </a:p>
          <a:p>
            <a:pPr>
              <a:spcBef>
                <a:spcPct val="50000"/>
              </a:spcBef>
            </a:pPr>
            <a:r>
              <a:rPr lang="tr-TR" dirty="0" err="1"/>
              <a:t>PETM'nin</a:t>
            </a:r>
            <a:r>
              <a:rPr lang="tr-TR" dirty="0"/>
              <a:t> nedenleri tartışılmıştır -</a:t>
            </a:r>
            <a:br>
              <a:rPr lang="tr-TR" dirty="0"/>
            </a:br>
            <a:r>
              <a:rPr lang="tr-TR" dirty="0"/>
              <a:t>Karbon girdisi ve dolayısıyla iklim hassasiyeti üzerindeki etkileri.</a:t>
            </a:r>
            <a:endParaRPr lang="en-GB" altLang="tr-TR" b="1" dirty="0"/>
          </a:p>
          <a:p>
            <a:pPr>
              <a:spcBef>
                <a:spcPct val="50000"/>
              </a:spcBef>
            </a:pPr>
            <a:endParaRPr lang="en-US" altLang="tr-TR" b="1" dirty="0"/>
          </a:p>
        </p:txBody>
      </p:sp>
    </p:spTree>
    <p:extLst>
      <p:ext uri="{BB962C8B-B14F-4D97-AF65-F5344CB8AC3E}">
        <p14:creationId xmlns:p14="http://schemas.microsoft.com/office/powerpoint/2010/main" val="2144645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616" y="620688"/>
            <a:ext cx="6989421" cy="4896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4922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7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52600"/>
            <a:ext cx="5715000" cy="3687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8725" name="TextBox 6"/>
          <p:cNvSpPr txBox="1">
            <a:spLocks noChangeArrowheads="1"/>
          </p:cNvSpPr>
          <p:nvPr/>
        </p:nvSpPr>
        <p:spPr bwMode="auto">
          <a:xfrm>
            <a:off x="228600" y="6248400"/>
            <a:ext cx="2514600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tr-TR" sz="1100" b="1"/>
              <a:t>Bice and Marotzke, 2004</a:t>
            </a:r>
          </a:p>
        </p:txBody>
      </p:sp>
      <p:sp>
        <p:nvSpPr>
          <p:cNvPr id="158726" name="Text Box 8"/>
          <p:cNvSpPr txBox="1">
            <a:spLocks noChangeArrowheads="1"/>
          </p:cNvSpPr>
          <p:nvPr/>
        </p:nvSpPr>
        <p:spPr bwMode="auto">
          <a:xfrm>
            <a:off x="0" y="0"/>
            <a:ext cx="7543800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tr-TR" dirty="0"/>
              <a:t>Bir hipotez: ısınmanın artması nedeniyle metan hidratların salınımı:</a:t>
            </a:r>
            <a:endParaRPr lang="en-GB" altLang="tr-TR" b="1" dirty="0"/>
          </a:p>
          <a:p>
            <a:pPr>
              <a:spcBef>
                <a:spcPct val="50000"/>
              </a:spcBef>
            </a:pPr>
            <a:endParaRPr lang="en-US" altLang="tr-TR" b="1" dirty="0"/>
          </a:p>
        </p:txBody>
      </p:sp>
      <p:pic>
        <p:nvPicPr>
          <p:cNvPr id="15872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3425" y="1295400"/>
            <a:ext cx="2973388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8728" name="TextBox 4"/>
          <p:cNvSpPr txBox="1">
            <a:spLocks noChangeArrowheads="1"/>
          </p:cNvSpPr>
          <p:nvPr/>
        </p:nvSpPr>
        <p:spPr bwMode="auto">
          <a:xfrm>
            <a:off x="7516813" y="5867400"/>
            <a:ext cx="1627187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tr-TR" sz="1100" b="1"/>
              <a:t>Nunes and Norris, 2006</a:t>
            </a:r>
          </a:p>
        </p:txBody>
      </p:sp>
      <p:sp>
        <p:nvSpPr>
          <p:cNvPr id="158729" name="Text Box 8"/>
          <p:cNvSpPr txBox="1">
            <a:spLocks noChangeArrowheads="1"/>
          </p:cNvSpPr>
          <p:nvPr/>
        </p:nvSpPr>
        <p:spPr bwMode="auto">
          <a:xfrm>
            <a:off x="228600" y="5791200"/>
            <a:ext cx="75438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tr-TR" dirty="0"/>
              <a:t>Okyanustan-sadece modelleme ile ilgili bazı kanıtlar</a:t>
            </a:r>
            <a:r>
              <a:rPr lang="tr-TR" dirty="0" smtClean="0"/>
              <a:t>. </a:t>
            </a:r>
            <a:endParaRPr lang="en-US" altLang="tr-TR" b="1" dirty="0"/>
          </a:p>
        </p:txBody>
      </p:sp>
      <p:sp>
        <p:nvSpPr>
          <p:cNvPr id="158730" name="Text Box 8"/>
          <p:cNvSpPr txBox="1">
            <a:spLocks noChangeArrowheads="1"/>
          </p:cNvSpPr>
          <p:nvPr/>
        </p:nvSpPr>
        <p:spPr bwMode="auto">
          <a:xfrm>
            <a:off x="6477000" y="914400"/>
            <a:ext cx="2362200" cy="77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tr-TR" b="1" dirty="0" smtClean="0"/>
              <a:t>…</a:t>
            </a:r>
            <a:r>
              <a:rPr lang="tr-TR" altLang="tr-TR" b="1" dirty="0" smtClean="0"/>
              <a:t>ve</a:t>
            </a:r>
            <a:r>
              <a:rPr lang="en-GB" altLang="tr-TR" b="1" dirty="0" smtClean="0"/>
              <a:t> “</a:t>
            </a:r>
            <a:r>
              <a:rPr lang="tr-TR" altLang="tr-TR" b="1" dirty="0" smtClean="0"/>
              <a:t>veriler</a:t>
            </a:r>
            <a:r>
              <a:rPr lang="en-GB" altLang="tr-TR" b="1" dirty="0" smtClean="0"/>
              <a:t>”:</a:t>
            </a:r>
            <a:endParaRPr lang="en-GB" altLang="tr-TR" b="1" dirty="0"/>
          </a:p>
          <a:p>
            <a:pPr>
              <a:spcBef>
                <a:spcPct val="50000"/>
              </a:spcBef>
            </a:pPr>
            <a:endParaRPr lang="en-US" altLang="tr-TR" b="1" dirty="0"/>
          </a:p>
        </p:txBody>
      </p:sp>
    </p:spTree>
    <p:extLst>
      <p:ext uri="{BB962C8B-B14F-4D97-AF65-F5344CB8AC3E}">
        <p14:creationId xmlns:p14="http://schemas.microsoft.com/office/powerpoint/2010/main" val="941355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8728" grpId="0"/>
      <p:bldP spid="158729" grpId="0"/>
      <p:bldP spid="15873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31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0"/>
            <a:ext cx="66944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1315" name="TextBox 7"/>
          <p:cNvSpPr txBox="1">
            <a:spLocks noChangeArrowheads="1"/>
          </p:cNvSpPr>
          <p:nvPr/>
        </p:nvSpPr>
        <p:spPr bwMode="auto">
          <a:xfrm>
            <a:off x="0" y="6340475"/>
            <a:ext cx="171450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tr-TR" sz="1400">
                <a:latin typeface="Calibri" panose="020F0502020204030204" pitchFamily="34" charset="0"/>
              </a:rPr>
              <a:t>Zachos et al, Nature, 2008</a:t>
            </a:r>
          </a:p>
        </p:txBody>
      </p:sp>
      <p:sp>
        <p:nvSpPr>
          <p:cNvPr id="141317" name="Rectangle 7"/>
          <p:cNvSpPr>
            <a:spLocks noChangeArrowheads="1"/>
          </p:cNvSpPr>
          <p:nvPr/>
        </p:nvSpPr>
        <p:spPr bwMode="auto">
          <a:xfrm>
            <a:off x="7315200" y="228600"/>
            <a:ext cx="304800" cy="6629400"/>
          </a:xfrm>
          <a:prstGeom prst="rect">
            <a:avLst/>
          </a:prstGeom>
          <a:solidFill>
            <a:srgbClr val="FF0000">
              <a:alpha val="16000"/>
            </a:srgbClr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GB" altLang="tr-TR"/>
          </a:p>
        </p:txBody>
      </p:sp>
      <p:sp>
        <p:nvSpPr>
          <p:cNvPr id="141318" name="Text Box 6"/>
          <p:cNvSpPr txBox="1">
            <a:spLocks noChangeArrowheads="1"/>
          </p:cNvSpPr>
          <p:nvPr/>
        </p:nvSpPr>
        <p:spPr bwMode="auto">
          <a:xfrm>
            <a:off x="228600" y="228600"/>
            <a:ext cx="8534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tr-TR" b="1"/>
              <a:t>(2) CO</a:t>
            </a:r>
            <a:r>
              <a:rPr lang="en-GB" altLang="tr-TR" sz="1200" b="1"/>
              <a:t>2</a:t>
            </a:r>
            <a:endParaRPr lang="en-US" altLang="tr-TR" sz="1200" b="1"/>
          </a:p>
        </p:txBody>
      </p:sp>
      <p:sp>
        <p:nvSpPr>
          <p:cNvPr id="141319" name="Line 7"/>
          <p:cNvSpPr>
            <a:spLocks noChangeShapeType="1"/>
          </p:cNvSpPr>
          <p:nvPr/>
        </p:nvSpPr>
        <p:spPr bwMode="auto">
          <a:xfrm>
            <a:off x="1752600" y="2819400"/>
            <a:ext cx="693420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141320" name="Line 8"/>
          <p:cNvSpPr>
            <a:spLocks noChangeShapeType="1"/>
          </p:cNvSpPr>
          <p:nvPr/>
        </p:nvSpPr>
        <p:spPr bwMode="auto">
          <a:xfrm>
            <a:off x="1752600" y="2514600"/>
            <a:ext cx="693420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141321" name="Line 9"/>
          <p:cNvSpPr>
            <a:spLocks noChangeShapeType="1"/>
          </p:cNvSpPr>
          <p:nvPr/>
        </p:nvSpPr>
        <p:spPr bwMode="auto">
          <a:xfrm>
            <a:off x="1752600" y="2209800"/>
            <a:ext cx="693420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141322" name="Text Box 10"/>
          <p:cNvSpPr txBox="1">
            <a:spLocks noChangeArrowheads="1"/>
          </p:cNvSpPr>
          <p:nvPr/>
        </p:nvSpPr>
        <p:spPr bwMode="auto">
          <a:xfrm>
            <a:off x="-533400" y="1981200"/>
            <a:ext cx="2286000" cy="1192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GB" altLang="tr-TR" b="1">
                <a:solidFill>
                  <a:srgbClr val="0000FF"/>
                </a:solidFill>
              </a:rPr>
              <a:t>1680ppmv = 6*</a:t>
            </a:r>
          </a:p>
          <a:p>
            <a:pPr algn="r">
              <a:spcBef>
                <a:spcPct val="50000"/>
              </a:spcBef>
            </a:pPr>
            <a:r>
              <a:rPr lang="en-GB" altLang="tr-TR" b="1">
                <a:solidFill>
                  <a:srgbClr val="0000FF"/>
                </a:solidFill>
              </a:rPr>
              <a:t>1120ppmv = 4*</a:t>
            </a:r>
          </a:p>
          <a:p>
            <a:pPr algn="r">
              <a:spcBef>
                <a:spcPct val="50000"/>
              </a:spcBef>
            </a:pPr>
            <a:r>
              <a:rPr lang="en-GB" altLang="tr-TR" b="1">
                <a:solidFill>
                  <a:srgbClr val="0000FF"/>
                </a:solidFill>
              </a:rPr>
              <a:t>560ppmv = 2*</a:t>
            </a:r>
            <a:endParaRPr lang="en-US" altLang="tr-TR" b="1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8758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28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447800"/>
            <a:ext cx="7086600" cy="5078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129" name="Text Box 8"/>
          <p:cNvSpPr txBox="1">
            <a:spLocks noChangeArrowheads="1"/>
          </p:cNvSpPr>
          <p:nvPr/>
        </p:nvSpPr>
        <p:spPr bwMode="auto">
          <a:xfrm>
            <a:off x="2051720" y="609600"/>
            <a:ext cx="633028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tr-TR" b="1" dirty="0" smtClean="0"/>
              <a:t>1,2,4,6</a:t>
            </a:r>
            <a:r>
              <a:rPr lang="tr-TR" altLang="tr-TR" b="1" dirty="0" smtClean="0"/>
              <a:t> olarak çalışır </a:t>
            </a:r>
            <a:r>
              <a:rPr lang="en-GB" altLang="tr-TR" b="1" dirty="0" smtClean="0"/>
              <a:t> </a:t>
            </a:r>
            <a:r>
              <a:rPr lang="en-GB" altLang="tr-TR" b="1" dirty="0"/>
              <a:t>* </a:t>
            </a:r>
            <a:r>
              <a:rPr lang="tr-TR" altLang="tr-TR" b="1" dirty="0" smtClean="0"/>
              <a:t>endüstri öncesi</a:t>
            </a:r>
            <a:r>
              <a:rPr lang="en-GB" altLang="tr-TR" b="1" dirty="0" smtClean="0"/>
              <a:t> </a:t>
            </a:r>
            <a:r>
              <a:rPr lang="en-GB" altLang="tr-TR" b="1" dirty="0"/>
              <a:t>CO</a:t>
            </a:r>
            <a:r>
              <a:rPr lang="en-GB" altLang="tr-TR" sz="1200" b="1" dirty="0"/>
              <a:t>2</a:t>
            </a:r>
            <a:r>
              <a:rPr lang="en-GB" altLang="tr-TR" b="1" dirty="0"/>
              <a:t>.  ~3500 </a:t>
            </a:r>
            <a:r>
              <a:rPr lang="en-GB" altLang="tr-TR" b="1" dirty="0" smtClean="0"/>
              <a:t>y</a:t>
            </a:r>
            <a:r>
              <a:rPr lang="tr-TR" altLang="tr-TR" b="1" dirty="0" err="1" smtClean="0"/>
              <a:t>ıl</a:t>
            </a:r>
            <a:endParaRPr lang="en-US" altLang="tr-TR" b="1" dirty="0"/>
          </a:p>
        </p:txBody>
      </p:sp>
      <p:sp>
        <p:nvSpPr>
          <p:cNvPr id="133130" name="Text Box 8"/>
          <p:cNvSpPr txBox="1">
            <a:spLocks noChangeArrowheads="1"/>
          </p:cNvSpPr>
          <p:nvPr/>
        </p:nvSpPr>
        <p:spPr bwMode="auto">
          <a:xfrm>
            <a:off x="0" y="3352800"/>
            <a:ext cx="19050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tr-TR" altLang="tr-TR" b="1" dirty="0" smtClean="0"/>
              <a:t>Küresel ortalama sıcaklık </a:t>
            </a:r>
            <a:r>
              <a:rPr lang="en-GB" altLang="tr-TR" b="1" dirty="0" smtClean="0"/>
              <a:t>vs </a:t>
            </a:r>
            <a:r>
              <a:rPr lang="en-GB" altLang="tr-TR" b="1" dirty="0"/>
              <a:t>CO</a:t>
            </a:r>
            <a:r>
              <a:rPr lang="en-GB" altLang="tr-TR" sz="1200" b="1" dirty="0"/>
              <a:t>2</a:t>
            </a:r>
            <a:r>
              <a:rPr lang="en-GB" altLang="tr-TR" b="1" dirty="0"/>
              <a:t> </a:t>
            </a:r>
            <a:r>
              <a:rPr lang="tr-TR" altLang="tr-TR" b="1" dirty="0" smtClean="0"/>
              <a:t>artışı</a:t>
            </a:r>
            <a:endParaRPr lang="en-US" altLang="tr-TR" b="1" dirty="0"/>
          </a:p>
        </p:txBody>
      </p:sp>
    </p:spTree>
    <p:extLst>
      <p:ext uri="{BB962C8B-B14F-4D97-AF65-F5344CB8AC3E}">
        <p14:creationId xmlns:p14="http://schemas.microsoft.com/office/powerpoint/2010/main" val="92359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5255</TotalTime>
  <Words>335</Words>
  <Application>Microsoft Office PowerPoint</Application>
  <PresentationFormat>Ekran Gösterisi (4:3)</PresentationFormat>
  <Paragraphs>56</Paragraphs>
  <Slides>19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19</vt:i4>
      </vt:variant>
    </vt:vector>
  </HeadingPairs>
  <TitlesOfParts>
    <vt:vector size="24" baseType="lpstr">
      <vt:lpstr>PMingLiU</vt:lpstr>
      <vt:lpstr>Arial</vt:lpstr>
      <vt:lpstr>Calibri</vt:lpstr>
      <vt:lpstr>Tahoma</vt:lpstr>
      <vt:lpstr>Office Theme</vt:lpstr>
      <vt:lpstr>PALEOİKLİMİN TEMEL PRENSİPLERİ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SONUÇLAR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Oğuzhan Deniz</dc:creator>
  <cp:lastModifiedBy>A</cp:lastModifiedBy>
  <cp:revision>386</cp:revision>
  <dcterms:created xsi:type="dcterms:W3CDTF">2015-04-03T06:31:25Z</dcterms:created>
  <dcterms:modified xsi:type="dcterms:W3CDTF">2018-03-05T10:22:20Z</dcterms:modified>
</cp:coreProperties>
</file>