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373" r:id="rId3"/>
    <p:sldId id="374" r:id="rId4"/>
    <p:sldId id="367" r:id="rId5"/>
    <p:sldId id="368" r:id="rId6"/>
    <p:sldId id="383" r:id="rId7"/>
    <p:sldId id="369" r:id="rId8"/>
    <p:sldId id="370" r:id="rId9"/>
    <p:sldId id="371" r:id="rId10"/>
    <p:sldId id="372" r:id="rId11"/>
    <p:sldId id="375" r:id="rId12"/>
    <p:sldId id="379" r:id="rId13"/>
    <p:sldId id="380" r:id="rId14"/>
    <p:sldId id="381" r:id="rId15"/>
    <p:sldId id="377" r:id="rId16"/>
    <p:sldId id="378" r:id="rId17"/>
    <p:sldId id="382" r:id="rId18"/>
    <p:sldId id="376" r:id="rId19"/>
    <p:sldId id="361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FF00FF"/>
    <a:srgbClr val="005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1741" autoAdjust="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C296E-CB69-4D42-8D39-0710EFC0C4AE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2845F-C115-4CEE-9F10-8863CE769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99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2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71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6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54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02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07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26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6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91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91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20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31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262"/>
            <a:ext cx="9144000" cy="5705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79612" y="116632"/>
            <a:ext cx="7992888" cy="1741884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tr-TR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PALEOİKLİMİN TEMEL PRENSİPLERİ</a:t>
            </a:r>
            <a:endParaRPr lang="tr-TR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5142027"/>
            <a:ext cx="6400800" cy="1656184"/>
          </a:xfr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Dersin sorumlusu: Prof. Dr. Turhan AYYILDIZ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961" y="1"/>
            <a:ext cx="1067304" cy="980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4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914400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395536" y="1484784"/>
            <a:ext cx="762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 u="sng" dirty="0" err="1" smtClean="0"/>
              <a:t>Normalize</a:t>
            </a:r>
            <a:r>
              <a:rPr lang="en-GB" altLang="tr-TR" b="1" dirty="0" smtClean="0"/>
              <a:t> </a:t>
            </a:r>
            <a:r>
              <a:rPr lang="tr-TR" altLang="tr-TR" b="1" dirty="0" smtClean="0"/>
              <a:t>Yüzey Sıcaklığı</a:t>
            </a:r>
            <a:r>
              <a:rPr lang="en-GB" altLang="tr-TR" b="1" dirty="0" smtClean="0"/>
              <a:t>, </a:t>
            </a:r>
            <a:r>
              <a:rPr lang="tr-TR" altLang="tr-TR" b="1" dirty="0" smtClean="0"/>
              <a:t>Eosen </a:t>
            </a:r>
            <a:r>
              <a:rPr lang="en-GB" altLang="tr-TR" b="1" dirty="0" smtClean="0"/>
              <a:t>2</a:t>
            </a:r>
            <a:r>
              <a:rPr lang="en-GB" altLang="tr-TR" b="1" dirty="0"/>
              <a:t>*-1*, 4*-1*, 6*-1* 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10143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9144000" cy="26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0" y="228600"/>
            <a:ext cx="746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 err="1"/>
              <a:t>PETM'ye</a:t>
            </a:r>
            <a:r>
              <a:rPr lang="tr-TR" dirty="0"/>
              <a:t> Etkileri:</a:t>
            </a:r>
            <a:endParaRPr lang="en-GB" altLang="tr-TR" b="1" dirty="0"/>
          </a:p>
        </p:txBody>
      </p:sp>
      <p:pic>
        <p:nvPicPr>
          <p:cNvPr id="1464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43529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9" name="TextBox 6"/>
          <p:cNvSpPr txBox="1">
            <a:spLocks noChangeArrowheads="1"/>
          </p:cNvSpPr>
          <p:nvPr/>
        </p:nvSpPr>
        <p:spPr bwMode="auto">
          <a:xfrm>
            <a:off x="1371600" y="3505200"/>
            <a:ext cx="2514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tr-TR" sz="1100" b="1"/>
              <a:t>Bice and Marotzke, 2004</a:t>
            </a:r>
          </a:p>
        </p:txBody>
      </p:sp>
    </p:spTree>
    <p:extLst>
      <p:ext uri="{BB962C8B-B14F-4D97-AF65-F5344CB8AC3E}">
        <p14:creationId xmlns:p14="http://schemas.microsoft.com/office/powerpoint/2010/main" val="187965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24744"/>
            <a:ext cx="5976664" cy="516314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483768" y="404664"/>
            <a:ext cx="4211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Derin Deniz (</a:t>
            </a:r>
            <a:r>
              <a:rPr lang="tr-TR" dirty="0" err="1" smtClean="0"/>
              <a:t>Bentik</a:t>
            </a:r>
            <a:r>
              <a:rPr lang="tr-TR" dirty="0" smtClean="0"/>
              <a:t> </a:t>
            </a:r>
            <a:r>
              <a:rPr lang="tr-TR" dirty="0"/>
              <a:t>Foram.) İzotop Kayıtları</a:t>
            </a:r>
          </a:p>
        </p:txBody>
      </p:sp>
    </p:spTree>
    <p:extLst>
      <p:ext uri="{BB962C8B-B14F-4D97-AF65-F5344CB8AC3E}">
        <p14:creationId xmlns:p14="http://schemas.microsoft.com/office/powerpoint/2010/main" val="4145436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772816"/>
            <a:ext cx="8635755" cy="403244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131840" y="764704"/>
            <a:ext cx="2881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Bighorn</a:t>
            </a:r>
            <a:r>
              <a:rPr lang="tr-TR" dirty="0"/>
              <a:t> </a:t>
            </a:r>
            <a:r>
              <a:rPr lang="tr-TR" dirty="0" smtClean="0"/>
              <a:t>Havzası, Batı </a:t>
            </a:r>
            <a:r>
              <a:rPr lang="tr-TR" dirty="0" err="1"/>
              <a:t>yoming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786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96752"/>
            <a:ext cx="7776864" cy="461128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1720" y="260648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Paleosen</a:t>
            </a:r>
            <a:r>
              <a:rPr lang="tr-TR" dirty="0"/>
              <a:t>-Eosen Termal Maksimum Geçici Mega-Flora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43608" y="6051640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Alt PETM </a:t>
            </a:r>
            <a:r>
              <a:rPr lang="tr-TR" dirty="0"/>
              <a:t>Flora 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smtClean="0"/>
              <a:t>Kuraklık </a:t>
            </a:r>
            <a:r>
              <a:rPr lang="tr-TR" dirty="0"/>
              <a:t>Artışı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860032" y="60516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Üst PETM Florası</a:t>
            </a:r>
            <a:br>
              <a:rPr lang="tr-TR" dirty="0"/>
            </a:br>
            <a:r>
              <a:rPr lang="tr-TR" dirty="0"/>
              <a:t>• Artan Nem "Alt Tropikal"</a:t>
            </a:r>
          </a:p>
        </p:txBody>
      </p:sp>
    </p:spTree>
    <p:extLst>
      <p:ext uri="{BB962C8B-B14F-4D97-AF65-F5344CB8AC3E}">
        <p14:creationId xmlns:p14="http://schemas.microsoft.com/office/powerpoint/2010/main" val="3098776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32656"/>
            <a:ext cx="4320480" cy="521946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187624" y="5661248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Bu gibi fosil yapraklardaki delikler, </a:t>
            </a:r>
            <a:r>
              <a:rPr lang="tr-TR" dirty="0" err="1"/>
              <a:t>Bighorn</a:t>
            </a:r>
            <a:r>
              <a:rPr lang="tr-TR" dirty="0"/>
              <a:t> Havzasındaki böceklerin, PETM sırasında CO2 ve sıcaklıklar arttıkça daha bol ve vahşi olduğunu gösteriyor.</a:t>
            </a:r>
          </a:p>
        </p:txBody>
      </p:sp>
    </p:spTree>
    <p:extLst>
      <p:ext uri="{BB962C8B-B14F-4D97-AF65-F5344CB8AC3E}">
        <p14:creationId xmlns:p14="http://schemas.microsoft.com/office/powerpoint/2010/main" val="2310336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16632"/>
            <a:ext cx="4608512" cy="50405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67544" y="530120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PETM sırasında bazı memeliler geçici olarak küçülürler. Atların tavuk çubukları kadar </a:t>
            </a:r>
            <a:r>
              <a:rPr lang="tr-TR" dirty="0" err="1"/>
              <a:t>şivonları</a:t>
            </a:r>
            <a:r>
              <a:rPr lang="tr-TR" dirty="0"/>
              <a:t> vardı. Ders, Philip </a:t>
            </a:r>
            <a:r>
              <a:rPr lang="tr-TR" dirty="0" err="1"/>
              <a:t>Gingerich'e</a:t>
            </a:r>
            <a:r>
              <a:rPr lang="tr-TR" dirty="0"/>
              <a:t> göre: "Gerekli olduğunda," evrim hızlıdır. " Birkaç milyon yıl sonra </a:t>
            </a:r>
            <a:r>
              <a:rPr lang="tr-TR" dirty="0" err="1"/>
              <a:t>Eosen'de</a:t>
            </a:r>
            <a:r>
              <a:rPr lang="tr-TR" dirty="0"/>
              <a:t> bulunan en eski at iskeletlerinin biri (yukarıdaki) benzer ancak yüzde 50 daha büyük.</a:t>
            </a:r>
          </a:p>
        </p:txBody>
      </p:sp>
    </p:spTree>
    <p:extLst>
      <p:ext uri="{BB962C8B-B14F-4D97-AF65-F5344CB8AC3E}">
        <p14:creationId xmlns:p14="http://schemas.microsoft.com/office/powerpoint/2010/main" val="798258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08720"/>
            <a:ext cx="1590675" cy="503872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771800" y="3861048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donuk kırmızı kil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715997" y="1268760"/>
            <a:ext cx="1750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dirty="0" err="1"/>
              <a:t>nannofossil</a:t>
            </a:r>
            <a:r>
              <a:rPr lang="tr-TR" dirty="0"/>
              <a:t> </a:t>
            </a:r>
            <a:r>
              <a:rPr lang="tr-TR" dirty="0" err="1"/>
              <a:t>ooze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715997" y="5373216"/>
            <a:ext cx="1750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dirty="0" err="1"/>
              <a:t>nannofossil</a:t>
            </a:r>
            <a:r>
              <a:rPr lang="tr-TR" dirty="0"/>
              <a:t> </a:t>
            </a:r>
            <a:r>
              <a:rPr lang="tr-TR" dirty="0" err="1"/>
              <a:t>ooze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771800" y="32356"/>
            <a:ext cx="4439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/>
              <a:t>Okyanus asitlenmesi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525" y="1966540"/>
            <a:ext cx="3848100" cy="162877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867206" y="6309320"/>
            <a:ext cx="327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/>
              <a:t>Zachos, Kroon, Blum et al.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737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304800" y="990600"/>
            <a:ext cx="861060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GB" alt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Eosen modeli, </a:t>
            </a:r>
            <a:r>
              <a:rPr lang="tr-TR" sz="2400" dirty="0" smtClean="0"/>
              <a:t>CO2‘ e yanıt olarak oldukça </a:t>
            </a:r>
            <a:r>
              <a:rPr lang="tr-TR" sz="2400" dirty="0"/>
              <a:t>düz yüzey sıcaklığındaki tepkiyi gösterir, ancak </a:t>
            </a:r>
            <a:r>
              <a:rPr lang="en-GB" altLang="tr-TR" sz="2400" b="1" dirty="0" smtClean="0"/>
              <a:t>…</a:t>
            </a:r>
            <a:endParaRPr lang="en-GB" altLang="tr-TR" sz="2400" b="1" dirty="0"/>
          </a:p>
          <a:p>
            <a:pPr eaLnBrk="1" hangingPunct="1">
              <a:lnSpc>
                <a:spcPct val="90000"/>
              </a:lnSpc>
            </a:pPr>
            <a:endParaRPr lang="en-GB" alt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Derin okyanus, doğrusal olmayan bir şekilde ısınır, derin su oluşumunda azalma ve okyanus sirkülasyonunda geçiş ile bağlantılıdır</a:t>
            </a:r>
            <a:r>
              <a:rPr lang="tr-TR" sz="2400" dirty="0" smtClean="0"/>
              <a:t>.</a:t>
            </a:r>
            <a:endParaRPr lang="en-GB" altLang="tr-TR" sz="2400" b="1" dirty="0"/>
          </a:p>
          <a:p>
            <a:pPr eaLnBrk="1" hangingPunct="1">
              <a:lnSpc>
                <a:spcPct val="90000"/>
              </a:lnSpc>
            </a:pPr>
            <a:endParaRPr lang="en-GB" alt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Hidratlar üzerine etkileri: İlk zorlama (ör. Volkanik) "olumsuz geri beslemelere" neden olabilir.</a:t>
            </a:r>
            <a:br>
              <a:rPr lang="tr-TR" sz="2400" dirty="0"/>
            </a:br>
            <a:endParaRPr lang="en-GB" alt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Diğer modelleme çalışmasının da desteğiyle </a:t>
            </a:r>
            <a:r>
              <a:rPr lang="tr-TR" sz="2400" dirty="0" smtClean="0"/>
              <a:t>be veriler elde edilmiştir (</a:t>
            </a:r>
            <a:r>
              <a:rPr lang="tr-TR" sz="2400" dirty="0" err="1" smtClean="0"/>
              <a:t>Winguth</a:t>
            </a:r>
            <a:r>
              <a:rPr lang="tr-TR" sz="2400" dirty="0" smtClean="0"/>
              <a:t> </a:t>
            </a:r>
            <a:r>
              <a:rPr lang="tr-TR" sz="2400" dirty="0" err="1" smtClean="0"/>
              <a:t>vd</a:t>
            </a:r>
            <a:r>
              <a:rPr lang="tr-TR" sz="2400" dirty="0" smtClean="0"/>
              <a:t>, </a:t>
            </a:r>
            <a:r>
              <a:rPr lang="tr-TR" sz="2400" dirty="0"/>
              <a:t>2010</a:t>
            </a:r>
            <a:r>
              <a:rPr lang="tr-TR" sz="2400" dirty="0" smtClean="0"/>
              <a:t>)</a:t>
            </a:r>
            <a:endParaRPr lang="en-GB" altLang="tr-TR" sz="2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tr-TR" sz="1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tr-TR" sz="1400" b="1" dirty="0"/>
              <a:t>Lunt et al, Geology, 2010</a:t>
            </a:r>
            <a:r>
              <a:rPr lang="en-GB" altLang="tr-TR" sz="1400" b="1" dirty="0" smtClean="0"/>
              <a:t>.</a:t>
            </a:r>
            <a:endParaRPr lang="en-GB" altLang="tr-TR" sz="1400" b="1" dirty="0"/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>
            <a:off x="381000" y="225425"/>
            <a:ext cx="2622834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tr-TR" altLang="tr-TR" sz="3200" b="1" dirty="0" smtClean="0"/>
              <a:t>SONUÇLAR</a:t>
            </a:r>
            <a:r>
              <a:rPr lang="en-GB" altLang="tr-TR" sz="3200" b="1" dirty="0" smtClean="0"/>
              <a:t> </a:t>
            </a:r>
            <a:r>
              <a:rPr lang="en-GB" altLang="tr-TR" sz="3200" b="1" dirty="0"/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295996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4372" y="0"/>
            <a:ext cx="8229600" cy="1143000"/>
          </a:xfrm>
        </p:spPr>
        <p:txBody>
          <a:bodyPr/>
          <a:lstStyle/>
          <a:p>
            <a:r>
              <a:rPr lang="tr-TR" altLang="zh-TW" sz="2400" dirty="0" smtClean="0"/>
              <a:t>SONUÇLAR </a:t>
            </a:r>
            <a:endParaRPr lang="en-US" altLang="zh-TW" sz="24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8229600" cy="4495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2400" dirty="0"/>
              <a:t>PETM - </a:t>
            </a:r>
            <a:r>
              <a:rPr lang="tr-TR" sz="2400" dirty="0" err="1"/>
              <a:t>Paleosen</a:t>
            </a:r>
            <a:r>
              <a:rPr lang="tr-TR" sz="2400" dirty="0"/>
              <a:t>-Eosen Termal </a:t>
            </a:r>
            <a:r>
              <a:rPr lang="tr-TR" sz="2400" dirty="0" smtClean="0"/>
              <a:t>Maksimum</a:t>
            </a:r>
          </a:p>
          <a:p>
            <a:pPr algn="just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• 56 </a:t>
            </a:r>
            <a:r>
              <a:rPr lang="tr-TR" sz="2400" dirty="0" err="1"/>
              <a:t>m.y</a:t>
            </a:r>
            <a:r>
              <a:rPr lang="tr-TR" sz="2400" dirty="0"/>
              <a:t>. önce, CO2'nin yeniden dengelenmesi için gereken süre 150 </a:t>
            </a:r>
            <a:r>
              <a:rPr lang="tr-TR" sz="2400" dirty="0" err="1"/>
              <a:t>k.y</a:t>
            </a:r>
            <a:r>
              <a:rPr lang="tr-TR" sz="2400" dirty="0"/>
              <a:t>. sürdü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• Erken </a:t>
            </a:r>
            <a:r>
              <a:rPr lang="tr-TR" sz="2400" dirty="0" err="1"/>
              <a:t>Eosen'de</a:t>
            </a:r>
            <a:r>
              <a:rPr lang="tr-TR" sz="2400" dirty="0"/>
              <a:t> 20 </a:t>
            </a:r>
            <a:r>
              <a:rPr lang="tr-TR" sz="2400" dirty="0" err="1"/>
              <a:t>ky</a:t>
            </a:r>
            <a:r>
              <a:rPr lang="tr-TR" sz="2400" dirty="0"/>
              <a:t> boyunca büyük karbon salımı (&gt; 4 trilyon ton). Kaynak bilinmiyor</a:t>
            </a:r>
            <a:r>
              <a:rPr lang="tr-TR" sz="2400" dirty="0" smtClean="0"/>
              <a:t>.</a:t>
            </a:r>
          </a:p>
          <a:p>
            <a:pPr marL="0" indent="0" algn="just">
              <a:buNone/>
            </a:pPr>
            <a:r>
              <a:rPr lang="tr-TR" sz="2400" dirty="0"/>
              <a:t/>
            </a:r>
            <a:br>
              <a:rPr lang="tr-TR" sz="2400" dirty="0"/>
            </a:b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. Bu olaylar bilinen </a:t>
            </a:r>
            <a:r>
              <a:rPr lang="tr-TR" sz="2400" dirty="0"/>
              <a:t>karbon izotop kalıplarıyla belgelenmiştir</a:t>
            </a:r>
            <a:br>
              <a:rPr lang="tr-TR" sz="2400" dirty="0"/>
            </a:br>
            <a:endParaRPr lang="tr-TR" sz="2400" dirty="0" smtClean="0"/>
          </a:p>
          <a:p>
            <a:pPr algn="just"/>
            <a:r>
              <a:rPr lang="tr-TR" sz="2400" dirty="0" smtClean="0"/>
              <a:t>Okyanuslar</a:t>
            </a:r>
            <a:r>
              <a:rPr lang="tr-TR" sz="2400" dirty="0"/>
              <a:t>, okyanus tortullarında </a:t>
            </a:r>
            <a:r>
              <a:rPr lang="tr-TR" sz="2400" dirty="0" err="1"/>
              <a:t>planktonik</a:t>
            </a:r>
            <a:r>
              <a:rPr lang="tr-TR" sz="2400" dirty="0"/>
              <a:t> kabukların yokluğu ile gösterildiği gibi </a:t>
            </a:r>
            <a:r>
              <a:rPr lang="tr-TR" sz="2400" dirty="0" smtClean="0"/>
              <a:t>asitleşmiştir.</a:t>
            </a:r>
          </a:p>
          <a:p>
            <a:pPr algn="just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• Okyanuslar 5oC veya 9oF'ye kadar ısıtılır. Hava </a:t>
            </a:r>
            <a:r>
              <a:rPr lang="tr-TR" sz="2400" dirty="0" smtClean="0"/>
              <a:t>sıcaklığı daha </a:t>
            </a:r>
            <a:r>
              <a:rPr lang="tr-TR" sz="2400" dirty="0"/>
              <a:t>da yüksekti.</a:t>
            </a:r>
            <a:endParaRPr lang="en-US" altLang="zh-TW" sz="2400" b="1" dirty="0"/>
          </a:p>
        </p:txBody>
      </p:sp>
    </p:spTree>
    <p:extLst>
      <p:ext uri="{BB962C8B-B14F-4D97-AF65-F5344CB8AC3E}">
        <p14:creationId xmlns:p14="http://schemas.microsoft.com/office/powerpoint/2010/main" val="18881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72816"/>
            <a:ext cx="6705600" cy="431403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483768" y="47667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800" dirty="0"/>
              <a:t>56 </a:t>
            </a:r>
            <a:r>
              <a:rPr lang="tr-TR" sz="2800" dirty="0" err="1" smtClean="0"/>
              <a:t>My'da</a:t>
            </a:r>
            <a:r>
              <a:rPr lang="tr-TR" sz="2800" dirty="0" smtClean="0"/>
              <a:t> </a:t>
            </a:r>
            <a:r>
              <a:rPr lang="tr-TR" sz="2800" dirty="0" err="1"/>
              <a:t>paleocoğrafya</a:t>
            </a:r>
            <a:r>
              <a:rPr lang="tr-TR" sz="2800" dirty="0"/>
              <a:t>,</a:t>
            </a:r>
            <a:br>
              <a:rPr lang="tr-TR" sz="2800" dirty="0"/>
            </a:br>
            <a:r>
              <a:rPr lang="tr-TR" sz="2800" dirty="0" err="1"/>
              <a:t>Paleosen</a:t>
            </a:r>
            <a:r>
              <a:rPr lang="tr-TR" sz="2800" dirty="0"/>
              <a:t>-Eosen sınırı.</a:t>
            </a:r>
          </a:p>
        </p:txBody>
      </p:sp>
    </p:spTree>
    <p:extLst>
      <p:ext uri="{BB962C8B-B14F-4D97-AF65-F5344CB8AC3E}">
        <p14:creationId xmlns:p14="http://schemas.microsoft.com/office/powerpoint/2010/main" val="166114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268760"/>
            <a:ext cx="4536504" cy="423407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55776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New York Limanı buzsuz bir ortamda</a:t>
            </a:r>
            <a:br>
              <a:rPr lang="tr-TR" dirty="0"/>
            </a:br>
            <a:r>
              <a:rPr lang="tr-TR" dirty="0"/>
              <a:t>dünya (= Eosen deniz seviyesi)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491880" y="5502831"/>
            <a:ext cx="3372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Kenneth</a:t>
            </a:r>
            <a:r>
              <a:rPr lang="tr-TR" dirty="0"/>
              <a:t> Miller, </a:t>
            </a:r>
            <a:r>
              <a:rPr lang="tr-TR" dirty="0" err="1"/>
              <a:t>Rutgers</a:t>
            </a:r>
            <a:r>
              <a:rPr lang="tr-TR" dirty="0"/>
              <a:t> </a:t>
            </a:r>
            <a:r>
              <a:rPr lang="tr-TR" dirty="0" err="1"/>
              <a:t>University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194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6694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2" name="TextBox 7"/>
          <p:cNvSpPr txBox="1">
            <a:spLocks noChangeArrowheads="1"/>
          </p:cNvSpPr>
          <p:nvPr/>
        </p:nvSpPr>
        <p:spPr bwMode="auto">
          <a:xfrm>
            <a:off x="0" y="6340475"/>
            <a:ext cx="17145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tr-TR" sz="1400">
                <a:latin typeface="Calibri" panose="020F0502020204030204" pitchFamily="34" charset="0"/>
              </a:rPr>
              <a:t>Zachos et al, Nature, 2008</a:t>
            </a:r>
          </a:p>
        </p:txBody>
      </p:sp>
      <p:sp>
        <p:nvSpPr>
          <p:cNvPr id="135173" name="Text Box 8"/>
          <p:cNvSpPr txBox="1">
            <a:spLocks noChangeArrowheads="1"/>
          </p:cNvSpPr>
          <p:nvPr/>
        </p:nvSpPr>
        <p:spPr bwMode="auto">
          <a:xfrm>
            <a:off x="0" y="0"/>
            <a:ext cx="25923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altLang="tr-TR" b="1" dirty="0"/>
          </a:p>
          <a:p>
            <a:pPr>
              <a:spcBef>
                <a:spcPct val="50000"/>
              </a:spcBef>
            </a:pPr>
            <a:r>
              <a:rPr lang="en-GB" altLang="tr-TR" b="1" dirty="0" smtClean="0"/>
              <a:t>Pal</a:t>
            </a:r>
            <a:r>
              <a:rPr lang="tr-TR" altLang="tr-TR" b="1" dirty="0" smtClean="0"/>
              <a:t>eosen </a:t>
            </a:r>
            <a:r>
              <a:rPr lang="en-GB" altLang="tr-TR" b="1" dirty="0" smtClean="0"/>
              <a:t>–</a:t>
            </a:r>
            <a:r>
              <a:rPr lang="tr-TR" altLang="tr-TR" b="1" dirty="0" smtClean="0"/>
              <a:t> Eosen (Maksimum Isınma) </a:t>
            </a:r>
            <a:r>
              <a:rPr lang="en-GB" altLang="tr-TR" b="1" dirty="0" smtClean="0"/>
              <a:t>Thermal </a:t>
            </a:r>
            <a:r>
              <a:rPr lang="en-GB" altLang="tr-TR" b="1" dirty="0"/>
              <a:t>Maximum</a:t>
            </a:r>
          </a:p>
          <a:p>
            <a:pPr>
              <a:spcBef>
                <a:spcPct val="50000"/>
              </a:spcBef>
            </a:pPr>
            <a:endParaRPr lang="en-US" altLang="tr-TR" b="1" dirty="0"/>
          </a:p>
        </p:txBody>
      </p:sp>
      <p:sp>
        <p:nvSpPr>
          <p:cNvPr id="135174" name="Rectangle 7"/>
          <p:cNvSpPr>
            <a:spLocks noChangeArrowheads="1"/>
          </p:cNvSpPr>
          <p:nvPr/>
        </p:nvSpPr>
        <p:spPr bwMode="auto">
          <a:xfrm>
            <a:off x="7315200" y="228600"/>
            <a:ext cx="304800" cy="6629400"/>
          </a:xfrm>
          <a:prstGeom prst="rect">
            <a:avLst/>
          </a:prstGeom>
          <a:solidFill>
            <a:srgbClr val="FF0000">
              <a:alpha val="16000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90144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6248400" cy="574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7" name="TextBox 2"/>
          <p:cNvSpPr txBox="1">
            <a:spLocks noChangeArrowheads="1"/>
          </p:cNvSpPr>
          <p:nvPr/>
        </p:nvSpPr>
        <p:spPr bwMode="auto">
          <a:xfrm>
            <a:off x="5562600" y="6400800"/>
            <a:ext cx="2514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tr-TR" sz="1100" b="1"/>
              <a:t>Dunkley Jones et al, 2010</a:t>
            </a:r>
          </a:p>
        </p:txBody>
      </p:sp>
      <p:sp>
        <p:nvSpPr>
          <p:cNvPr id="154628" name="Text Box 8"/>
          <p:cNvSpPr txBox="1">
            <a:spLocks noChangeArrowheads="1"/>
          </p:cNvSpPr>
          <p:nvPr/>
        </p:nvSpPr>
        <p:spPr bwMode="auto">
          <a:xfrm>
            <a:off x="5486400" y="1295400"/>
            <a:ext cx="3657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altLang="tr-TR" b="1" dirty="0"/>
          </a:p>
          <a:p>
            <a:pPr>
              <a:spcBef>
                <a:spcPct val="50000"/>
              </a:spcBef>
            </a:pPr>
            <a:r>
              <a:rPr lang="tr-TR" dirty="0" err="1"/>
              <a:t>PETM'nin</a:t>
            </a:r>
            <a:r>
              <a:rPr lang="tr-TR" dirty="0"/>
              <a:t> nedenleri tartışılmıştır -</a:t>
            </a:r>
            <a:br>
              <a:rPr lang="tr-TR" dirty="0"/>
            </a:br>
            <a:r>
              <a:rPr lang="tr-TR" dirty="0"/>
              <a:t>Karbon girdisi ve dolayısıyla iklim hassasiyeti üzerindeki etkileri.</a:t>
            </a:r>
            <a:endParaRPr lang="en-GB" altLang="tr-TR" b="1" dirty="0"/>
          </a:p>
          <a:p>
            <a:pPr>
              <a:spcBef>
                <a:spcPct val="50000"/>
              </a:spcBef>
            </a:pP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14464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20688"/>
            <a:ext cx="6989421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5715000" cy="3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5" name="TextBox 6"/>
          <p:cNvSpPr txBox="1">
            <a:spLocks noChangeArrowheads="1"/>
          </p:cNvSpPr>
          <p:nvPr/>
        </p:nvSpPr>
        <p:spPr bwMode="auto">
          <a:xfrm>
            <a:off x="228600" y="6248400"/>
            <a:ext cx="2514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tr-TR" sz="1100" b="1"/>
              <a:t>Bice and Marotzke, 2004</a:t>
            </a:r>
          </a:p>
        </p:txBody>
      </p:sp>
      <p:sp>
        <p:nvSpPr>
          <p:cNvPr id="158726" name="Text Box 8"/>
          <p:cNvSpPr txBox="1">
            <a:spLocks noChangeArrowheads="1"/>
          </p:cNvSpPr>
          <p:nvPr/>
        </p:nvSpPr>
        <p:spPr bwMode="auto">
          <a:xfrm>
            <a:off x="0" y="0"/>
            <a:ext cx="75438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dirty="0"/>
              <a:t>Bir hipotez: ısınmanın artması nedeniyle metan hidratların salınımı:</a:t>
            </a:r>
            <a:endParaRPr lang="en-GB" altLang="tr-TR" b="1" dirty="0"/>
          </a:p>
          <a:p>
            <a:pPr>
              <a:spcBef>
                <a:spcPct val="50000"/>
              </a:spcBef>
            </a:pPr>
            <a:endParaRPr lang="en-US" altLang="tr-TR" b="1" dirty="0"/>
          </a:p>
        </p:txBody>
      </p:sp>
      <p:pic>
        <p:nvPicPr>
          <p:cNvPr id="1587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5" y="1295400"/>
            <a:ext cx="29733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8" name="TextBox 4"/>
          <p:cNvSpPr txBox="1">
            <a:spLocks noChangeArrowheads="1"/>
          </p:cNvSpPr>
          <p:nvPr/>
        </p:nvSpPr>
        <p:spPr bwMode="auto">
          <a:xfrm>
            <a:off x="7516813" y="5867400"/>
            <a:ext cx="16271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tr-TR" sz="1100" b="1"/>
              <a:t>Nunes and Norris, 2006</a:t>
            </a:r>
          </a:p>
        </p:txBody>
      </p:sp>
      <p:sp>
        <p:nvSpPr>
          <p:cNvPr id="158729" name="Text Box 8"/>
          <p:cNvSpPr txBox="1">
            <a:spLocks noChangeArrowheads="1"/>
          </p:cNvSpPr>
          <p:nvPr/>
        </p:nvSpPr>
        <p:spPr bwMode="auto">
          <a:xfrm>
            <a:off x="228600" y="5791200"/>
            <a:ext cx="7543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dirty="0"/>
              <a:t>Okyanustan-sadece modelleme ile ilgili bazı kanıtlar</a:t>
            </a:r>
            <a:r>
              <a:rPr lang="tr-TR" dirty="0" smtClean="0"/>
              <a:t>. </a:t>
            </a:r>
            <a:endParaRPr lang="en-US" altLang="tr-TR" b="1" dirty="0"/>
          </a:p>
        </p:txBody>
      </p:sp>
      <p:sp>
        <p:nvSpPr>
          <p:cNvPr id="158730" name="Text Box 8"/>
          <p:cNvSpPr txBox="1">
            <a:spLocks noChangeArrowheads="1"/>
          </p:cNvSpPr>
          <p:nvPr/>
        </p:nvSpPr>
        <p:spPr bwMode="auto">
          <a:xfrm>
            <a:off x="6477000" y="914400"/>
            <a:ext cx="23622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tr-TR" b="1" dirty="0" smtClean="0"/>
              <a:t>…</a:t>
            </a:r>
            <a:r>
              <a:rPr lang="tr-TR" altLang="tr-TR" b="1" dirty="0" smtClean="0"/>
              <a:t>ve</a:t>
            </a:r>
            <a:r>
              <a:rPr lang="en-GB" altLang="tr-TR" b="1" dirty="0" smtClean="0"/>
              <a:t> “</a:t>
            </a:r>
            <a:r>
              <a:rPr lang="tr-TR" altLang="tr-TR" b="1" dirty="0" smtClean="0"/>
              <a:t>veriler</a:t>
            </a:r>
            <a:r>
              <a:rPr lang="en-GB" altLang="tr-TR" b="1" dirty="0" smtClean="0"/>
              <a:t>”:</a:t>
            </a:r>
            <a:endParaRPr lang="en-GB" altLang="tr-TR" b="1" dirty="0"/>
          </a:p>
          <a:p>
            <a:pPr>
              <a:spcBef>
                <a:spcPct val="50000"/>
              </a:spcBef>
            </a:pP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94135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8" grpId="0"/>
      <p:bldP spid="158729" grpId="0"/>
      <p:bldP spid="1587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6694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5" name="TextBox 7"/>
          <p:cNvSpPr txBox="1">
            <a:spLocks noChangeArrowheads="1"/>
          </p:cNvSpPr>
          <p:nvPr/>
        </p:nvSpPr>
        <p:spPr bwMode="auto">
          <a:xfrm>
            <a:off x="0" y="6340475"/>
            <a:ext cx="17145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tr-TR" sz="1400">
                <a:latin typeface="Calibri" panose="020F0502020204030204" pitchFamily="34" charset="0"/>
              </a:rPr>
              <a:t>Zachos et al, Nature, 2008</a:t>
            </a:r>
          </a:p>
        </p:txBody>
      </p:sp>
      <p:sp>
        <p:nvSpPr>
          <p:cNvPr id="141317" name="Rectangle 7"/>
          <p:cNvSpPr>
            <a:spLocks noChangeArrowheads="1"/>
          </p:cNvSpPr>
          <p:nvPr/>
        </p:nvSpPr>
        <p:spPr bwMode="auto">
          <a:xfrm>
            <a:off x="7315200" y="228600"/>
            <a:ext cx="304800" cy="6629400"/>
          </a:xfrm>
          <a:prstGeom prst="rect">
            <a:avLst/>
          </a:prstGeom>
          <a:solidFill>
            <a:srgbClr val="FF0000">
              <a:alpha val="16000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tr-TR"/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tr-TR" b="1"/>
              <a:t>(2) CO</a:t>
            </a:r>
            <a:r>
              <a:rPr lang="en-GB" altLang="tr-TR" sz="1200" b="1"/>
              <a:t>2</a:t>
            </a:r>
            <a:endParaRPr lang="en-US" altLang="tr-TR" sz="1200" b="1"/>
          </a:p>
        </p:txBody>
      </p:sp>
      <p:sp>
        <p:nvSpPr>
          <p:cNvPr id="141319" name="Line 7"/>
          <p:cNvSpPr>
            <a:spLocks noChangeShapeType="1"/>
          </p:cNvSpPr>
          <p:nvPr/>
        </p:nvSpPr>
        <p:spPr bwMode="auto">
          <a:xfrm>
            <a:off x="1752600" y="2819400"/>
            <a:ext cx="6934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>
            <a:off x="1752600" y="2514600"/>
            <a:ext cx="6934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1321" name="Line 9"/>
          <p:cNvSpPr>
            <a:spLocks noChangeShapeType="1"/>
          </p:cNvSpPr>
          <p:nvPr/>
        </p:nvSpPr>
        <p:spPr bwMode="auto">
          <a:xfrm>
            <a:off x="1752600" y="2209800"/>
            <a:ext cx="6934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1322" name="Text Box 10"/>
          <p:cNvSpPr txBox="1">
            <a:spLocks noChangeArrowheads="1"/>
          </p:cNvSpPr>
          <p:nvPr/>
        </p:nvSpPr>
        <p:spPr bwMode="auto">
          <a:xfrm>
            <a:off x="-533400" y="1981200"/>
            <a:ext cx="22860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altLang="tr-TR" b="1">
                <a:solidFill>
                  <a:srgbClr val="0000FF"/>
                </a:solidFill>
              </a:rPr>
              <a:t>1680ppmv = 6*</a:t>
            </a:r>
          </a:p>
          <a:p>
            <a:pPr algn="r">
              <a:spcBef>
                <a:spcPct val="50000"/>
              </a:spcBef>
            </a:pPr>
            <a:r>
              <a:rPr lang="en-GB" altLang="tr-TR" b="1">
                <a:solidFill>
                  <a:srgbClr val="0000FF"/>
                </a:solidFill>
              </a:rPr>
              <a:t>1120ppmv = 4*</a:t>
            </a:r>
          </a:p>
          <a:p>
            <a:pPr algn="r">
              <a:spcBef>
                <a:spcPct val="50000"/>
              </a:spcBef>
            </a:pPr>
            <a:r>
              <a:rPr lang="en-GB" altLang="tr-TR" b="1">
                <a:solidFill>
                  <a:srgbClr val="0000FF"/>
                </a:solidFill>
              </a:rPr>
              <a:t>560ppmv = 2*</a:t>
            </a:r>
            <a:endParaRPr lang="en-US" altLang="tr-TR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5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7086600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29" name="Text Box 8"/>
          <p:cNvSpPr txBox="1">
            <a:spLocks noChangeArrowheads="1"/>
          </p:cNvSpPr>
          <p:nvPr/>
        </p:nvSpPr>
        <p:spPr bwMode="auto">
          <a:xfrm>
            <a:off x="2051720" y="609600"/>
            <a:ext cx="63302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tr-TR" b="1" dirty="0" smtClean="0"/>
              <a:t>1,2,4,6</a:t>
            </a:r>
            <a:r>
              <a:rPr lang="tr-TR" altLang="tr-TR" b="1" dirty="0" smtClean="0"/>
              <a:t> olarak çalışır </a:t>
            </a:r>
            <a:r>
              <a:rPr lang="en-GB" altLang="tr-TR" b="1" dirty="0" smtClean="0"/>
              <a:t> </a:t>
            </a:r>
            <a:r>
              <a:rPr lang="en-GB" altLang="tr-TR" b="1" dirty="0"/>
              <a:t>* </a:t>
            </a:r>
            <a:r>
              <a:rPr lang="tr-TR" altLang="tr-TR" b="1" dirty="0" smtClean="0"/>
              <a:t>endüstri öncesi</a:t>
            </a:r>
            <a:r>
              <a:rPr lang="en-GB" altLang="tr-TR" b="1" dirty="0" smtClean="0"/>
              <a:t> </a:t>
            </a:r>
            <a:r>
              <a:rPr lang="en-GB" altLang="tr-TR" b="1" dirty="0"/>
              <a:t>CO</a:t>
            </a:r>
            <a:r>
              <a:rPr lang="en-GB" altLang="tr-TR" sz="1200" b="1" dirty="0"/>
              <a:t>2</a:t>
            </a:r>
            <a:r>
              <a:rPr lang="en-GB" altLang="tr-TR" b="1" dirty="0"/>
              <a:t>.  ~3500 </a:t>
            </a:r>
            <a:r>
              <a:rPr lang="en-GB" altLang="tr-TR" b="1" dirty="0" smtClean="0"/>
              <a:t>y</a:t>
            </a:r>
            <a:r>
              <a:rPr lang="tr-TR" altLang="tr-TR" b="1" dirty="0" err="1" smtClean="0"/>
              <a:t>ıl</a:t>
            </a:r>
            <a:endParaRPr lang="en-US" altLang="tr-TR" b="1" dirty="0"/>
          </a:p>
        </p:txBody>
      </p:sp>
      <p:sp>
        <p:nvSpPr>
          <p:cNvPr id="133130" name="Text Box 8"/>
          <p:cNvSpPr txBox="1">
            <a:spLocks noChangeArrowheads="1"/>
          </p:cNvSpPr>
          <p:nvPr/>
        </p:nvSpPr>
        <p:spPr bwMode="auto">
          <a:xfrm>
            <a:off x="0" y="3352800"/>
            <a:ext cx="1905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 dirty="0" smtClean="0"/>
              <a:t>Küresel ortalama sıcaklık </a:t>
            </a:r>
            <a:r>
              <a:rPr lang="en-GB" altLang="tr-TR" b="1" dirty="0" smtClean="0"/>
              <a:t>vs </a:t>
            </a:r>
            <a:r>
              <a:rPr lang="en-GB" altLang="tr-TR" b="1" dirty="0"/>
              <a:t>CO</a:t>
            </a:r>
            <a:r>
              <a:rPr lang="en-GB" altLang="tr-TR" sz="1200" b="1" dirty="0"/>
              <a:t>2</a:t>
            </a:r>
            <a:r>
              <a:rPr lang="en-GB" altLang="tr-TR" b="1" dirty="0"/>
              <a:t> </a:t>
            </a:r>
            <a:r>
              <a:rPr lang="tr-TR" altLang="tr-TR" b="1" dirty="0" smtClean="0"/>
              <a:t>artışı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9235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5255</TotalTime>
  <Words>335</Words>
  <Application>Microsoft Office PowerPoint</Application>
  <PresentationFormat>Ekran Gösterisi (4:3)</PresentationFormat>
  <Paragraphs>56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PMingLiU</vt:lpstr>
      <vt:lpstr>Arial</vt:lpstr>
      <vt:lpstr>Calibri</vt:lpstr>
      <vt:lpstr>Tahoma</vt:lpstr>
      <vt:lpstr>Office Theme</vt:lpstr>
      <vt:lpstr>PALEOİKLİMİN TEMEL PRENSİPLERİ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Oğuzhan Deniz</dc:creator>
  <cp:lastModifiedBy>A</cp:lastModifiedBy>
  <cp:revision>386</cp:revision>
  <dcterms:created xsi:type="dcterms:W3CDTF">2015-04-03T06:31:25Z</dcterms:created>
  <dcterms:modified xsi:type="dcterms:W3CDTF">2018-03-05T10:22:20Z</dcterms:modified>
</cp:coreProperties>
</file>