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4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36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681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34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542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302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833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6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59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679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343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705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CC60C-C102-49BE-81AF-C01A4FC9D5F1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6E7F9-EC7B-4B87-84A7-BCE59DDFC3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118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+mn-lt"/>
              </a:rPr>
              <a:t>ANT330 BİYOİSTATİSTİK</a:t>
            </a:r>
            <a:endParaRPr lang="tr-T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+mn-lt"/>
              </a:rPr>
              <a:t>12. </a:t>
            </a:r>
            <a:r>
              <a:rPr lang="tr-TR" dirty="0" smtClean="0">
                <a:solidFill>
                  <a:schemeClr val="tx1"/>
                </a:solidFill>
                <a:latin typeface="+mn-lt"/>
              </a:rPr>
              <a:t>HAFTA</a:t>
            </a:r>
            <a:endParaRPr lang="tr-T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8349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tr-TR" smtClean="0">
                <a:latin typeface="Times New Roman" pitchFamily="18" charset="0"/>
              </a:rPr>
              <a:t>General Linear Model</a:t>
            </a:r>
            <a:endParaRPr lang="en-US" altLang="tr-TR" smtClean="0">
              <a:latin typeface="Times New Roman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smtClean="0">
                <a:latin typeface="Times New Roman" pitchFamily="18" charset="0"/>
              </a:rPr>
              <a:t>Doğrusal regresyon Genel Doğrusal Modelin bir formudur. Parametrelerden </a:t>
            </a:r>
            <a:r>
              <a:rPr lang="en-GB" altLang="tr-TR" smtClean="0">
                <a:latin typeface="Times New Roman" pitchFamily="18" charset="0"/>
              </a:rPr>
              <a:t>a</a:t>
            </a:r>
            <a:r>
              <a:rPr lang="tr-TR" altLang="tr-TR" smtClean="0">
                <a:latin typeface="Times New Roman" pitchFamily="18" charset="0"/>
              </a:rPr>
              <a:t> eğrinin eğimi, </a:t>
            </a:r>
            <a:r>
              <a:rPr lang="en-GB" altLang="tr-TR" smtClean="0">
                <a:latin typeface="Times New Roman" pitchFamily="18" charset="0"/>
              </a:rPr>
              <a:t>b</a:t>
            </a:r>
            <a:r>
              <a:rPr lang="tr-TR" altLang="tr-TR" smtClean="0">
                <a:latin typeface="Times New Roman" pitchFamily="18" charset="0"/>
              </a:rPr>
              <a:t> kesimi</a:t>
            </a:r>
            <a:endParaRPr lang="en-GB" altLang="tr-TR" smtClean="0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</a:rPr>
              <a:t>y = ax + b +</a:t>
            </a:r>
            <a:r>
              <a:rPr lang="el-GR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ε</a:t>
            </a:r>
            <a:endParaRPr lang="en-GB" altLang="tr-TR" smtClean="0">
              <a:solidFill>
                <a:srgbClr val="FF0000"/>
              </a:solidFill>
              <a:latin typeface="Times New Roman" pitchFamily="18" charset="0"/>
              <a:cs typeface="Arial" pitchFamily="34" charset="0"/>
            </a:endParaRPr>
          </a:p>
          <a:p>
            <a:r>
              <a:rPr lang="tr-TR" altLang="tr-TR" smtClean="0">
                <a:latin typeface="Times New Roman" pitchFamily="18" charset="0"/>
                <a:cs typeface="Arial" pitchFamily="34" charset="0"/>
              </a:rPr>
              <a:t>Datanın düz bir çizgi ile modellenmesi</a:t>
            </a:r>
            <a:endParaRPr lang="el-GR" altLang="tr-TR" smtClean="0">
              <a:latin typeface="Times New Roma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913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00125"/>
            <a:ext cx="8229600" cy="1066800"/>
          </a:xfrm>
        </p:spPr>
        <p:txBody>
          <a:bodyPr/>
          <a:lstStyle/>
          <a:p>
            <a:r>
              <a:rPr lang="en-GB" altLang="tr-TR" smtClean="0">
                <a:latin typeface="Times New Roman" pitchFamily="18" charset="0"/>
              </a:rPr>
              <a:t>Multiple regres</a:t>
            </a:r>
            <a:r>
              <a:rPr lang="tr-TR" altLang="tr-TR" smtClean="0">
                <a:latin typeface="Times New Roman" pitchFamily="18" charset="0"/>
              </a:rPr>
              <a:t>y</a:t>
            </a:r>
            <a:r>
              <a:rPr lang="en-GB" altLang="tr-TR" smtClean="0">
                <a:latin typeface="Times New Roman" pitchFamily="18" charset="0"/>
              </a:rPr>
              <a:t>on</a:t>
            </a:r>
            <a:endParaRPr lang="en-US" altLang="tr-TR" smtClean="0">
              <a:latin typeface="Times New Roman" pitchFamily="18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687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2400" smtClean="0">
                <a:latin typeface="Times New Roman" pitchFamily="18" charset="0"/>
                <a:cs typeface="Arial" pitchFamily="34" charset="0"/>
              </a:rPr>
              <a:t>Bağımlı tek bir y değişkeni üzerinde, bir grup bağımsız değişkenin etkisi</a:t>
            </a:r>
            <a:r>
              <a:rPr lang="en-GB" altLang="tr-TR" sz="2400" smtClean="0">
                <a:latin typeface="Times New Roman" pitchFamily="18" charset="0"/>
                <a:cs typeface="Arial" pitchFamily="34" charset="0"/>
              </a:rPr>
              <a:t>, x</a:t>
            </a:r>
            <a:r>
              <a:rPr lang="en-GB" altLang="tr-TR" sz="2400" baseline="-25000" smtClean="0">
                <a:latin typeface="Times New Roman" pitchFamily="18" charset="0"/>
                <a:cs typeface="Arial" pitchFamily="34" charset="0"/>
              </a:rPr>
              <a:t>1</a:t>
            </a:r>
            <a:r>
              <a:rPr lang="en-GB" altLang="tr-TR" sz="2400" smtClean="0">
                <a:latin typeface="Times New Roman" pitchFamily="18" charset="0"/>
                <a:cs typeface="Arial" pitchFamily="34" charset="0"/>
              </a:rPr>
              <a:t>, x</a:t>
            </a:r>
            <a:r>
              <a:rPr lang="en-GB" altLang="tr-TR" sz="2400" baseline="-25000" smtClean="0">
                <a:latin typeface="Times New Roman" pitchFamily="18" charset="0"/>
                <a:cs typeface="Arial" pitchFamily="34" charset="0"/>
              </a:rPr>
              <a:t>2</a:t>
            </a:r>
            <a:r>
              <a:rPr lang="en-GB" altLang="tr-TR" sz="2400" smtClean="0">
                <a:latin typeface="Times New Roman" pitchFamily="18" charset="0"/>
                <a:cs typeface="Arial" pitchFamily="34" charset="0"/>
              </a:rPr>
              <a:t>, x</a:t>
            </a:r>
            <a:r>
              <a:rPr lang="en-GB" altLang="tr-TR" sz="2400" baseline="-25000" smtClean="0">
                <a:latin typeface="Times New Roman" pitchFamily="18" charset="0"/>
                <a:cs typeface="Arial" pitchFamily="34" charset="0"/>
              </a:rPr>
              <a:t>3</a:t>
            </a:r>
            <a:r>
              <a:rPr lang="en-GB" altLang="tr-TR" sz="2400" smtClean="0">
                <a:latin typeface="Times New Roman" pitchFamily="18" charset="0"/>
                <a:cs typeface="Arial" pitchFamily="34" charset="0"/>
              </a:rPr>
              <a:t> </a:t>
            </a:r>
            <a:r>
              <a:rPr lang="tr-TR" altLang="tr-TR" sz="2400" smtClean="0">
                <a:latin typeface="Times New Roman" pitchFamily="18" charset="0"/>
                <a:cs typeface="Arial" pitchFamily="34" charset="0"/>
              </a:rPr>
              <a:t>… </a:t>
            </a:r>
          </a:p>
          <a:p>
            <a:pPr>
              <a:lnSpc>
                <a:spcPct val="80000"/>
              </a:lnSpc>
              <a:buFont typeface="Georgia" pitchFamily="18" charset="0"/>
              <a:buNone/>
            </a:pPr>
            <a:endParaRPr lang="en-GB" altLang="tr-TR" sz="2400" smtClean="0">
              <a:latin typeface="Times New Roman" pitchFamily="18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smtClean="0">
                <a:latin typeface="Times New Roman" pitchFamily="18" charset="0"/>
                <a:cs typeface="Arial" pitchFamily="34" charset="0"/>
              </a:rPr>
              <a:t>Farklı x değişkenleri doğrusal bir şekilde kombine edilir ve her birine özgü regresyon katsayısı bulunur</a:t>
            </a:r>
            <a:r>
              <a:rPr lang="en-GB" altLang="tr-TR" sz="2400" smtClean="0">
                <a:latin typeface="Times New Roman" pitchFamily="18" charset="0"/>
                <a:cs typeface="Arial" pitchFamily="34" charset="0"/>
              </a:rPr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altLang="tr-TR" sz="2400" smtClean="0">
              <a:latin typeface="Times New Roman" pitchFamily="18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altLang="tr-TR" sz="2400" smtClean="0">
                <a:latin typeface="Times New Roman" pitchFamily="18" charset="0"/>
                <a:cs typeface="Arial" pitchFamily="34" charset="0"/>
              </a:rPr>
              <a:t>		</a:t>
            </a:r>
            <a:r>
              <a:rPr lang="en-GB" altLang="tr-TR" sz="24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y = a</a:t>
            </a:r>
            <a:r>
              <a:rPr lang="en-GB" altLang="tr-TR" sz="2400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1</a:t>
            </a:r>
            <a:r>
              <a:rPr lang="en-GB" altLang="tr-TR" sz="24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x</a:t>
            </a:r>
            <a:r>
              <a:rPr lang="en-GB" altLang="tr-TR" sz="2400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1</a:t>
            </a:r>
            <a:r>
              <a:rPr lang="en-GB" altLang="tr-TR" sz="24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+ a</a:t>
            </a:r>
            <a:r>
              <a:rPr lang="en-GB" altLang="tr-TR" sz="2400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GB" altLang="tr-TR" sz="24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x</a:t>
            </a:r>
            <a:r>
              <a:rPr lang="en-GB" altLang="tr-TR" sz="2400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GB" altLang="tr-TR" sz="24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 +…..+ a</a:t>
            </a:r>
            <a:r>
              <a:rPr lang="en-GB" altLang="tr-TR" sz="2400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n</a:t>
            </a:r>
            <a:r>
              <a:rPr lang="en-GB" altLang="tr-TR" sz="24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x</a:t>
            </a:r>
            <a:r>
              <a:rPr lang="en-GB" altLang="tr-TR" sz="2400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n</a:t>
            </a:r>
            <a:r>
              <a:rPr lang="en-GB" altLang="tr-TR" sz="24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 + b + </a:t>
            </a:r>
            <a:r>
              <a:rPr lang="el-GR" altLang="tr-TR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altLang="tr-TR" sz="2400" smtClean="0">
              <a:solidFill>
                <a:srgbClr val="FF0000"/>
              </a:solidFill>
              <a:latin typeface="Times New Roman" pitchFamily="18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smtClean="0">
                <a:latin typeface="Times New Roman" pitchFamily="18" charset="0"/>
                <a:cs typeface="Arial" pitchFamily="34" charset="0"/>
              </a:rPr>
              <a:t>Parametrelerden </a:t>
            </a:r>
            <a:r>
              <a:rPr lang="en-GB" altLang="tr-TR" sz="2400" smtClean="0">
                <a:latin typeface="Times New Roman" pitchFamily="18" charset="0"/>
                <a:cs typeface="Arial" pitchFamily="34" charset="0"/>
              </a:rPr>
              <a:t>a </a:t>
            </a:r>
            <a:r>
              <a:rPr lang="tr-TR" altLang="tr-TR" sz="2400" smtClean="0">
                <a:latin typeface="Times New Roman" pitchFamily="18" charset="0"/>
                <a:cs typeface="Arial" pitchFamily="34" charset="0"/>
              </a:rPr>
              <a:t>her bir bağımsız değişkenin x üzerindeki bağımsız etkisinin, bağımlı y değişkeni üzerindeki etkisidir. </a:t>
            </a:r>
            <a:endParaRPr lang="en-GB" altLang="tr-TR" sz="2400" smtClean="0">
              <a:latin typeface="Times New Roman" pitchFamily="18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Georgia" pitchFamily="18" charset="0"/>
              <a:buNone/>
            </a:pPr>
            <a:endParaRPr lang="en-US" altLang="tr-TR" sz="240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002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14375"/>
            <a:ext cx="822960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032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933450"/>
            <a:ext cx="7346950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6931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728663"/>
            <a:ext cx="8812213" cy="584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AutoShape 20"/>
          <p:cNvSpPr>
            <a:spLocks/>
          </p:cNvSpPr>
          <p:nvPr/>
        </p:nvSpPr>
        <p:spPr bwMode="auto">
          <a:xfrm>
            <a:off x="142875" y="4714875"/>
            <a:ext cx="914400" cy="428625"/>
          </a:xfrm>
          <a:prstGeom prst="borderCallout1">
            <a:avLst>
              <a:gd name="adj1" fmla="val 18750"/>
              <a:gd name="adj2" fmla="val 108333"/>
              <a:gd name="adj3" fmla="val 304167"/>
              <a:gd name="adj4" fmla="val 205208"/>
            </a:avLst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/>
            <a:r>
              <a:rPr lang="en-US" altLang="tr-TR" sz="4000"/>
              <a:t>a</a:t>
            </a:r>
          </a:p>
        </p:txBody>
      </p:sp>
      <p:sp>
        <p:nvSpPr>
          <p:cNvPr id="36868" name="AutoShape 21"/>
          <p:cNvSpPr>
            <a:spLocks/>
          </p:cNvSpPr>
          <p:nvPr/>
        </p:nvSpPr>
        <p:spPr bwMode="auto">
          <a:xfrm>
            <a:off x="3857625" y="6429375"/>
            <a:ext cx="914400" cy="357188"/>
          </a:xfrm>
          <a:prstGeom prst="borderCallout1">
            <a:avLst>
              <a:gd name="adj1" fmla="val 18750"/>
              <a:gd name="adj2" fmla="val -8333"/>
              <a:gd name="adj3" fmla="val -70833"/>
              <a:gd name="adj4" fmla="val -139236"/>
            </a:avLst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/>
            <a:r>
              <a:rPr lang="en-US" altLang="tr-TR" sz="4000"/>
              <a:t>b</a:t>
            </a:r>
          </a:p>
        </p:txBody>
      </p:sp>
      <p:sp>
        <p:nvSpPr>
          <p:cNvPr id="36869" name="Oval 17"/>
          <p:cNvSpPr>
            <a:spLocks noChangeArrowheads="1"/>
          </p:cNvSpPr>
          <p:nvPr/>
        </p:nvSpPr>
        <p:spPr bwMode="auto">
          <a:xfrm>
            <a:off x="5286375" y="6053138"/>
            <a:ext cx="1143000" cy="304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2568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338138"/>
            <a:ext cx="8572500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4879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119063"/>
            <a:ext cx="8772525" cy="661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927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1438275"/>
            <a:ext cx="8420100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7833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62138"/>
            <a:ext cx="8229600" cy="1066800"/>
          </a:xfrm>
        </p:spPr>
        <p:txBody>
          <a:bodyPr/>
          <a:lstStyle/>
          <a:p>
            <a:r>
              <a:rPr lang="tr-TR" altLang="tr-TR" smtClean="0">
                <a:latin typeface="Times New Roman" pitchFamily="18" charset="0"/>
              </a:rPr>
              <a:t>Model anlamlı mı?</a:t>
            </a:r>
            <a:endParaRPr lang="en-US" altLang="tr-TR" smtClean="0">
              <a:latin typeface="Times New Roman" pitchFamily="18" charset="0"/>
            </a:endParaRPr>
          </a:p>
        </p:txBody>
      </p:sp>
      <p:grpSp>
        <p:nvGrpSpPr>
          <p:cNvPr id="27651" name="Group 12"/>
          <p:cNvGrpSpPr>
            <a:grpSpLocks/>
          </p:cNvGrpSpPr>
          <p:nvPr/>
        </p:nvGrpSpPr>
        <p:grpSpPr bwMode="auto">
          <a:xfrm>
            <a:off x="2051050" y="4005263"/>
            <a:ext cx="2200275" cy="1095375"/>
            <a:chOff x="1630" y="2432"/>
            <a:chExt cx="1386" cy="690"/>
          </a:xfrm>
        </p:grpSpPr>
        <p:grpSp>
          <p:nvGrpSpPr>
            <p:cNvPr id="27666" name="Group 11"/>
            <p:cNvGrpSpPr>
              <a:grpSpLocks/>
            </p:cNvGrpSpPr>
            <p:nvPr/>
          </p:nvGrpSpPr>
          <p:grpSpPr bwMode="auto">
            <a:xfrm>
              <a:off x="1630" y="2614"/>
              <a:ext cx="663" cy="336"/>
              <a:chOff x="1371" y="2640"/>
              <a:chExt cx="663" cy="336"/>
            </a:xfrm>
          </p:grpSpPr>
          <p:sp>
            <p:nvSpPr>
              <p:cNvPr id="27671" name="Text Box 5"/>
              <p:cNvSpPr txBox="1">
                <a:spLocks noChangeArrowheads="1"/>
              </p:cNvSpPr>
              <p:nvPr/>
            </p:nvSpPr>
            <p:spPr bwMode="auto">
              <a:xfrm>
                <a:off x="1371" y="2640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800">
                    <a:solidFill>
                      <a:srgbClr val="FF0000"/>
                    </a:solidFill>
                  </a:rPr>
                  <a:t>F</a:t>
                </a:r>
                <a:endParaRPr lang="en-US" altLang="tr-TR" sz="2800">
                  <a:solidFill>
                    <a:srgbClr val="FF0000"/>
                  </a:solidFill>
                </a:endParaRPr>
              </a:p>
            </p:txBody>
          </p:sp>
          <p:sp>
            <p:nvSpPr>
              <p:cNvPr id="27672" name="Text Box 6"/>
              <p:cNvSpPr txBox="1">
                <a:spLocks noChangeArrowheads="1"/>
              </p:cNvSpPr>
              <p:nvPr/>
            </p:nvSpPr>
            <p:spPr bwMode="auto">
              <a:xfrm>
                <a:off x="1474" y="2764"/>
                <a:ext cx="56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1600">
                    <a:solidFill>
                      <a:srgbClr val="FF0000"/>
                    </a:solidFill>
                  </a:rPr>
                  <a:t>(df</a:t>
                </a:r>
                <a:r>
                  <a:rPr lang="en-US" altLang="tr-TR" sz="1600" baseline="-25000">
                    <a:solidFill>
                      <a:srgbClr val="FF0000"/>
                    </a:solidFill>
                    <a:cs typeface="Times New Roman" pitchFamily="18" charset="0"/>
                  </a:rPr>
                  <a:t>ŷ</a:t>
                </a:r>
                <a:r>
                  <a:rPr lang="en-US" altLang="tr-TR" sz="1600">
                    <a:solidFill>
                      <a:srgbClr val="FF0000"/>
                    </a:solidFill>
                    <a:cs typeface="Times New Roman" pitchFamily="18" charset="0"/>
                  </a:rPr>
                  <a:t>,df</a:t>
                </a:r>
                <a:r>
                  <a:rPr lang="en-US" altLang="tr-TR" sz="1600" baseline="-25000">
                    <a:solidFill>
                      <a:srgbClr val="FF0000"/>
                    </a:solidFill>
                    <a:cs typeface="Times New Roman" pitchFamily="18" charset="0"/>
                  </a:rPr>
                  <a:t>er</a:t>
                </a:r>
                <a:r>
                  <a:rPr lang="en-US" altLang="tr-TR" sz="1600">
                    <a:solidFill>
                      <a:srgbClr val="FF0000"/>
                    </a:solidFill>
                    <a:cs typeface="Times New Roman" pitchFamily="18" charset="0"/>
                  </a:rPr>
                  <a:t>)</a:t>
                </a:r>
              </a:p>
            </p:txBody>
          </p:sp>
        </p:grpSp>
        <p:sp>
          <p:nvSpPr>
            <p:cNvPr id="27667" name="Text Box 7"/>
            <p:cNvSpPr txBox="1">
              <a:spLocks noChangeArrowheads="1"/>
            </p:cNvSpPr>
            <p:nvPr/>
          </p:nvSpPr>
          <p:spPr bwMode="auto">
            <a:xfrm>
              <a:off x="2230" y="2649"/>
              <a:ext cx="24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800">
                  <a:solidFill>
                    <a:srgbClr val="FF0000"/>
                  </a:solidFill>
                </a:rPr>
                <a:t>=</a:t>
              </a:r>
              <a:endParaRPr lang="en-US" altLang="tr-TR" sz="2800">
                <a:solidFill>
                  <a:srgbClr val="FF0000"/>
                </a:solidFill>
              </a:endParaRPr>
            </a:p>
          </p:txBody>
        </p:sp>
        <p:sp>
          <p:nvSpPr>
            <p:cNvPr id="27668" name="Text Box 8"/>
            <p:cNvSpPr txBox="1">
              <a:spLocks noChangeArrowheads="1"/>
            </p:cNvSpPr>
            <p:nvPr/>
          </p:nvSpPr>
          <p:spPr bwMode="auto">
            <a:xfrm>
              <a:off x="2608" y="2432"/>
              <a:ext cx="35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800">
                  <a:solidFill>
                    <a:srgbClr val="FF0000"/>
                  </a:solidFill>
                </a:rPr>
                <a:t>s</a:t>
              </a:r>
              <a:r>
                <a:rPr lang="en-US" altLang="tr-TR" sz="2800" baseline="-25000">
                  <a:solidFill>
                    <a:srgbClr val="FF0000"/>
                  </a:solidFill>
                  <a:cs typeface="Times New Roman" pitchFamily="18" charset="0"/>
                </a:rPr>
                <a:t>ŷ</a:t>
              </a:r>
              <a:r>
                <a:rPr lang="en-US" altLang="tr-TR" sz="2800" baseline="30000">
                  <a:solidFill>
                    <a:srgbClr val="FF0000"/>
                  </a:solidFill>
                  <a:cs typeface="Times New Roman" pitchFamily="18" charset="0"/>
                </a:rPr>
                <a:t>2</a:t>
              </a:r>
              <a:endParaRPr lang="en-US" altLang="tr-TR" sz="2800">
                <a:solidFill>
                  <a:srgbClr val="FF0000"/>
                </a:solidFill>
                <a:cs typeface="Times New Roman" pitchFamily="18" charset="0"/>
              </a:endParaRPr>
            </a:p>
          </p:txBody>
        </p:sp>
        <p:sp>
          <p:nvSpPr>
            <p:cNvPr id="27669" name="Text Box 9"/>
            <p:cNvSpPr txBox="1">
              <a:spLocks noChangeArrowheads="1"/>
            </p:cNvSpPr>
            <p:nvPr/>
          </p:nvSpPr>
          <p:spPr bwMode="auto">
            <a:xfrm>
              <a:off x="2574" y="2795"/>
              <a:ext cx="39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800">
                  <a:solidFill>
                    <a:srgbClr val="FF0000"/>
                  </a:solidFill>
                </a:rPr>
                <a:t>s</a:t>
              </a:r>
              <a:r>
                <a:rPr lang="en-GB" altLang="tr-TR" sz="2800" baseline="-25000">
                  <a:solidFill>
                    <a:srgbClr val="FF0000"/>
                  </a:solidFill>
                </a:rPr>
                <a:t>er</a:t>
              </a:r>
              <a:r>
                <a:rPr lang="en-GB" altLang="tr-TR" sz="2800" baseline="30000">
                  <a:solidFill>
                    <a:srgbClr val="FF0000"/>
                  </a:solidFill>
                </a:rPr>
                <a:t>2</a:t>
              </a:r>
              <a:endParaRPr lang="en-US" altLang="tr-TR" sz="2800">
                <a:solidFill>
                  <a:srgbClr val="FF0000"/>
                </a:solidFill>
              </a:endParaRPr>
            </a:p>
          </p:txBody>
        </p:sp>
        <p:sp>
          <p:nvSpPr>
            <p:cNvPr id="27670" name="Line 10"/>
            <p:cNvSpPr>
              <a:spLocks noChangeShapeType="1"/>
            </p:cNvSpPr>
            <p:nvPr/>
          </p:nvSpPr>
          <p:spPr bwMode="auto">
            <a:xfrm>
              <a:off x="2472" y="2795"/>
              <a:ext cx="54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7652" name="Text Box 13"/>
          <p:cNvSpPr txBox="1">
            <a:spLocks noChangeArrowheads="1"/>
          </p:cNvSpPr>
          <p:nvPr/>
        </p:nvSpPr>
        <p:spPr bwMode="auto">
          <a:xfrm>
            <a:off x="4551363" y="4262438"/>
            <a:ext cx="1117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2800">
                <a:solidFill>
                  <a:srgbClr val="FF0000"/>
                </a:solidFill>
              </a:rPr>
              <a:t>=......=</a:t>
            </a:r>
            <a:endParaRPr lang="en-US" altLang="tr-TR" sz="2800">
              <a:solidFill>
                <a:srgbClr val="FF0000"/>
              </a:solidFill>
            </a:endParaRPr>
          </a:p>
        </p:txBody>
      </p:sp>
      <p:grpSp>
        <p:nvGrpSpPr>
          <p:cNvPr id="27653" name="Group 21"/>
          <p:cNvGrpSpPr>
            <a:grpSpLocks/>
          </p:cNvGrpSpPr>
          <p:nvPr/>
        </p:nvGrpSpPr>
        <p:grpSpPr bwMode="auto">
          <a:xfrm>
            <a:off x="5775325" y="3975100"/>
            <a:ext cx="1495425" cy="1022350"/>
            <a:chOff x="3638" y="2504"/>
            <a:chExt cx="942" cy="644"/>
          </a:xfrm>
        </p:grpSpPr>
        <p:sp>
          <p:nvSpPr>
            <p:cNvPr id="27663" name="Text Box 14"/>
            <p:cNvSpPr txBox="1">
              <a:spLocks noChangeArrowheads="1"/>
            </p:cNvSpPr>
            <p:nvPr/>
          </p:nvSpPr>
          <p:spPr bwMode="auto">
            <a:xfrm>
              <a:off x="3638" y="2504"/>
              <a:ext cx="94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800">
                  <a:solidFill>
                    <a:srgbClr val="FF0000"/>
                  </a:solidFill>
                </a:rPr>
                <a:t>r</a:t>
              </a:r>
              <a:r>
                <a:rPr lang="en-GB" altLang="tr-TR" sz="2800" baseline="30000">
                  <a:solidFill>
                    <a:srgbClr val="FF0000"/>
                  </a:solidFill>
                </a:rPr>
                <a:t>2 </a:t>
              </a:r>
              <a:r>
                <a:rPr lang="en-GB" altLang="tr-TR" sz="2800">
                  <a:solidFill>
                    <a:srgbClr val="FF0000"/>
                  </a:solidFill>
                </a:rPr>
                <a:t>(n - 2)</a:t>
              </a:r>
              <a:r>
                <a:rPr lang="en-GB" altLang="tr-TR" sz="2800" baseline="30000">
                  <a:solidFill>
                    <a:srgbClr val="FF0000"/>
                  </a:solidFill>
                </a:rPr>
                <a:t>2</a:t>
              </a:r>
              <a:endParaRPr lang="en-US" altLang="tr-TR" sz="2800">
                <a:solidFill>
                  <a:srgbClr val="FF0000"/>
                </a:solidFill>
              </a:endParaRPr>
            </a:p>
          </p:txBody>
        </p:sp>
        <p:sp>
          <p:nvSpPr>
            <p:cNvPr id="27664" name="Line 15"/>
            <p:cNvSpPr>
              <a:spLocks noChangeShapeType="1"/>
            </p:cNvSpPr>
            <p:nvPr/>
          </p:nvSpPr>
          <p:spPr bwMode="auto">
            <a:xfrm>
              <a:off x="3651" y="2840"/>
              <a:ext cx="90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7665" name="Text Box 16"/>
            <p:cNvSpPr txBox="1">
              <a:spLocks noChangeArrowheads="1"/>
            </p:cNvSpPr>
            <p:nvPr/>
          </p:nvSpPr>
          <p:spPr bwMode="auto">
            <a:xfrm>
              <a:off x="3820" y="2821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800">
                  <a:solidFill>
                    <a:srgbClr val="FF0000"/>
                  </a:solidFill>
                </a:rPr>
                <a:t>1 – r</a:t>
              </a:r>
              <a:r>
                <a:rPr lang="en-GB" altLang="tr-TR" sz="2800" baseline="30000">
                  <a:solidFill>
                    <a:srgbClr val="FF0000"/>
                  </a:solidFill>
                </a:rPr>
                <a:t>2</a:t>
              </a:r>
              <a:endParaRPr lang="en-US" altLang="tr-TR" sz="2800">
                <a:solidFill>
                  <a:srgbClr val="FF0000"/>
                </a:solidFill>
              </a:endParaRPr>
            </a:p>
          </p:txBody>
        </p:sp>
      </p:grpSp>
      <p:sp>
        <p:nvSpPr>
          <p:cNvPr id="27654" name="Text Box 17"/>
          <p:cNvSpPr txBox="1">
            <a:spLocks noChangeArrowheads="1"/>
          </p:cNvSpPr>
          <p:nvPr/>
        </p:nvSpPr>
        <p:spPr bwMode="auto">
          <a:xfrm>
            <a:off x="4560888" y="3668713"/>
            <a:ext cx="11811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/>
            <a:r>
              <a:rPr lang="en-GB" altLang="tr-TR" sz="1600" i="1"/>
              <a:t>complicated</a:t>
            </a:r>
          </a:p>
          <a:p>
            <a:pPr algn="ctr"/>
            <a:r>
              <a:rPr lang="en-GB" altLang="tr-TR" sz="1600" i="1"/>
              <a:t>rearranging</a:t>
            </a:r>
            <a:endParaRPr lang="en-US" altLang="tr-TR" sz="1600" i="1"/>
          </a:p>
        </p:txBody>
      </p:sp>
      <p:sp>
        <p:nvSpPr>
          <p:cNvPr id="27655" name="Line 18"/>
          <p:cNvSpPr>
            <a:spLocks noChangeShapeType="1"/>
          </p:cNvSpPr>
          <p:nvPr/>
        </p:nvSpPr>
        <p:spPr bwMode="auto">
          <a:xfrm>
            <a:off x="5148263" y="42211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56" name="Text Box 20"/>
          <p:cNvSpPr txBox="1">
            <a:spLocks noChangeArrowheads="1"/>
          </p:cNvSpPr>
          <p:nvPr/>
        </p:nvSpPr>
        <p:spPr bwMode="auto">
          <a:xfrm>
            <a:off x="2392363" y="5846763"/>
            <a:ext cx="1055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2800">
                <a:solidFill>
                  <a:srgbClr val="FF0000"/>
                </a:solidFill>
              </a:rPr>
              <a:t>t</a:t>
            </a:r>
            <a:r>
              <a:rPr lang="en-GB" altLang="tr-TR" sz="2800" baseline="-25000">
                <a:solidFill>
                  <a:srgbClr val="FF0000"/>
                </a:solidFill>
              </a:rPr>
              <a:t>(n-2)</a:t>
            </a:r>
            <a:r>
              <a:rPr lang="en-GB" altLang="tr-TR" sz="2800">
                <a:solidFill>
                  <a:srgbClr val="FF0000"/>
                </a:solidFill>
              </a:rPr>
              <a:t> =</a:t>
            </a:r>
            <a:endParaRPr lang="en-US" altLang="tr-TR" sz="2800">
              <a:solidFill>
                <a:srgbClr val="FF0000"/>
              </a:solidFill>
            </a:endParaRPr>
          </a:p>
        </p:txBody>
      </p:sp>
      <p:sp>
        <p:nvSpPr>
          <p:cNvPr id="27657" name="Text Box 23"/>
          <p:cNvSpPr txBox="1">
            <a:spLocks noChangeArrowheads="1"/>
          </p:cNvSpPr>
          <p:nvPr/>
        </p:nvSpPr>
        <p:spPr bwMode="auto">
          <a:xfrm>
            <a:off x="3419475" y="5661025"/>
            <a:ext cx="1254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2800">
                <a:solidFill>
                  <a:srgbClr val="FF0000"/>
                </a:solidFill>
              </a:rPr>
              <a:t>r</a:t>
            </a:r>
            <a:r>
              <a:rPr lang="en-GB" altLang="tr-TR" sz="2800" baseline="30000">
                <a:solidFill>
                  <a:srgbClr val="FF0000"/>
                </a:solidFill>
              </a:rPr>
              <a:t> </a:t>
            </a:r>
            <a:r>
              <a:rPr lang="en-GB" altLang="tr-TR" sz="2800">
                <a:solidFill>
                  <a:srgbClr val="FF0000"/>
                </a:solidFill>
              </a:rPr>
              <a:t>(n - 2)</a:t>
            </a:r>
            <a:endParaRPr lang="en-US" altLang="tr-TR" sz="2800">
              <a:solidFill>
                <a:srgbClr val="FF0000"/>
              </a:solidFill>
            </a:endParaRPr>
          </a:p>
        </p:txBody>
      </p:sp>
      <p:sp>
        <p:nvSpPr>
          <p:cNvPr id="27658" name="Line 24"/>
          <p:cNvSpPr>
            <a:spLocks noChangeShapeType="1"/>
          </p:cNvSpPr>
          <p:nvPr/>
        </p:nvSpPr>
        <p:spPr bwMode="auto">
          <a:xfrm>
            <a:off x="3440113" y="6194425"/>
            <a:ext cx="14398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59" name="Text Box 25"/>
          <p:cNvSpPr txBox="1">
            <a:spLocks noChangeArrowheads="1"/>
          </p:cNvSpPr>
          <p:nvPr/>
        </p:nvSpPr>
        <p:spPr bwMode="auto">
          <a:xfrm>
            <a:off x="3492500" y="6223000"/>
            <a:ext cx="1152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2800">
                <a:solidFill>
                  <a:srgbClr val="FF0000"/>
                </a:solidFill>
                <a:cs typeface="Times New Roman" pitchFamily="18" charset="0"/>
              </a:rPr>
              <a:t>√</a:t>
            </a:r>
            <a:r>
              <a:rPr lang="en-GB" altLang="tr-TR" sz="2800">
                <a:solidFill>
                  <a:srgbClr val="FF0000"/>
                </a:solidFill>
              </a:rPr>
              <a:t>1 – r</a:t>
            </a:r>
            <a:r>
              <a:rPr lang="en-GB" altLang="tr-TR" sz="2800" baseline="30000">
                <a:solidFill>
                  <a:srgbClr val="FF0000"/>
                </a:solidFill>
              </a:rPr>
              <a:t>2</a:t>
            </a:r>
            <a:endParaRPr lang="en-US" altLang="tr-TR" sz="2800">
              <a:solidFill>
                <a:srgbClr val="FF0000"/>
              </a:solidFill>
            </a:endParaRPr>
          </a:p>
        </p:txBody>
      </p:sp>
      <p:sp>
        <p:nvSpPr>
          <p:cNvPr id="27660" name="Line 26"/>
          <p:cNvSpPr>
            <a:spLocks noChangeShapeType="1"/>
          </p:cNvSpPr>
          <p:nvPr/>
        </p:nvSpPr>
        <p:spPr bwMode="auto">
          <a:xfrm>
            <a:off x="3779838" y="6308725"/>
            <a:ext cx="7921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61" name="Text Box 27"/>
          <p:cNvSpPr txBox="1">
            <a:spLocks noChangeArrowheads="1"/>
          </p:cNvSpPr>
          <p:nvPr/>
        </p:nvSpPr>
        <p:spPr bwMode="auto">
          <a:xfrm>
            <a:off x="323850" y="6021388"/>
            <a:ext cx="1738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2000"/>
              <a:t>(</a:t>
            </a:r>
            <a:r>
              <a:rPr lang="tr-TR" altLang="tr-TR" sz="2000"/>
              <a:t>çünkü</a:t>
            </a:r>
            <a:r>
              <a:rPr lang="en-GB" altLang="tr-TR" sz="2000"/>
              <a:t> F = t</a:t>
            </a:r>
            <a:r>
              <a:rPr lang="en-GB" altLang="tr-TR" sz="2000" baseline="30000"/>
              <a:t>2)</a:t>
            </a:r>
            <a:endParaRPr lang="en-US" altLang="tr-TR" sz="2000"/>
          </a:p>
        </p:txBody>
      </p:sp>
      <p:sp>
        <p:nvSpPr>
          <p:cNvPr id="27662" name="Text Box 28"/>
          <p:cNvSpPr txBox="1">
            <a:spLocks noChangeArrowheads="1"/>
          </p:cNvSpPr>
          <p:nvPr/>
        </p:nvSpPr>
        <p:spPr bwMode="auto">
          <a:xfrm>
            <a:off x="5775325" y="5610225"/>
            <a:ext cx="31067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tr-TR" altLang="tr-TR" sz="2400"/>
              <a:t>Özetle; tüm bilmemiz</a:t>
            </a:r>
          </a:p>
          <a:p>
            <a:r>
              <a:rPr lang="tr-TR" altLang="tr-TR" sz="2400"/>
              <a:t>gereken r ve n</a:t>
            </a:r>
            <a:endParaRPr lang="en-US" altLang="tr-TR" sz="2400"/>
          </a:p>
        </p:txBody>
      </p:sp>
    </p:spTree>
    <p:extLst>
      <p:ext uri="{BB962C8B-B14F-4D97-AF65-F5344CB8AC3E}">
        <p14:creationId xmlns:p14="http://schemas.microsoft.com/office/powerpoint/2010/main" val="3191396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928688"/>
            <a:ext cx="8705850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5915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357188"/>
            <a:ext cx="8553450" cy="614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3639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747713"/>
            <a:ext cx="8648700" cy="536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6507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985838"/>
            <a:ext cx="8677275" cy="488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070408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Ekran Gösterisi (4:3)</PresentationFormat>
  <Paragraphs>33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ANT330 BİYOİSTATİSTİK</vt:lpstr>
      <vt:lpstr>PowerPoint Sunusu</vt:lpstr>
      <vt:lpstr>PowerPoint Sunusu</vt:lpstr>
      <vt:lpstr>PowerPoint Sunusu</vt:lpstr>
      <vt:lpstr>Model anlamlı mı?</vt:lpstr>
      <vt:lpstr>PowerPoint Sunusu</vt:lpstr>
      <vt:lpstr>PowerPoint Sunusu</vt:lpstr>
      <vt:lpstr>PowerPoint Sunusu</vt:lpstr>
      <vt:lpstr>PowerPoint Sunusu</vt:lpstr>
      <vt:lpstr>General Linear Model</vt:lpstr>
      <vt:lpstr>Multiple regresyon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ANT330 BİYOİSTATİSTİK</dc:title>
  <dc:creator>SONY</dc:creator>
  <cp:lastModifiedBy>SONY</cp:lastModifiedBy>
  <cp:revision>2</cp:revision>
  <dcterms:created xsi:type="dcterms:W3CDTF">2020-05-08T10:18:59Z</dcterms:created>
  <dcterms:modified xsi:type="dcterms:W3CDTF">2020-05-08T10:23:04Z</dcterms:modified>
</cp:coreProperties>
</file>