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sldIdLst>
    <p:sldId id="413" r:id="rId2"/>
    <p:sldId id="453" r:id="rId3"/>
    <p:sldId id="484" r:id="rId4"/>
    <p:sldId id="512" r:id="rId5"/>
    <p:sldId id="488" r:id="rId6"/>
    <p:sldId id="504" r:id="rId7"/>
    <p:sldId id="498" r:id="rId8"/>
    <p:sldId id="499" r:id="rId9"/>
    <p:sldId id="502" r:id="rId10"/>
    <p:sldId id="492" r:id="rId11"/>
    <p:sldId id="494" r:id="rId12"/>
    <p:sldId id="493" r:id="rId13"/>
    <p:sldId id="487" r:id="rId14"/>
    <p:sldId id="495" r:id="rId15"/>
    <p:sldId id="486" r:id="rId16"/>
    <p:sldId id="500" r:id="rId17"/>
    <p:sldId id="496" r:id="rId18"/>
    <p:sldId id="485" r:id="rId19"/>
    <p:sldId id="510" r:id="rId20"/>
    <p:sldId id="491" r:id="rId21"/>
    <p:sldId id="503" r:id="rId22"/>
    <p:sldId id="505" r:id="rId23"/>
    <p:sldId id="51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8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043-D873-4214-AFB0-5EB3A67F5482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DF90-92F9-495F-85E8-350B13DDF7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20.11.2020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imorman.gov.tr/SYGM/Belgeler/ARDE%20Sunum/Modelleme%20%C5%9Eube%20Sunum%202015.ppt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3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ANKARA </a:t>
            </a: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ÜNİVERSİTESİ</a:t>
            </a:r>
            <a:b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SU YÖNETİMİ ENSTİTÜSÜ</a:t>
            </a: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ENTEGRE SU YÖNETİMİ ANABİLİM DALI</a:t>
            </a:r>
          </a:p>
          <a:p>
            <a:pPr algn="ctr">
              <a:defRPr/>
            </a:pPr>
            <a:endParaRPr lang="tr-TR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2020-2021 Güz Yarıyılı</a:t>
            </a:r>
            <a:endParaRPr lang="tr-TR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8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Prof. 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Dr. Yeşim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AHİ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/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  </a:t>
            </a:r>
            <a:b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endParaRPr lang="tr-TR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1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ENTEGRE HAVZA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b="1" spc="-1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Tezli Yüksek Lisans Dersi</a:t>
            </a:r>
            <a:endParaRPr lang="en-US" sz="40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4664"/>
            <a:ext cx="18415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072759" cy="619268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6408652"/>
            <a:ext cx="580389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25202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dirty="0"/>
              <a:t>U</a:t>
            </a:r>
            <a:r>
              <a:rPr lang="en-US" dirty="0" err="1" smtClean="0"/>
              <a:t>zaktan</a:t>
            </a:r>
            <a:r>
              <a:rPr lang="en-US" dirty="0" smtClean="0"/>
              <a:t> </a:t>
            </a:r>
            <a:r>
              <a:rPr lang="en-US" dirty="0" err="1"/>
              <a:t>algılanmış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görüntü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işlenmiş</a:t>
            </a:r>
            <a:r>
              <a:rPr lang="en-US" dirty="0"/>
              <a:t> </a:t>
            </a:r>
            <a:r>
              <a:rPr lang="en-US" dirty="0" err="1"/>
              <a:t>şehir</a:t>
            </a:r>
            <a:r>
              <a:rPr lang="en-US" dirty="0"/>
              <a:t> </a:t>
            </a:r>
            <a:r>
              <a:rPr lang="en-US" dirty="0" err="1"/>
              <a:t>ulaşım</a:t>
            </a:r>
            <a:r>
              <a:rPr lang="en-US" dirty="0"/>
              <a:t> </a:t>
            </a:r>
            <a:r>
              <a:rPr lang="en-US" dirty="0" err="1"/>
              <a:t>ağı</a:t>
            </a:r>
            <a:r>
              <a:rPr lang="en-US" dirty="0"/>
              <a:t> </a:t>
            </a:r>
            <a:r>
              <a:rPr lang="tr-TR" dirty="0" smtClean="0"/>
              <a:t>;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0163"/>
            <a:ext cx="9144000" cy="46511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5" y="6381328"/>
            <a:ext cx="580389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323528" y="188640"/>
            <a:ext cx="7772400" cy="172819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K</a:t>
            </a:r>
            <a:r>
              <a:rPr lang="en-US" dirty="0" err="1" smtClean="0"/>
              <a:t>adastro</a:t>
            </a:r>
            <a:r>
              <a:rPr lang="en-US" dirty="0" smtClean="0"/>
              <a:t> </a:t>
            </a:r>
            <a:r>
              <a:rPr lang="en-US" dirty="0" err="1"/>
              <a:t>parselleri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güncel</a:t>
            </a:r>
            <a:r>
              <a:rPr lang="en-US" dirty="0"/>
              <a:t> </a:t>
            </a:r>
            <a:r>
              <a:rPr lang="en-US" dirty="0" err="1"/>
              <a:t>uydu</a:t>
            </a:r>
            <a:r>
              <a:rPr lang="en-US" dirty="0"/>
              <a:t> </a:t>
            </a:r>
            <a:r>
              <a:rPr lang="en-US" dirty="0" err="1" smtClean="0"/>
              <a:t>görüntüsün</a:t>
            </a:r>
            <a:r>
              <a:rPr lang="tr-TR" dirty="0" smtClean="0"/>
              <a:t>ün</a:t>
            </a:r>
            <a:r>
              <a:rPr lang="en-US" dirty="0" smtClean="0"/>
              <a:t> </a:t>
            </a:r>
            <a:r>
              <a:rPr lang="en-US" dirty="0"/>
              <a:t>CBS </a:t>
            </a:r>
            <a:r>
              <a:rPr lang="en-US" dirty="0" err="1"/>
              <a:t>yardımıyla</a:t>
            </a:r>
            <a:r>
              <a:rPr lang="en-US" dirty="0"/>
              <a:t> </a:t>
            </a:r>
            <a:r>
              <a:rPr lang="en-US" dirty="0" err="1"/>
              <a:t>ilişkilendirildiği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arazi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884115" cy="475252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6453336"/>
            <a:ext cx="580389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27584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Coğrafi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sistemleri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 smtClean="0"/>
              <a:t>kaynağı</a:t>
            </a:r>
            <a:r>
              <a:rPr lang="en-US" sz="2400" dirty="0" smtClean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uydu</a:t>
            </a:r>
            <a:r>
              <a:rPr lang="en-US" sz="2400" dirty="0"/>
              <a:t> </a:t>
            </a:r>
            <a:r>
              <a:rPr lang="en-US" sz="2400" dirty="0" err="1"/>
              <a:t>görüntülerinden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uygulama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seçim</a:t>
            </a:r>
            <a:r>
              <a:rPr lang="en-US" sz="2400" dirty="0"/>
              <a:t> </a:t>
            </a:r>
            <a:r>
              <a:rPr lang="en-US" sz="2400" dirty="0" err="1"/>
              <a:t>yapılırken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görüntülere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konumsal</a:t>
            </a:r>
            <a:r>
              <a:rPr lang="en-US" sz="2400" dirty="0"/>
              <a:t>, </a:t>
            </a:r>
            <a:r>
              <a:rPr lang="en-US" sz="2400" dirty="0" err="1"/>
              <a:t>spektral</a:t>
            </a:r>
            <a:r>
              <a:rPr lang="en-US" sz="2400" dirty="0"/>
              <a:t>, </a:t>
            </a:r>
            <a:r>
              <a:rPr lang="en-US" sz="2400" dirty="0" err="1"/>
              <a:t>radyometrik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zamansal</a:t>
            </a:r>
            <a:r>
              <a:rPr lang="en-US" sz="2400" dirty="0"/>
              <a:t> </a:t>
            </a:r>
            <a:r>
              <a:rPr lang="en-US" sz="2400" dirty="0" err="1"/>
              <a:t>çözünürlükler</a:t>
            </a:r>
            <a:r>
              <a:rPr lang="en-US" sz="2400" dirty="0"/>
              <a:t>, stereo </a:t>
            </a:r>
            <a:r>
              <a:rPr lang="en-US" sz="2400" dirty="0" err="1"/>
              <a:t>özelliği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dirty="0" err="1"/>
              <a:t>olmadığı</a:t>
            </a:r>
            <a:r>
              <a:rPr lang="en-US" sz="2400" dirty="0"/>
              <a:t>, </a:t>
            </a:r>
            <a:r>
              <a:rPr lang="en-US" sz="2400" dirty="0" err="1"/>
              <a:t>görüntü</a:t>
            </a:r>
            <a:r>
              <a:rPr lang="en-US" sz="2400" dirty="0"/>
              <a:t> </a:t>
            </a:r>
            <a:r>
              <a:rPr lang="en-US" sz="2400" dirty="0" err="1"/>
              <a:t>şerit</a:t>
            </a:r>
            <a:r>
              <a:rPr lang="en-US" sz="2400" dirty="0"/>
              <a:t> </a:t>
            </a:r>
            <a:r>
              <a:rPr lang="en-US" sz="2400" dirty="0" err="1"/>
              <a:t>genişliği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çerçeve</a:t>
            </a:r>
            <a:r>
              <a:rPr lang="en-US" sz="2400" dirty="0"/>
              <a:t> </a:t>
            </a:r>
            <a:r>
              <a:rPr lang="en-US" sz="2400" dirty="0" err="1"/>
              <a:t>boyutları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bilgilerin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alınması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Çoğu</a:t>
            </a:r>
            <a:r>
              <a:rPr lang="en-US" sz="2400" dirty="0" smtClean="0"/>
              <a:t> </a:t>
            </a:r>
            <a:r>
              <a:rPr lang="en-US" sz="2400" dirty="0"/>
              <a:t>zaman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verinin</a:t>
            </a:r>
            <a:r>
              <a:rPr lang="en-US" sz="2400" dirty="0"/>
              <a:t> </a:t>
            </a:r>
            <a:r>
              <a:rPr lang="en-US" sz="2400" dirty="0" err="1"/>
              <a:t>seçilmesi</a:t>
            </a:r>
            <a:r>
              <a:rPr lang="en-US" sz="2400" dirty="0"/>
              <a:t> </a:t>
            </a:r>
            <a:r>
              <a:rPr lang="en-US" sz="2400" dirty="0" err="1"/>
              <a:t>nedeniyle</a:t>
            </a:r>
            <a:r>
              <a:rPr lang="en-US" sz="2400" dirty="0"/>
              <a:t> </a:t>
            </a:r>
            <a:r>
              <a:rPr lang="en-US" sz="2400" dirty="0" err="1"/>
              <a:t>çalışmadan</a:t>
            </a:r>
            <a:r>
              <a:rPr lang="en-US" sz="2400" dirty="0"/>
              <a:t> </a:t>
            </a:r>
            <a:r>
              <a:rPr lang="en-US" sz="2400" dirty="0" err="1"/>
              <a:t>istenen</a:t>
            </a:r>
            <a:r>
              <a:rPr lang="en-US" sz="2400" dirty="0"/>
              <a:t> </a:t>
            </a:r>
            <a:r>
              <a:rPr lang="en-US" sz="2400" dirty="0" err="1"/>
              <a:t>doğrulukta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güvenirlikte</a:t>
            </a:r>
            <a:r>
              <a:rPr lang="en-US" sz="2400" dirty="0"/>
              <a:t> </a:t>
            </a:r>
            <a:r>
              <a:rPr lang="en-US" sz="2400" dirty="0" err="1"/>
              <a:t>sonuçların</a:t>
            </a:r>
            <a:r>
              <a:rPr lang="en-US" sz="2400" dirty="0"/>
              <a:t> </a:t>
            </a:r>
            <a:r>
              <a:rPr lang="en-US" sz="2400" dirty="0" err="1"/>
              <a:t>üretilmesi</a:t>
            </a:r>
            <a:r>
              <a:rPr lang="en-US" sz="2400" dirty="0"/>
              <a:t> </a:t>
            </a:r>
            <a:r>
              <a:rPr lang="en-US" sz="2400" dirty="0" err="1"/>
              <a:t>mümkün</a:t>
            </a:r>
            <a:r>
              <a:rPr lang="en-US" sz="2400" dirty="0"/>
              <a:t> </a:t>
            </a:r>
            <a:r>
              <a:rPr lang="en-US" sz="2400" dirty="0" err="1"/>
              <a:t>olamamaktadır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5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512676"/>
            <a:ext cx="4499992" cy="6156684"/>
          </a:xfrm>
        </p:spPr>
        <p:txBody>
          <a:bodyPr>
            <a:normAutofit fontScale="925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n-US" sz="2400" dirty="0" err="1"/>
              <a:t>Coğrafi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sistemlerinde</a:t>
            </a:r>
            <a:r>
              <a:rPr lang="en-US" sz="2400" dirty="0"/>
              <a:t> </a:t>
            </a:r>
            <a:r>
              <a:rPr lang="en-US" sz="2400" dirty="0" err="1"/>
              <a:t>uygulamada</a:t>
            </a:r>
            <a:r>
              <a:rPr lang="en-US" sz="2400" dirty="0"/>
              <a:t> </a:t>
            </a:r>
            <a:r>
              <a:rPr lang="en-US" sz="2400" dirty="0" err="1"/>
              <a:t>kullanılacak</a:t>
            </a:r>
            <a:r>
              <a:rPr lang="en-US" sz="2400" dirty="0"/>
              <a:t> </a:t>
            </a:r>
            <a:r>
              <a:rPr lang="en-US" sz="2400" dirty="0" err="1"/>
              <a:t>konumsal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konumsal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verilerin</a:t>
            </a:r>
            <a:r>
              <a:rPr lang="en-US" sz="2400" dirty="0"/>
              <a:t> </a:t>
            </a:r>
            <a:r>
              <a:rPr lang="en-US" sz="2400" dirty="0" err="1"/>
              <a:t>öncelikle</a:t>
            </a:r>
            <a:r>
              <a:rPr lang="en-US" sz="2400" dirty="0"/>
              <a:t> </a:t>
            </a:r>
            <a:r>
              <a:rPr lang="en-US" sz="2400" dirty="0" err="1"/>
              <a:t>sayısallaştırılarak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bilgisayar</a:t>
            </a:r>
            <a:r>
              <a:rPr lang="en-US" sz="2400" dirty="0"/>
              <a:t> </a:t>
            </a:r>
            <a:r>
              <a:rPr lang="en-US" sz="2400" dirty="0" err="1"/>
              <a:t>ortamına</a:t>
            </a:r>
            <a:r>
              <a:rPr lang="en-US" sz="2400" dirty="0"/>
              <a:t> </a:t>
            </a:r>
            <a:r>
              <a:rPr lang="en-US" sz="2400" dirty="0" err="1"/>
              <a:t>aktarılması</a:t>
            </a:r>
            <a:r>
              <a:rPr lang="en-US" sz="2400" dirty="0"/>
              <a:t> </a:t>
            </a:r>
            <a:r>
              <a:rPr lang="en-US" sz="2400" dirty="0" err="1"/>
              <a:t>gerekir</a:t>
            </a:r>
            <a:r>
              <a:rPr lang="en-US" sz="2400" dirty="0"/>
              <a:t>. CBS de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türleri</a:t>
            </a:r>
            <a:r>
              <a:rPr lang="en-US" sz="2400" dirty="0"/>
              <a:t> </a:t>
            </a:r>
            <a:r>
              <a:rPr lang="en-US" sz="2400" dirty="0" err="1"/>
              <a:t>nokta</a:t>
            </a:r>
            <a:r>
              <a:rPr lang="en-US" sz="2400" dirty="0"/>
              <a:t>, </a:t>
            </a:r>
            <a:r>
              <a:rPr lang="en-US" sz="2400" dirty="0" err="1"/>
              <a:t>çizgi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poligon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gösterimlerle</a:t>
            </a:r>
            <a:r>
              <a:rPr lang="en-US" sz="2400" dirty="0"/>
              <a:t> </a:t>
            </a:r>
            <a:r>
              <a:rPr lang="en-US" sz="2400" dirty="0" err="1"/>
              <a:t>tanımlanmış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/>
              <a:t> </a:t>
            </a:r>
            <a:r>
              <a:rPr lang="en-US" sz="2400" dirty="0" err="1"/>
              <a:t>değerlerinin</a:t>
            </a:r>
            <a:r>
              <a:rPr lang="en-US" sz="2400" dirty="0"/>
              <a:t> </a:t>
            </a:r>
            <a:r>
              <a:rPr lang="en-US" sz="2400" dirty="0" err="1"/>
              <a:t>kodlanarak</a:t>
            </a:r>
            <a:r>
              <a:rPr lang="en-US" sz="2400" dirty="0"/>
              <a:t> </a:t>
            </a:r>
            <a:r>
              <a:rPr lang="en-US" sz="2400" dirty="0" err="1"/>
              <a:t>depolandığı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vektörel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veriler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ya</a:t>
            </a:r>
            <a:r>
              <a:rPr lang="en-US" sz="2400" dirty="0"/>
              <a:t> da grid </a:t>
            </a:r>
            <a:r>
              <a:rPr lang="en-US" sz="2400" dirty="0" err="1"/>
              <a:t>hücrelerden</a:t>
            </a:r>
            <a:r>
              <a:rPr lang="en-US" sz="2400" dirty="0"/>
              <a:t>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FF00"/>
                </a:solidFill>
              </a:rPr>
              <a:t>piksel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tabanlı</a:t>
            </a:r>
            <a:r>
              <a:rPr lang="en-US" sz="2400" dirty="0">
                <a:solidFill>
                  <a:srgbClr val="FFFF00"/>
                </a:solidFill>
              </a:rPr>
              <a:t> raster </a:t>
            </a:r>
            <a:r>
              <a:rPr lang="en-US" sz="2400" dirty="0" err="1"/>
              <a:t>verilerdir</a:t>
            </a:r>
            <a:r>
              <a:rPr lang="en-US" sz="2400" dirty="0"/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04" y="620688"/>
            <a:ext cx="4572396" cy="590465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905672" y="6525344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https://www.gtu.edu.tr/kategori/1726/0/display.aspx</a:t>
            </a:r>
          </a:p>
        </p:txBody>
      </p:sp>
    </p:spTree>
    <p:extLst>
      <p:ext uri="{BB962C8B-B14F-4D97-AF65-F5344CB8AC3E}">
        <p14:creationId xmlns:p14="http://schemas.microsoft.com/office/powerpoint/2010/main" val="21396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980728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Uzaktan</a:t>
            </a:r>
            <a:r>
              <a:rPr lang="en-US" sz="2400" dirty="0"/>
              <a:t> </a:t>
            </a:r>
            <a:r>
              <a:rPr lang="en-US" sz="2400" dirty="0" err="1"/>
              <a:t>algılamada</a:t>
            </a:r>
            <a:r>
              <a:rPr lang="en-US" sz="2400" dirty="0"/>
              <a:t> </a:t>
            </a:r>
            <a:r>
              <a:rPr lang="en-US" sz="2400" dirty="0" err="1"/>
              <a:t>veriler</a:t>
            </a:r>
            <a:r>
              <a:rPr lang="en-US" sz="2400" dirty="0"/>
              <a:t> 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uydu</a:t>
            </a:r>
            <a:r>
              <a:rPr lang="en-US" sz="2400" dirty="0"/>
              <a:t> </a:t>
            </a:r>
            <a:r>
              <a:rPr lang="en-US" sz="2400" dirty="0" err="1"/>
              <a:t>görüntüleri</a:t>
            </a:r>
            <a:r>
              <a:rPr lang="en-US" sz="2400" dirty="0"/>
              <a:t> raster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formatında</a:t>
            </a:r>
            <a:r>
              <a:rPr lang="en-US" sz="2400" dirty="0"/>
              <a:t> </a:t>
            </a:r>
            <a:r>
              <a:rPr lang="en-US" sz="2400" dirty="0" err="1"/>
              <a:t>iken</a:t>
            </a:r>
            <a:r>
              <a:rPr lang="en-US" sz="2400" dirty="0"/>
              <a:t> CBS de </a:t>
            </a:r>
            <a:r>
              <a:rPr lang="en-US" sz="2400" dirty="0" err="1"/>
              <a:t>veriler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vektör</a:t>
            </a:r>
            <a:r>
              <a:rPr lang="en-US" sz="2400" dirty="0"/>
              <a:t> </a:t>
            </a:r>
            <a:r>
              <a:rPr lang="en-US" sz="2400" dirty="0" err="1"/>
              <a:t>yapıdadır</a:t>
            </a:r>
            <a:r>
              <a:rPr lang="en-US" sz="2400" dirty="0"/>
              <a:t>. Bu </a:t>
            </a:r>
            <a:r>
              <a:rPr lang="en-US" sz="2400" dirty="0" err="1"/>
              <a:t>durumda</a:t>
            </a:r>
            <a:r>
              <a:rPr lang="en-US" sz="2400" dirty="0"/>
              <a:t> raster </a:t>
            </a:r>
            <a:r>
              <a:rPr lang="en-US" sz="2400" dirty="0" err="1"/>
              <a:t>yapıda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CBS </a:t>
            </a:r>
            <a:r>
              <a:rPr lang="en-US" sz="2400" dirty="0" err="1"/>
              <a:t>oluşturulabileceği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raster </a:t>
            </a:r>
            <a:r>
              <a:rPr lang="en-US" sz="2400" dirty="0" err="1"/>
              <a:t>yapıdaki</a:t>
            </a:r>
            <a:r>
              <a:rPr lang="en-US" sz="2400" dirty="0"/>
              <a:t> </a:t>
            </a:r>
            <a:r>
              <a:rPr lang="en-US" sz="2400" dirty="0" err="1"/>
              <a:t>veriler</a:t>
            </a:r>
            <a:r>
              <a:rPr lang="en-US" sz="2400" dirty="0"/>
              <a:t> </a:t>
            </a:r>
            <a:r>
              <a:rPr lang="en-US" sz="2400" dirty="0" err="1"/>
              <a:t>vektöre</a:t>
            </a:r>
            <a:r>
              <a:rPr lang="en-US" sz="2400" dirty="0"/>
              <a:t> </a:t>
            </a:r>
            <a:r>
              <a:rPr lang="en-US" sz="2400" dirty="0" err="1"/>
              <a:t>dönüştürülerek</a:t>
            </a:r>
            <a:r>
              <a:rPr lang="en-US" sz="2400" dirty="0"/>
              <a:t> </a:t>
            </a:r>
            <a:r>
              <a:rPr lang="en-US" sz="2400" dirty="0" err="1"/>
              <a:t>vektör</a:t>
            </a:r>
            <a:r>
              <a:rPr lang="en-US" sz="2400" dirty="0"/>
              <a:t> </a:t>
            </a:r>
            <a:r>
              <a:rPr lang="en-US" sz="2400" dirty="0" err="1"/>
              <a:t>yapıdaki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CBS’ye</a:t>
            </a:r>
            <a:r>
              <a:rPr lang="en-US" sz="2400" dirty="0"/>
              <a:t> </a:t>
            </a:r>
            <a:r>
              <a:rPr lang="en-US" sz="2400" dirty="0" err="1"/>
              <a:t>aktarılması</a:t>
            </a:r>
            <a:r>
              <a:rPr lang="en-US" sz="2400" dirty="0"/>
              <a:t> </a:t>
            </a:r>
            <a:r>
              <a:rPr lang="en-US" sz="2400" dirty="0" err="1"/>
              <a:t>tercih</a:t>
            </a:r>
            <a:r>
              <a:rPr lang="en-US" sz="2400" dirty="0"/>
              <a:t> </a:t>
            </a:r>
            <a:r>
              <a:rPr lang="en-US" sz="2400" dirty="0" err="1"/>
              <a:t>edilebilir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/>
              <a:t>Mevcut</a:t>
            </a:r>
            <a:r>
              <a:rPr lang="en-US" sz="2400" dirty="0"/>
              <a:t> </a:t>
            </a:r>
            <a:r>
              <a:rPr lang="en-US" sz="2400" dirty="0" err="1"/>
              <a:t>vektör</a:t>
            </a:r>
            <a:r>
              <a:rPr lang="en-US" sz="2400" dirty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yazılımların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kısmı</a:t>
            </a:r>
            <a:r>
              <a:rPr lang="en-US" sz="2400" dirty="0"/>
              <a:t> raster </a:t>
            </a:r>
            <a:r>
              <a:rPr lang="en-US" sz="2400" dirty="0" err="1"/>
              <a:t>veriyi</a:t>
            </a:r>
            <a:r>
              <a:rPr lang="en-US" sz="2400" dirty="0"/>
              <a:t> 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uydu</a:t>
            </a:r>
            <a:r>
              <a:rPr lang="en-US" sz="2400" dirty="0"/>
              <a:t> </a:t>
            </a:r>
            <a:r>
              <a:rPr lang="en-US" sz="2400" dirty="0" err="1"/>
              <a:t>görüntüsünü</a:t>
            </a:r>
            <a:r>
              <a:rPr lang="en-US" sz="2400" dirty="0"/>
              <a:t> </a:t>
            </a:r>
            <a:r>
              <a:rPr lang="en-US" sz="2400" dirty="0" err="1"/>
              <a:t>vektör</a:t>
            </a:r>
            <a:r>
              <a:rPr lang="en-US" sz="2400" dirty="0"/>
              <a:t> </a:t>
            </a:r>
            <a:r>
              <a:rPr lang="en-US" sz="2400" dirty="0" err="1"/>
              <a:t>verinin</a:t>
            </a:r>
            <a:r>
              <a:rPr lang="en-US" sz="2400" dirty="0"/>
              <a:t> </a:t>
            </a:r>
            <a:r>
              <a:rPr lang="en-US" sz="2400" dirty="0" err="1"/>
              <a:t>altlığı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gösterebilmekte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analiz</a:t>
            </a:r>
            <a:r>
              <a:rPr lang="en-US" sz="2400" dirty="0"/>
              <a:t> </a:t>
            </a:r>
            <a:r>
              <a:rPr lang="en-US" sz="2400" dirty="0" err="1"/>
              <a:t>imkânı</a:t>
            </a:r>
            <a:r>
              <a:rPr lang="en-US" sz="2400" dirty="0"/>
              <a:t> </a:t>
            </a:r>
            <a:r>
              <a:rPr lang="en-US" sz="2400" dirty="0" err="1"/>
              <a:t>sunabilmektedir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55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332656"/>
            <a:ext cx="437956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Coğrafi</a:t>
            </a:r>
            <a:r>
              <a:rPr lang="en-US" sz="2200" dirty="0"/>
              <a:t> </a:t>
            </a:r>
            <a:r>
              <a:rPr lang="en-US" sz="2200" dirty="0" err="1"/>
              <a:t>bilgi</a:t>
            </a:r>
            <a:r>
              <a:rPr lang="en-US" sz="2200" dirty="0"/>
              <a:t> </a:t>
            </a:r>
            <a:r>
              <a:rPr lang="en-US" sz="2200" dirty="0" err="1"/>
              <a:t>sistemleri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</a:t>
            </a:r>
            <a:r>
              <a:rPr lang="en-US" sz="2200" dirty="0" err="1"/>
              <a:t>teknolojik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stratejik</a:t>
            </a:r>
            <a:r>
              <a:rPr lang="en-US" sz="2200" dirty="0"/>
              <a:t> </a:t>
            </a:r>
            <a:r>
              <a:rPr lang="en-US" sz="2200" dirty="0" err="1"/>
              <a:t>olarak</a:t>
            </a:r>
            <a:r>
              <a:rPr lang="en-US" sz="2200" dirty="0"/>
              <a:t> </a:t>
            </a:r>
            <a:r>
              <a:rPr lang="en-US" sz="2200" dirty="0" err="1"/>
              <a:t>değerlendirilebilecek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aracı</a:t>
            </a:r>
            <a:r>
              <a:rPr lang="en-US" sz="2200" dirty="0"/>
              <a:t> </a:t>
            </a:r>
            <a:r>
              <a:rPr lang="en-US" sz="2200" dirty="0" err="1"/>
              <a:t>uzaktan</a:t>
            </a:r>
            <a:r>
              <a:rPr lang="en-US" sz="2200" dirty="0"/>
              <a:t> </a:t>
            </a:r>
            <a:r>
              <a:rPr lang="en-US" sz="2200" dirty="0" err="1"/>
              <a:t>algılama</a:t>
            </a:r>
            <a:r>
              <a:rPr lang="en-US" sz="2200" dirty="0"/>
              <a:t> </a:t>
            </a:r>
            <a:r>
              <a:rPr lang="en-US" sz="2200" dirty="0" err="1"/>
              <a:t>teknolojisiyle</a:t>
            </a:r>
            <a:r>
              <a:rPr lang="en-US" sz="2200" dirty="0"/>
              <a:t> </a:t>
            </a:r>
            <a:r>
              <a:rPr lang="en-US" sz="2200" dirty="0" err="1"/>
              <a:t>birleştirerek</a:t>
            </a:r>
            <a:r>
              <a:rPr lang="en-US" sz="2200" dirty="0"/>
              <a:t> </a:t>
            </a:r>
            <a:r>
              <a:rPr lang="en-US" sz="2200" dirty="0" err="1"/>
              <a:t>daha</a:t>
            </a:r>
            <a:r>
              <a:rPr lang="en-US" sz="2200" dirty="0"/>
              <a:t> </a:t>
            </a:r>
            <a:r>
              <a:rPr lang="en-US" sz="2200" dirty="0" err="1"/>
              <a:t>kapsamlı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hızlı</a:t>
            </a:r>
            <a:r>
              <a:rPr lang="en-US" sz="2200" dirty="0"/>
              <a:t> </a:t>
            </a:r>
            <a:r>
              <a:rPr lang="en-US" sz="2200" dirty="0" err="1"/>
              <a:t>sonuçlar</a:t>
            </a:r>
            <a:r>
              <a:rPr lang="en-US" sz="2200" dirty="0"/>
              <a:t> </a:t>
            </a:r>
            <a:r>
              <a:rPr lang="en-US" sz="2200" dirty="0" err="1"/>
              <a:t>üreterek</a:t>
            </a:r>
            <a:r>
              <a:rPr lang="en-US" sz="2200" dirty="0"/>
              <a:t> </a:t>
            </a:r>
            <a:r>
              <a:rPr lang="en-US" sz="2200" dirty="0" err="1"/>
              <a:t>karar-destek</a:t>
            </a:r>
            <a:r>
              <a:rPr lang="en-US" sz="2200" dirty="0"/>
              <a:t> </a:t>
            </a:r>
            <a:r>
              <a:rPr lang="en-US" sz="2200" dirty="0" err="1"/>
              <a:t>mekanizmalarına</a:t>
            </a:r>
            <a:r>
              <a:rPr lang="en-US" sz="2200" dirty="0"/>
              <a:t> </a:t>
            </a:r>
            <a:r>
              <a:rPr lang="en-US" sz="2200" dirty="0" err="1"/>
              <a:t>sunmak</a:t>
            </a:r>
            <a:r>
              <a:rPr lang="en-US" sz="2200" dirty="0"/>
              <a:t> </a:t>
            </a:r>
            <a:r>
              <a:rPr lang="en-US" sz="2200" dirty="0" err="1"/>
              <a:t>mümkün</a:t>
            </a:r>
            <a:r>
              <a:rPr lang="en-US" sz="2200" dirty="0"/>
              <a:t> </a:t>
            </a:r>
            <a:r>
              <a:rPr lang="en-US" sz="2200" dirty="0" err="1"/>
              <a:t>olabilmektedir</a:t>
            </a:r>
            <a:r>
              <a:rPr lang="en-US" sz="2200" dirty="0" smtClean="0"/>
              <a:t>.</a:t>
            </a:r>
            <a:r>
              <a:rPr lang="tr-TR" sz="2200" dirty="0" smtClean="0"/>
              <a:t> </a:t>
            </a:r>
          </a:p>
          <a:p>
            <a:pPr>
              <a:lnSpc>
                <a:spcPct val="15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 smtClean="0"/>
              <a:t>Bu konuda hizmet veren çok sayıda </a:t>
            </a:r>
            <a:r>
              <a:rPr lang="en-US" sz="2200" dirty="0" err="1"/>
              <a:t>Uzaktan</a:t>
            </a:r>
            <a:r>
              <a:rPr lang="en-US" sz="2200" dirty="0"/>
              <a:t> </a:t>
            </a:r>
            <a:r>
              <a:rPr lang="en-US" sz="2200" dirty="0" err="1"/>
              <a:t>Algılama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Coğrafi</a:t>
            </a:r>
            <a:r>
              <a:rPr lang="en-US" sz="2200" dirty="0"/>
              <a:t> </a:t>
            </a:r>
            <a:r>
              <a:rPr lang="en-US" sz="2200" dirty="0" err="1"/>
              <a:t>Bilgi</a:t>
            </a:r>
            <a:r>
              <a:rPr lang="en-US" sz="2200" dirty="0"/>
              <a:t> </a:t>
            </a:r>
            <a:r>
              <a:rPr lang="en-US" sz="2200" dirty="0" err="1"/>
              <a:t>Sistemleri</a:t>
            </a:r>
            <a:r>
              <a:rPr lang="en-US" sz="2200" dirty="0"/>
              <a:t> </a:t>
            </a:r>
            <a:r>
              <a:rPr lang="en-US" sz="2200" dirty="0" err="1" smtClean="0"/>
              <a:t>Laboratuvarı</a:t>
            </a:r>
            <a:r>
              <a:rPr lang="tr-TR" sz="2200" dirty="0" smtClean="0"/>
              <a:t> da mevcuttur</a:t>
            </a:r>
            <a:r>
              <a:rPr lang="tr-TR" sz="2200" dirty="0" smtClean="0"/>
              <a:t>.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69" y="51716"/>
            <a:ext cx="4656931" cy="68062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57200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https://www.gtu.edu.tr/kategori/1726/0/display.aspx</a:t>
            </a:r>
          </a:p>
        </p:txBody>
      </p:sp>
    </p:spTree>
    <p:extLst>
      <p:ext uri="{BB962C8B-B14F-4D97-AF65-F5344CB8AC3E}">
        <p14:creationId xmlns:p14="http://schemas.microsoft.com/office/powerpoint/2010/main" val="374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040" y="188640"/>
            <a:ext cx="7772400" cy="200314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40" y="2162175"/>
            <a:ext cx="77724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09" y="942875"/>
            <a:ext cx="8874879" cy="54134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6120320"/>
            <a:ext cx="63708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75656" y="908720"/>
            <a:ext cx="6768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FFFF00"/>
                </a:solidFill>
              </a:rPr>
              <a:t>Modelleme Kavramları;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Havza modellemesi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Göl ve akarsu hidroloji ve kalite modellemesi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/>
              <a:t>Yeraltısuyu</a:t>
            </a:r>
            <a:r>
              <a:rPr lang="tr-TR" sz="2800" dirty="0" smtClean="0"/>
              <a:t> Kalitesi modellemesi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/>
              <a:t>Yeraltısuyu</a:t>
            </a:r>
            <a:r>
              <a:rPr lang="tr-TR" sz="2800" dirty="0" smtClean="0"/>
              <a:t> akım ve taşınım modellemesi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Kıyı ve geçiş suları modellemesi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Ekosistem ve taşınım modellemesi vb.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39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5496" y="332656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HAFTALIK KONULAR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12531"/>
              </p:ext>
            </p:extLst>
          </p:nvPr>
        </p:nvGraphicFramePr>
        <p:xfrm>
          <a:off x="63500" y="914400"/>
          <a:ext cx="8978398" cy="57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Çalışma Sayfası" r:id="rId3" imgW="7035849" imgH="4114800" progId="Excel.Sheet.12">
                  <p:embed/>
                </p:oleObj>
              </mc:Choice>
              <mc:Fallback>
                <p:oleObj name="Çalışma Sayfası" r:id="rId3" imgW="7035849" imgH="411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914400"/>
                        <a:ext cx="8978398" cy="57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1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3969" cy="543302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915816" y="6021288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/>
            </a:r>
            <a:b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</a:b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Modelleme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Şube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Sunum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2015 -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Tarım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ve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Orman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Bakanlığı</a:t>
            </a:r>
            <a:endParaRPr lang="en-US" b="0" i="0" u="none" strike="noStrike" dirty="0">
              <a:solidFill>
                <a:srgbClr val="660099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2631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08720"/>
            <a:ext cx="8267717" cy="523160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064" y="6098769"/>
            <a:ext cx="63708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80728"/>
            <a:ext cx="8297385" cy="523160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17" y="6021288"/>
            <a:ext cx="637087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6838"/>
            <a:ext cx="8424936" cy="64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176464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</a:rPr>
              <a:t>Uzaktan Algılama Sistemleri;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Küresel </a:t>
            </a:r>
            <a:r>
              <a:rPr lang="tr-TR" sz="2800" dirty="0"/>
              <a:t>ve yerel </a:t>
            </a:r>
            <a:r>
              <a:rPr lang="tr-TR" sz="2800" dirty="0" smtClean="0"/>
              <a:t>ölçekte yeryüzüne </a:t>
            </a:r>
            <a:r>
              <a:rPr lang="tr-TR" sz="2800" dirty="0"/>
              <a:t>ait güncel ve doğru bilgilerin elde </a:t>
            </a:r>
            <a:r>
              <a:rPr lang="tr-TR" sz="2800" dirty="0" smtClean="0"/>
              <a:t>edilmesi,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Depolanması </a:t>
            </a:r>
            <a:r>
              <a:rPr lang="tr-TR" sz="2800" dirty="0"/>
              <a:t>ve </a:t>
            </a:r>
            <a:endParaRPr lang="tr-TR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smtClean="0"/>
              <a:t>birbirinden farklı yapıdaki </a:t>
            </a:r>
            <a:r>
              <a:rPr lang="tr-TR" sz="2800" dirty="0"/>
              <a:t>verilerin bir arada </a:t>
            </a:r>
            <a:r>
              <a:rPr lang="tr-TR" sz="2800" dirty="0" smtClean="0"/>
              <a:t>analizi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60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105273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Uzaktan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algılama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fiziksel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nesneler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arasındaki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konumsal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spektral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zamansal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ilişkilerin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belirlenmesi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amacıyla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nesnelerle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temas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etmeksizin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uydu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uçaklar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üzerindeki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sensörler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yardımıyla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yeryüzü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ölçülerinin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yapıldığı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sanat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bilim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teknolojidir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(https://www.gtu.edu.tr/kategori/1726/0/display.aspx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3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340768"/>
            <a:ext cx="88199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 smtClean="0"/>
              <a:t>Yeryüzünün büyük bölümü uzaktan algılama teknolojileri yardımıyla </a:t>
            </a:r>
            <a:r>
              <a:rPr lang="tr-TR" sz="2800" dirty="0" smtClean="0">
                <a:solidFill>
                  <a:srgbClr val="FFFF00"/>
                </a:solidFill>
              </a:rPr>
              <a:t>farklı zaman aralıklarında</a:t>
            </a:r>
            <a:r>
              <a:rPr lang="tr-TR" sz="2800" dirty="0" smtClean="0"/>
              <a:t>, </a:t>
            </a:r>
            <a:r>
              <a:rPr lang="tr-TR" sz="2800" dirty="0" smtClean="0">
                <a:solidFill>
                  <a:srgbClr val="FFFF00"/>
                </a:solidFill>
              </a:rPr>
              <a:t>farklı</a:t>
            </a:r>
          </a:p>
          <a:p>
            <a:pPr algn="ctr">
              <a:lnSpc>
                <a:spcPct val="150000"/>
              </a:lnSpc>
            </a:pPr>
            <a:r>
              <a:rPr lang="tr-TR" sz="2800" dirty="0" err="1" smtClean="0">
                <a:solidFill>
                  <a:srgbClr val="FFFF00"/>
                </a:solidFill>
              </a:rPr>
              <a:t>konumsal</a:t>
            </a:r>
            <a:r>
              <a:rPr lang="tr-TR" sz="2800" dirty="0" smtClean="0">
                <a:solidFill>
                  <a:srgbClr val="FFFF00"/>
                </a:solidFill>
              </a:rPr>
              <a:t> ve spektral çözünürlüklerde </a:t>
            </a:r>
            <a:r>
              <a:rPr lang="tr-TR" sz="2800" dirty="0" smtClean="0"/>
              <a:t>görüntülenebilmekte ve elde edilen uydu görüntüleri birçok çalışmada temel altlık olarak</a:t>
            </a:r>
          </a:p>
          <a:p>
            <a:pPr algn="ctr">
              <a:lnSpc>
                <a:spcPct val="150000"/>
              </a:lnSpc>
            </a:pPr>
            <a:r>
              <a:rPr lang="tr-TR" sz="2800" dirty="0" smtClean="0"/>
              <a:t>kullanılabilmektedir. </a:t>
            </a:r>
          </a:p>
          <a:p>
            <a:pPr algn="ctr">
              <a:lnSpc>
                <a:spcPct val="15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73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92158" y="1052736"/>
            <a:ext cx="82003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Dijital olarak kaydedilen uydu görüntüleri ile farklı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konumsal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verilerin entegrasyonu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coğrafi bilgi sistemleri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oluşturularak yapılmaktadır.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zaktan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algılama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verileri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coğrafi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bilgi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sistemleri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için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önemli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bir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kaynağı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dır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67544" y="362117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Tablo</a:t>
            </a:r>
            <a:r>
              <a:rPr lang="en-US" sz="2000" dirty="0"/>
              <a:t> 1. </a:t>
            </a:r>
            <a:r>
              <a:rPr lang="en-US" sz="2000" dirty="0" err="1"/>
              <a:t>Temel</a:t>
            </a:r>
            <a:r>
              <a:rPr lang="en-US" sz="2000" dirty="0"/>
              <a:t> </a:t>
            </a:r>
            <a:r>
              <a:rPr lang="en-US" sz="2000" dirty="0" err="1"/>
              <a:t>alanlarda</a:t>
            </a:r>
            <a:r>
              <a:rPr lang="en-US" sz="2000" dirty="0"/>
              <a:t> </a:t>
            </a:r>
            <a:r>
              <a:rPr lang="en-US" sz="2000" dirty="0" err="1"/>
              <a:t>konuma</a:t>
            </a:r>
            <a:r>
              <a:rPr lang="en-US" sz="2000" dirty="0"/>
              <a:t> </a:t>
            </a:r>
            <a:r>
              <a:rPr lang="en-US" sz="2000" dirty="0" err="1"/>
              <a:t>dayalı</a:t>
            </a:r>
            <a:r>
              <a:rPr lang="en-US" sz="2000" dirty="0"/>
              <a:t> </a:t>
            </a:r>
            <a:r>
              <a:rPr lang="en-US" sz="2000" dirty="0" err="1"/>
              <a:t>problemlerin</a:t>
            </a:r>
            <a:r>
              <a:rPr lang="en-US" sz="2000" dirty="0"/>
              <a:t> </a:t>
            </a:r>
            <a:r>
              <a:rPr lang="en-US" sz="2000" dirty="0" err="1"/>
              <a:t>çözümünde</a:t>
            </a:r>
            <a:r>
              <a:rPr lang="en-US" sz="2000" dirty="0"/>
              <a:t> UA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CBS'nin</a:t>
            </a:r>
            <a:r>
              <a:rPr lang="en-US" sz="2000" dirty="0"/>
              <a:t> </a:t>
            </a:r>
            <a:r>
              <a:rPr lang="en-US" sz="2000" dirty="0" err="1" smtClean="0"/>
              <a:t>rolü</a:t>
            </a:r>
            <a:r>
              <a:rPr lang="tr-TR" sz="2000" dirty="0"/>
              <a:t> </a:t>
            </a:r>
            <a:r>
              <a:rPr lang="tr-TR" sz="2000" dirty="0" smtClean="0"/>
              <a:t>(</a:t>
            </a:r>
            <a:r>
              <a:rPr lang="en-US" sz="2000" dirty="0"/>
              <a:t>www.gtu.edu.tr › pdf › </a:t>
            </a:r>
            <a:r>
              <a:rPr lang="en-US" sz="2000" dirty="0" err="1" smtClean="0"/>
              <a:t>kavzoglu_Colkesen_Calistay</a:t>
            </a:r>
            <a:r>
              <a:rPr lang="tr-TR" sz="2000" dirty="0" smtClean="0"/>
              <a:t>)</a:t>
            </a:r>
            <a:endParaRPr lang="tr-TR" sz="2000" dirty="0"/>
          </a:p>
          <a:p>
            <a:endParaRPr lang="en-US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4744"/>
            <a:ext cx="9144001" cy="59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620688"/>
            <a:ext cx="903649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409575"/>
            <a:ext cx="7019925" cy="60388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43" y="6448425"/>
            <a:ext cx="580389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440</Words>
  <Application>Microsoft Office PowerPoint</Application>
  <PresentationFormat>Ekran Gösterisi (4:3)</PresentationFormat>
  <Paragraphs>45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Arial</vt:lpstr>
      <vt:lpstr>Arial</vt:lpstr>
      <vt:lpstr>Calibri</vt:lpstr>
      <vt:lpstr>Consolas</vt:lpstr>
      <vt:lpstr>Corbel</vt:lpstr>
      <vt:lpstr>Maiandra GD</vt:lpstr>
      <vt:lpstr>Wingdings</vt:lpstr>
      <vt:lpstr>Wingdings 2</vt:lpstr>
      <vt:lpstr>Wingdings 3</vt:lpstr>
      <vt:lpstr>Metro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 ERDEM</dc:creator>
  <cp:lastModifiedBy>Yeşim AHİ</cp:lastModifiedBy>
  <cp:revision>341</cp:revision>
  <dcterms:created xsi:type="dcterms:W3CDTF">2010-06-04T06:15:00Z</dcterms:created>
  <dcterms:modified xsi:type="dcterms:W3CDTF">2020-11-20T10:51:03Z</dcterms:modified>
</cp:coreProperties>
</file>