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26.12.2019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1309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26.12.2019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5684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26.12.2019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44374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26.12.2019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219520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37D6ADC-4CA9-4150-AE67-008F207FFC7C}" type="datetimeFigureOut">
              <a:rPr lang="tr-TR" smtClean="0"/>
              <a:t>26.12.2019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35115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7D6ADC-4CA9-4150-AE67-008F207FFC7C}" type="datetimeFigureOut">
              <a:rPr lang="tr-TR" smtClean="0"/>
              <a:t>26.12.2019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405486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7D6ADC-4CA9-4150-AE67-008F207FFC7C}" type="datetimeFigureOut">
              <a:rPr lang="tr-TR" smtClean="0"/>
              <a:t>26.12.2019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64175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7D6ADC-4CA9-4150-AE67-008F207FFC7C}" type="datetimeFigureOut">
              <a:rPr lang="tr-TR" smtClean="0"/>
              <a:t>26.12.2019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366814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7D6ADC-4CA9-4150-AE67-008F207FFC7C}" type="datetimeFigureOut">
              <a:rPr lang="tr-TR" smtClean="0"/>
              <a:t>26.12.2019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267690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7D6ADC-4CA9-4150-AE67-008F207FFC7C}" type="datetimeFigureOut">
              <a:rPr lang="tr-TR" smtClean="0"/>
              <a:t>26.12.2019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01705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7D6ADC-4CA9-4150-AE67-008F207FFC7C}" type="datetimeFigureOut">
              <a:rPr lang="tr-TR" smtClean="0"/>
              <a:t>26.12.2019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41146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D6ADC-4CA9-4150-AE67-008F207FFC7C}" type="datetimeFigureOut">
              <a:rPr lang="tr-TR" smtClean="0"/>
              <a:t>26.12.2019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CB974-8DBB-47DD-AA4E-9778EC5B8471}" type="slidenum">
              <a:rPr lang="tr-TR" smtClean="0"/>
              <a:t>‹#›</a:t>
            </a:fld>
            <a:endParaRPr lang="tr-TR"/>
          </a:p>
        </p:txBody>
      </p:sp>
    </p:spTree>
    <p:extLst>
      <p:ext uri="{BB962C8B-B14F-4D97-AF65-F5344CB8AC3E}">
        <p14:creationId xmlns:p14="http://schemas.microsoft.com/office/powerpoint/2010/main" val="192595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t&#252;r&#231;ev.org.tr/formlar.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09800" y="980729"/>
            <a:ext cx="7772400" cy="1470025"/>
          </a:xfrm>
        </p:spPr>
        <p:txBody>
          <a:bodyPr>
            <a:noAutofit/>
          </a:bodyPr>
          <a:lstStyle/>
          <a:p>
            <a:r>
              <a:rPr lang="tr-TR" sz="5400" dirty="0"/>
              <a:t>Okullarda Orman Programı </a:t>
            </a:r>
          </a:p>
        </p:txBody>
      </p:sp>
      <p:graphicFrame>
        <p:nvGraphicFramePr>
          <p:cNvPr id="1026" name="Object 2"/>
          <p:cNvGraphicFramePr>
            <a:graphicFrameLocks noChangeAspect="1"/>
          </p:cNvGraphicFramePr>
          <p:nvPr/>
        </p:nvGraphicFramePr>
        <p:xfrm>
          <a:off x="2423592" y="2639144"/>
          <a:ext cx="2743200" cy="3886200"/>
        </p:xfrm>
        <a:graphic>
          <a:graphicData uri="http://schemas.openxmlformats.org/presentationml/2006/ole">
            <mc:AlternateContent xmlns:mc="http://schemas.openxmlformats.org/markup-compatibility/2006">
              <mc:Choice xmlns:v="urn:schemas-microsoft-com:vml" Requires="v">
                <p:oleObj spid="_x0000_s1030" name="Acrobat Document" r:id="rId3" imgW="2743200" imgH="3886200" progId="AcroExch.Document.7">
                  <p:embed/>
                </p:oleObj>
              </mc:Choice>
              <mc:Fallback>
                <p:oleObj name="Acrobat Document" r:id="rId3" imgW="2743200" imgH="38862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639144"/>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6593160" y="2495128"/>
          <a:ext cx="2743200" cy="3886200"/>
        </p:xfrm>
        <a:graphic>
          <a:graphicData uri="http://schemas.openxmlformats.org/presentationml/2006/ole">
            <mc:AlternateContent xmlns:mc="http://schemas.openxmlformats.org/markup-compatibility/2006">
              <mc:Choice xmlns:v="urn:schemas-microsoft-com:vml" Requires="v">
                <p:oleObj spid="_x0000_s1031" name="Acrobat Document" r:id="rId5" imgW="2743200" imgH="3886200" progId="AcroExch.Document.7">
                  <p:embed/>
                </p:oleObj>
              </mc:Choice>
              <mc:Fallback>
                <p:oleObj name="Acrobat Document" r:id="rId5" imgW="2743200" imgH="388620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160" y="2495128"/>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822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xn--trev-1oa8j.org.tr/turcevCMS_V2/files/images/tek%20ioo.JPG"/>
          <p:cNvPicPr>
            <a:picLocks noChangeAspect="1" noChangeArrowheads="1"/>
          </p:cNvPicPr>
          <p:nvPr/>
        </p:nvPicPr>
        <p:blipFill>
          <a:blip r:embed="rId2" cstate="print"/>
          <a:srcRect/>
          <a:stretch>
            <a:fillRect/>
          </a:stretch>
        </p:blipFill>
        <p:spPr bwMode="auto">
          <a:xfrm>
            <a:off x="2783633" y="116633"/>
            <a:ext cx="6556623" cy="6118155"/>
          </a:xfrm>
          <a:prstGeom prst="rect">
            <a:avLst/>
          </a:prstGeom>
          <a:noFill/>
        </p:spPr>
      </p:pic>
      <p:sp>
        <p:nvSpPr>
          <p:cNvPr id="5" name="4 Metin kutusu"/>
          <p:cNvSpPr txBox="1"/>
          <p:nvPr/>
        </p:nvSpPr>
        <p:spPr>
          <a:xfrm>
            <a:off x="4727848" y="6237313"/>
            <a:ext cx="3384376" cy="461665"/>
          </a:xfrm>
          <a:prstGeom prst="rect">
            <a:avLst/>
          </a:prstGeom>
          <a:noFill/>
        </p:spPr>
        <p:txBody>
          <a:bodyPr wrap="square" rtlCol="0">
            <a:spAutoFit/>
          </a:bodyPr>
          <a:lstStyle/>
          <a:p>
            <a:r>
              <a:rPr lang="tr-TR" sz="2400" b="1" dirty="0"/>
              <a:t>Tek İ.Ö.O-Ankara</a:t>
            </a:r>
          </a:p>
        </p:txBody>
      </p:sp>
    </p:spTree>
    <p:extLst>
      <p:ext uri="{BB962C8B-B14F-4D97-AF65-F5344CB8AC3E}">
        <p14:creationId xmlns:p14="http://schemas.microsoft.com/office/powerpoint/2010/main" val="165959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Alan Çalışmaları</a:t>
            </a:r>
            <a:endParaRPr lang="tr-TR" dirty="0"/>
          </a:p>
        </p:txBody>
      </p:sp>
      <p:sp>
        <p:nvSpPr>
          <p:cNvPr id="3" name="2 İçerik Yer Tutucusu"/>
          <p:cNvSpPr>
            <a:spLocks noGrp="1"/>
          </p:cNvSpPr>
          <p:nvPr>
            <p:ph idx="1"/>
          </p:nvPr>
        </p:nvSpPr>
        <p:spPr/>
        <p:txBody>
          <a:bodyPr>
            <a:normAutofit/>
          </a:bodyPr>
          <a:lstStyle/>
          <a:p>
            <a:pPr>
              <a:buNone/>
            </a:pPr>
            <a:r>
              <a:rPr lang="tr-TR" dirty="0" smtClean="0"/>
              <a:t>Alan Çalışmaları </a:t>
            </a:r>
            <a:r>
              <a:rPr lang="tr-TR" dirty="0" smtClean="0">
                <a:solidFill>
                  <a:srgbClr val="00B050"/>
                </a:solidFill>
              </a:rPr>
              <a:t>Okullarda Orman Programı</a:t>
            </a:r>
            <a:r>
              <a:rPr lang="tr-TR" dirty="0" smtClean="0"/>
              <a:t>’nın dayandığı en önemli alternatif eğitim yöntemlerinden biridir. Bu çalışmalar kapsamında orman timinin okul dışında konuyla ilgili gözlem yapacakları alanlara (ormanlar, biyolojik çeşitlilik açısından hassas alanlar, deltalar vb.) götürülmeleri ve öğrencilerin konuyu yerinde gözlemleyerek öğrenmeleri hedeflenmekte, öğrencilerin doğada zaman geçirmekten mutlu olmalarının sağlanması  amaçlanmaktadır.</a:t>
            </a:r>
          </a:p>
          <a:p>
            <a:pPr>
              <a:buNone/>
            </a:pPr>
            <a:endParaRPr lang="tr-TR" dirty="0" smtClean="0"/>
          </a:p>
          <a:p>
            <a:pPr>
              <a:buNone/>
            </a:pPr>
            <a:r>
              <a:rPr lang="tr-TR" dirty="0" smtClean="0"/>
              <a:t>Program kapsamında her okuldan yıl içerisinde </a:t>
            </a:r>
            <a:r>
              <a:rPr lang="tr-TR" b="1" dirty="0" smtClean="0"/>
              <a:t>en az bir </a:t>
            </a:r>
            <a:r>
              <a:rPr lang="tr-TR" dirty="0" smtClean="0"/>
              <a:t>alan çalışması yapması beklenmektedir.</a:t>
            </a:r>
          </a:p>
          <a:p>
            <a:pPr>
              <a:buNone/>
            </a:pPr>
            <a:endParaRPr lang="tr-TR" dirty="0"/>
          </a:p>
        </p:txBody>
      </p:sp>
    </p:spTree>
    <p:extLst>
      <p:ext uri="{BB962C8B-B14F-4D97-AF65-F5344CB8AC3E}">
        <p14:creationId xmlns:p14="http://schemas.microsoft.com/office/powerpoint/2010/main" val="121778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xn--trev-1oa8j.org.tr/turcevCMS_V2/files/images/oo%20alan%20cal_VIII.JPG"/>
          <p:cNvPicPr>
            <a:picLocks noChangeAspect="1" noChangeArrowheads="1"/>
          </p:cNvPicPr>
          <p:nvPr/>
        </p:nvPicPr>
        <p:blipFill>
          <a:blip r:embed="rId2" cstate="print"/>
          <a:srcRect/>
          <a:stretch>
            <a:fillRect/>
          </a:stretch>
        </p:blipFill>
        <p:spPr bwMode="auto">
          <a:xfrm>
            <a:off x="2135560" y="548680"/>
            <a:ext cx="7968886" cy="5976664"/>
          </a:xfrm>
          <a:prstGeom prst="rect">
            <a:avLst/>
          </a:prstGeom>
          <a:noFill/>
        </p:spPr>
      </p:pic>
    </p:spTree>
    <p:extLst>
      <p:ext uri="{BB962C8B-B14F-4D97-AF65-F5344CB8AC3E}">
        <p14:creationId xmlns:p14="http://schemas.microsoft.com/office/powerpoint/2010/main" val="420736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xn--trev-1oa8j.org.tr/turcevCMS_V2/files/images/oo%20alan%20cal_%20VII.jpg"/>
          <p:cNvPicPr>
            <a:picLocks noChangeAspect="1" noChangeArrowheads="1"/>
          </p:cNvPicPr>
          <p:nvPr/>
        </p:nvPicPr>
        <p:blipFill>
          <a:blip r:embed="rId2" cstate="print"/>
          <a:srcRect/>
          <a:stretch>
            <a:fillRect/>
          </a:stretch>
        </p:blipFill>
        <p:spPr bwMode="auto">
          <a:xfrm>
            <a:off x="2135560" y="260648"/>
            <a:ext cx="8313440" cy="6235080"/>
          </a:xfrm>
          <a:prstGeom prst="rect">
            <a:avLst/>
          </a:prstGeom>
          <a:noFill/>
        </p:spPr>
      </p:pic>
    </p:spTree>
    <p:extLst>
      <p:ext uri="{BB962C8B-B14F-4D97-AF65-F5344CB8AC3E}">
        <p14:creationId xmlns:p14="http://schemas.microsoft.com/office/powerpoint/2010/main" val="2974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xn--trev-1oa8j.org.tr/turcevCMS_V2/files/images/oo_%20alan%20cal_%20VI_.JPG"/>
          <p:cNvPicPr>
            <a:picLocks noChangeAspect="1" noChangeArrowheads="1"/>
          </p:cNvPicPr>
          <p:nvPr/>
        </p:nvPicPr>
        <p:blipFill>
          <a:blip r:embed="rId2" cstate="print"/>
          <a:srcRect/>
          <a:stretch>
            <a:fillRect/>
          </a:stretch>
        </p:blipFill>
        <p:spPr bwMode="auto">
          <a:xfrm>
            <a:off x="1775520" y="260648"/>
            <a:ext cx="8568952" cy="6426714"/>
          </a:xfrm>
          <a:prstGeom prst="rect">
            <a:avLst/>
          </a:prstGeom>
          <a:noFill/>
        </p:spPr>
      </p:pic>
    </p:spTree>
    <p:extLst>
      <p:ext uri="{BB962C8B-B14F-4D97-AF65-F5344CB8AC3E}">
        <p14:creationId xmlns:p14="http://schemas.microsoft.com/office/powerpoint/2010/main" val="258470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Konuları</a:t>
            </a:r>
            <a:endParaRPr lang="tr-TR" dirty="0"/>
          </a:p>
        </p:txBody>
      </p:sp>
      <p:sp>
        <p:nvSpPr>
          <p:cNvPr id="3" name="2 İçerik Yer Tutucusu"/>
          <p:cNvSpPr>
            <a:spLocks noGrp="1"/>
          </p:cNvSpPr>
          <p:nvPr>
            <p:ph idx="1"/>
          </p:nvPr>
        </p:nvSpPr>
        <p:spPr/>
        <p:txBody>
          <a:bodyPr>
            <a:normAutofit/>
          </a:bodyPr>
          <a:lstStyle/>
          <a:p>
            <a:r>
              <a:rPr lang="tr-TR" dirty="0" smtClean="0">
                <a:solidFill>
                  <a:srgbClr val="00B050"/>
                </a:solidFill>
              </a:rPr>
              <a:t>Okullarda Orman Programı </a:t>
            </a:r>
            <a:r>
              <a:rPr lang="tr-TR" dirty="0" smtClean="0"/>
              <a:t>kapsamında uluslararası koordinasyon tarafından ülkelerin görüşleri alınarak belirlenen proje konuları etrafında çalışmalar yapılması öngörülmekte, böylelikle uluslararası düzeyde birliktelik sağlanması hedeflenmektedir.</a:t>
            </a:r>
          </a:p>
          <a:p>
            <a:r>
              <a:rPr lang="tr-TR" dirty="0" smtClean="0"/>
              <a:t>Ancak program kapsamında, geçmiş yıllarda belirlenen başlıklardan birinin seçilmesi de mümkün olabilmektedir. Bugüne kadar seçilen proje konuları şöyledir;</a:t>
            </a:r>
          </a:p>
          <a:p>
            <a:pPr>
              <a:buNone/>
            </a:pPr>
            <a:r>
              <a:rPr lang="tr-TR" dirty="0" smtClean="0"/>
              <a:t> </a:t>
            </a:r>
          </a:p>
          <a:p>
            <a:pPr>
              <a:buNone/>
            </a:pPr>
            <a:endParaRPr lang="tr-TR" dirty="0"/>
          </a:p>
        </p:txBody>
      </p:sp>
    </p:spTree>
    <p:extLst>
      <p:ext uri="{BB962C8B-B14F-4D97-AF65-F5344CB8AC3E}">
        <p14:creationId xmlns:p14="http://schemas.microsoft.com/office/powerpoint/2010/main" val="106543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Konuları</a:t>
            </a:r>
            <a:endParaRPr lang="tr-TR" dirty="0"/>
          </a:p>
        </p:txBody>
      </p:sp>
      <p:sp>
        <p:nvSpPr>
          <p:cNvPr id="3" name="2 İçerik Yer Tutucusu"/>
          <p:cNvSpPr>
            <a:spLocks noGrp="1"/>
          </p:cNvSpPr>
          <p:nvPr>
            <p:ph sz="half" idx="1"/>
          </p:nvPr>
        </p:nvSpPr>
        <p:spPr>
          <a:xfrm>
            <a:off x="1981200" y="1855366"/>
            <a:ext cx="4038600" cy="4525963"/>
          </a:xfrm>
        </p:spPr>
        <p:txBody>
          <a:bodyPr>
            <a:normAutofit fontScale="70000" lnSpcReduction="20000"/>
          </a:bodyPr>
          <a:lstStyle/>
          <a:p>
            <a:pPr>
              <a:buNone/>
            </a:pPr>
            <a:r>
              <a:rPr lang="tr-TR" sz="3600" b="1" dirty="0"/>
              <a:t>- Orman Mitleri</a:t>
            </a:r>
            <a:endParaRPr lang="tr-TR" sz="3600" dirty="0"/>
          </a:p>
          <a:p>
            <a:pPr>
              <a:buNone/>
            </a:pPr>
            <a:r>
              <a:rPr lang="tr-TR" sz="3600" dirty="0"/>
              <a:t> </a:t>
            </a:r>
          </a:p>
          <a:p>
            <a:pPr>
              <a:buNone/>
            </a:pPr>
            <a:r>
              <a:rPr lang="tr-TR" sz="3600" b="1" dirty="0"/>
              <a:t>- Orman Kanunları</a:t>
            </a:r>
            <a:endParaRPr lang="tr-TR" sz="3600" dirty="0"/>
          </a:p>
          <a:p>
            <a:pPr>
              <a:buNone/>
            </a:pPr>
            <a:r>
              <a:rPr lang="tr-TR" sz="3600" dirty="0"/>
              <a:t> </a:t>
            </a:r>
          </a:p>
          <a:p>
            <a:pPr>
              <a:buNone/>
            </a:pPr>
            <a:r>
              <a:rPr lang="tr-TR" sz="3600" b="1" dirty="0"/>
              <a:t>- Ülkemdeki Bir Orman</a:t>
            </a:r>
            <a:endParaRPr lang="tr-TR" sz="3600" dirty="0"/>
          </a:p>
          <a:p>
            <a:pPr>
              <a:buNone/>
            </a:pPr>
            <a:r>
              <a:rPr lang="tr-TR" sz="3600" dirty="0"/>
              <a:t> </a:t>
            </a:r>
          </a:p>
          <a:p>
            <a:pPr>
              <a:buNone/>
            </a:pPr>
            <a:r>
              <a:rPr lang="tr-TR" sz="3600" b="1" dirty="0"/>
              <a:t>- Kuş Göçleri</a:t>
            </a:r>
            <a:endParaRPr lang="tr-TR" sz="3600" dirty="0"/>
          </a:p>
          <a:p>
            <a:pPr>
              <a:buNone/>
            </a:pPr>
            <a:r>
              <a:rPr lang="tr-TR" sz="3600" dirty="0"/>
              <a:t> </a:t>
            </a:r>
          </a:p>
          <a:p>
            <a:pPr>
              <a:buNone/>
            </a:pPr>
            <a:r>
              <a:rPr lang="tr-TR" sz="3600" b="1" dirty="0"/>
              <a:t>- Orman Yangınları</a:t>
            </a:r>
            <a:endParaRPr lang="tr-TR" sz="3600" dirty="0"/>
          </a:p>
          <a:p>
            <a:pPr>
              <a:buNone/>
            </a:pPr>
            <a:r>
              <a:rPr lang="tr-TR" sz="3600" dirty="0"/>
              <a:t> </a:t>
            </a:r>
            <a:endParaRPr lang="tr-TR" dirty="0"/>
          </a:p>
        </p:txBody>
      </p:sp>
      <p:sp>
        <p:nvSpPr>
          <p:cNvPr id="4" name="3 İçerik Yer Tutucusu"/>
          <p:cNvSpPr>
            <a:spLocks noGrp="1"/>
          </p:cNvSpPr>
          <p:nvPr>
            <p:ph sz="half" idx="2"/>
          </p:nvPr>
        </p:nvSpPr>
        <p:spPr>
          <a:xfrm>
            <a:off x="6172200" y="1423318"/>
            <a:ext cx="4038600" cy="4525963"/>
          </a:xfrm>
        </p:spPr>
        <p:txBody>
          <a:bodyPr>
            <a:normAutofit fontScale="70000" lnSpcReduction="20000"/>
          </a:bodyPr>
          <a:lstStyle/>
          <a:p>
            <a:pPr>
              <a:buNone/>
            </a:pPr>
            <a:endParaRPr lang="tr-TR" sz="3600" dirty="0"/>
          </a:p>
          <a:p>
            <a:pPr>
              <a:buNone/>
            </a:pPr>
            <a:r>
              <a:rPr lang="tr-TR" sz="3600" b="1" dirty="0"/>
              <a:t>- Ormandan </a:t>
            </a:r>
            <a:r>
              <a:rPr lang="tr-TR" sz="3600" b="1" dirty="0" err="1"/>
              <a:t>bio</a:t>
            </a:r>
            <a:r>
              <a:rPr lang="tr-TR" sz="3600" b="1" dirty="0"/>
              <a:t>-enerji elde edilmesi </a:t>
            </a:r>
            <a:endParaRPr lang="tr-TR" sz="3600" dirty="0"/>
          </a:p>
          <a:p>
            <a:pPr>
              <a:buNone/>
            </a:pPr>
            <a:r>
              <a:rPr lang="tr-TR" sz="3600" dirty="0"/>
              <a:t> </a:t>
            </a:r>
          </a:p>
          <a:p>
            <a:pPr>
              <a:buNone/>
            </a:pPr>
            <a:r>
              <a:rPr lang="tr-TR" sz="3600" b="1" dirty="0"/>
              <a:t>- Ormanlar ve İklim</a:t>
            </a:r>
            <a:endParaRPr lang="tr-TR" sz="3600" dirty="0"/>
          </a:p>
          <a:p>
            <a:pPr>
              <a:buNone/>
            </a:pPr>
            <a:r>
              <a:rPr lang="tr-TR" sz="3600" dirty="0"/>
              <a:t> </a:t>
            </a:r>
          </a:p>
          <a:p>
            <a:pPr>
              <a:buNone/>
            </a:pPr>
            <a:r>
              <a:rPr lang="tr-TR" sz="3600" b="1" dirty="0"/>
              <a:t>- Ormanlar-İklim ve Biyolojik Çeşitlilik</a:t>
            </a:r>
            <a:endParaRPr lang="tr-TR" sz="3600" dirty="0"/>
          </a:p>
          <a:p>
            <a:pPr>
              <a:buNone/>
            </a:pPr>
            <a:r>
              <a:rPr lang="tr-TR" sz="3600" dirty="0"/>
              <a:t> </a:t>
            </a:r>
          </a:p>
          <a:p>
            <a:pPr>
              <a:buNone/>
            </a:pPr>
            <a:r>
              <a:rPr lang="tr-TR" sz="3600" b="1" dirty="0"/>
              <a:t>- Ormanlardan elde edilen ürünler ve hizmetler</a:t>
            </a:r>
            <a:endParaRPr lang="tr-TR" sz="3600" dirty="0"/>
          </a:p>
          <a:p>
            <a:pPr>
              <a:buNone/>
            </a:pPr>
            <a:endParaRPr lang="tr-TR" dirty="0"/>
          </a:p>
        </p:txBody>
      </p:sp>
    </p:spTree>
    <p:extLst>
      <p:ext uri="{BB962C8B-B14F-4D97-AF65-F5344CB8AC3E}">
        <p14:creationId xmlns:p14="http://schemas.microsoft.com/office/powerpoint/2010/main" val="227262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Aşamaları Nelerdir?</a:t>
            </a:r>
            <a:endParaRPr lang="tr-TR" dirty="0"/>
          </a:p>
        </p:txBody>
      </p:sp>
      <p:sp>
        <p:nvSpPr>
          <p:cNvPr id="5" name="4 İçerik Yer Tutucusu"/>
          <p:cNvSpPr>
            <a:spLocks noGrp="1"/>
          </p:cNvSpPr>
          <p:nvPr>
            <p:ph idx="1"/>
          </p:nvPr>
        </p:nvSpPr>
        <p:spPr>
          <a:xfrm>
            <a:off x="1981200" y="1268760"/>
            <a:ext cx="8229600" cy="5184576"/>
          </a:xfrm>
        </p:spPr>
        <p:txBody>
          <a:bodyPr>
            <a:normAutofit fontScale="25000" lnSpcReduction="20000"/>
          </a:bodyPr>
          <a:lstStyle/>
          <a:p>
            <a:pPr>
              <a:buNone/>
            </a:pPr>
            <a:r>
              <a:rPr lang="tr-TR" sz="4300" dirty="0" smtClean="0"/>
              <a:t> </a:t>
            </a:r>
            <a:endParaRPr lang="tr-TR" sz="4300" b="1" dirty="0"/>
          </a:p>
          <a:p>
            <a:pPr>
              <a:buNone/>
            </a:pPr>
            <a:r>
              <a:rPr lang="tr-TR" sz="5600" b="1" dirty="0"/>
              <a:t>1) Kayıt Olma (</a:t>
            </a:r>
            <a:r>
              <a:rPr lang="tr-TR" sz="5600" b="1" dirty="0">
                <a:hlinkClick r:id="rId2"/>
              </a:rPr>
              <a:t>http://www.</a:t>
            </a:r>
            <a:r>
              <a:rPr lang="tr-TR" sz="5600" b="1" dirty="0" err="1">
                <a:hlinkClick r:id="rId2"/>
              </a:rPr>
              <a:t>türçev</a:t>
            </a:r>
            <a:r>
              <a:rPr lang="tr-TR" sz="5600" b="1" dirty="0">
                <a:hlinkClick r:id="rId2"/>
              </a:rPr>
              <a:t>.</a:t>
            </a:r>
            <a:r>
              <a:rPr lang="tr-TR" sz="5600" b="1" dirty="0" err="1">
                <a:hlinkClick r:id="rId2"/>
              </a:rPr>
              <a:t>org.tr</a:t>
            </a:r>
            <a:r>
              <a:rPr lang="tr-TR" sz="5600" b="1" dirty="0">
                <a:hlinkClick r:id="rId2"/>
              </a:rPr>
              <a:t>/formlar.</a:t>
            </a:r>
            <a:r>
              <a:rPr lang="tr-TR" sz="5600" b="1" dirty="0" err="1">
                <a:hlinkClick r:id="rId2"/>
              </a:rPr>
              <a:t>aspx</a:t>
            </a:r>
            <a:r>
              <a:rPr lang="tr-TR" sz="5600" b="1" dirty="0"/>
              <a:t>)</a:t>
            </a:r>
          </a:p>
          <a:p>
            <a:pPr>
              <a:buNone/>
            </a:pPr>
            <a:r>
              <a:rPr lang="tr-TR" sz="5600" b="1" dirty="0"/>
              <a:t> </a:t>
            </a:r>
          </a:p>
          <a:p>
            <a:pPr>
              <a:buNone/>
            </a:pPr>
            <a:r>
              <a:rPr lang="tr-TR" sz="5600" b="1" dirty="0"/>
              <a:t>2) Programı Yürütme (6 Öğe)</a:t>
            </a:r>
          </a:p>
          <a:p>
            <a:pPr>
              <a:buNone/>
            </a:pPr>
            <a:r>
              <a:rPr lang="tr-TR" sz="5600" b="1" dirty="0"/>
              <a:t> </a:t>
            </a:r>
          </a:p>
          <a:p>
            <a:pPr>
              <a:buNone/>
            </a:pPr>
            <a:r>
              <a:rPr lang="tr-TR" sz="5600" b="1" dirty="0"/>
              <a:t>   - Öğrenci Timi ve Orman Komitesinin Kurulması  </a:t>
            </a:r>
          </a:p>
          <a:p>
            <a:pPr>
              <a:buNone/>
            </a:pPr>
            <a:r>
              <a:rPr lang="tr-TR" sz="5600" b="1" dirty="0"/>
              <a:t> </a:t>
            </a:r>
          </a:p>
          <a:p>
            <a:pPr>
              <a:buNone/>
            </a:pPr>
            <a:r>
              <a:rPr lang="tr-TR" sz="5600" b="1" dirty="0"/>
              <a:t>   - Konu Seçimi</a:t>
            </a:r>
          </a:p>
          <a:p>
            <a:pPr>
              <a:buNone/>
            </a:pPr>
            <a:r>
              <a:rPr lang="tr-TR" sz="5600" b="1" dirty="0"/>
              <a:t> </a:t>
            </a:r>
          </a:p>
          <a:p>
            <a:pPr>
              <a:buNone/>
            </a:pPr>
            <a:r>
              <a:rPr lang="tr-TR" sz="5600" b="1" dirty="0"/>
              <a:t>   - Proje Planlama</a:t>
            </a:r>
          </a:p>
          <a:p>
            <a:pPr>
              <a:buNone/>
            </a:pPr>
            <a:r>
              <a:rPr lang="tr-TR" sz="5600" b="1" dirty="0"/>
              <a:t> </a:t>
            </a:r>
          </a:p>
          <a:p>
            <a:pPr>
              <a:buNone/>
            </a:pPr>
            <a:r>
              <a:rPr lang="tr-TR" sz="5600" b="1" dirty="0"/>
              <a:t>    - Eylem Planı</a:t>
            </a:r>
          </a:p>
          <a:p>
            <a:pPr>
              <a:buNone/>
            </a:pPr>
            <a:r>
              <a:rPr lang="tr-TR" sz="5600" b="1" dirty="0"/>
              <a:t> </a:t>
            </a:r>
          </a:p>
          <a:p>
            <a:pPr>
              <a:buNone/>
            </a:pPr>
            <a:r>
              <a:rPr lang="tr-TR" sz="5600" b="1" dirty="0"/>
              <a:t>    - Okullarda Orman Panosu</a:t>
            </a:r>
          </a:p>
          <a:p>
            <a:pPr>
              <a:buNone/>
            </a:pPr>
            <a:r>
              <a:rPr lang="tr-TR" sz="5600" b="1" dirty="0"/>
              <a:t> </a:t>
            </a:r>
          </a:p>
          <a:p>
            <a:pPr>
              <a:buNone/>
            </a:pPr>
            <a:r>
              <a:rPr lang="tr-TR" sz="5600" b="1" dirty="0"/>
              <a:t>    - Etkinlikleri Yürütme</a:t>
            </a:r>
          </a:p>
          <a:p>
            <a:pPr>
              <a:buNone/>
            </a:pPr>
            <a:r>
              <a:rPr lang="tr-TR" sz="5600" b="1" dirty="0"/>
              <a:t> </a:t>
            </a:r>
          </a:p>
          <a:p>
            <a:pPr>
              <a:buNone/>
            </a:pPr>
            <a:r>
              <a:rPr lang="tr-TR" sz="5600" b="1" dirty="0"/>
              <a:t>3) Raporlama (Faaliyet Raporu)  </a:t>
            </a:r>
          </a:p>
          <a:p>
            <a:pPr>
              <a:buNone/>
            </a:pPr>
            <a:r>
              <a:rPr lang="tr-TR" sz="5600" b="1" dirty="0"/>
              <a:t> </a:t>
            </a:r>
          </a:p>
          <a:p>
            <a:pPr>
              <a:buNone/>
            </a:pPr>
            <a:r>
              <a:rPr lang="tr-TR" sz="5600" b="1" dirty="0"/>
              <a:t>4) Ödül</a:t>
            </a:r>
          </a:p>
          <a:p>
            <a:pPr>
              <a:buNone/>
            </a:pPr>
            <a:endParaRPr lang="tr-TR" dirty="0"/>
          </a:p>
        </p:txBody>
      </p:sp>
    </p:spTree>
    <p:extLst>
      <p:ext uri="{BB962C8B-B14F-4D97-AF65-F5344CB8AC3E}">
        <p14:creationId xmlns:p14="http://schemas.microsoft.com/office/powerpoint/2010/main" val="80356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Eylem Planları ve Yıl Sonu Raporları</a:t>
            </a:r>
            <a:endParaRPr lang="tr-TR" dirty="0"/>
          </a:p>
        </p:txBody>
      </p:sp>
      <p:sp>
        <p:nvSpPr>
          <p:cNvPr id="3" name="2 İçerik Yer Tutucusu"/>
          <p:cNvSpPr>
            <a:spLocks noGrp="1"/>
          </p:cNvSpPr>
          <p:nvPr>
            <p:ph idx="1"/>
          </p:nvPr>
        </p:nvSpPr>
        <p:spPr/>
        <p:txBody>
          <a:bodyPr>
            <a:normAutofit/>
          </a:bodyPr>
          <a:lstStyle/>
          <a:p>
            <a:pPr>
              <a:buNone/>
            </a:pPr>
            <a:r>
              <a:rPr lang="tr-TR" dirty="0" smtClean="0">
                <a:solidFill>
                  <a:srgbClr val="00B050"/>
                </a:solidFill>
              </a:rPr>
              <a:t>Eylem Planı</a:t>
            </a:r>
            <a:r>
              <a:rPr lang="tr-TR" dirty="0" smtClean="0"/>
              <a:t>, Programa başvuran her okulun eğitim-öğretim yılı başında hazırlayıp Ekim ayı sonuna kadar gönderdiği  ve okulun bir yıl boyunca programla ilgili olarak yapmayı planladığı okul içi-okul dışı aktivitelerin yazıldığı bir plandır.</a:t>
            </a:r>
          </a:p>
          <a:p>
            <a:pPr>
              <a:buNone/>
            </a:pPr>
            <a:r>
              <a:rPr lang="tr-TR" dirty="0">
                <a:solidFill>
                  <a:srgbClr val="00B050"/>
                </a:solidFill>
              </a:rPr>
              <a:t>Yıl Sonu Raporu</a:t>
            </a:r>
            <a:r>
              <a:rPr lang="tr-TR" dirty="0"/>
              <a:t>, Programa başvurup eylem planını göndermiş olan okullar tarafından bir yıl boyunca program kapsamında gerçekleştirilen etkinliklerin yazılıp etkinlik esnasında çekilen fotoğraflarla süslendiği sonuç rapordur.  </a:t>
            </a:r>
          </a:p>
          <a:p>
            <a:pPr>
              <a:buNone/>
            </a:pPr>
            <a:endParaRPr lang="tr-TR" dirty="0"/>
          </a:p>
        </p:txBody>
      </p:sp>
    </p:spTree>
    <p:extLst>
      <p:ext uri="{BB962C8B-B14F-4D97-AF65-F5344CB8AC3E}">
        <p14:creationId xmlns:p14="http://schemas.microsoft.com/office/powerpoint/2010/main" val="17286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Eko-Okullar Programı</a:t>
            </a:r>
          </a:p>
        </p:txBody>
      </p:sp>
      <p:sp>
        <p:nvSpPr>
          <p:cNvPr id="3" name="İçerik Yer Tutucusu 2"/>
          <p:cNvSpPr>
            <a:spLocks noGrp="1"/>
          </p:cNvSpPr>
          <p:nvPr>
            <p:ph idx="1"/>
          </p:nvPr>
        </p:nvSpPr>
        <p:spPr/>
        <p:txBody>
          <a:bodyPr>
            <a:normAutofit/>
          </a:bodyPr>
          <a:lstStyle/>
          <a:p>
            <a:r>
              <a:rPr lang="tr-TR" dirty="0"/>
              <a:t>O</a:t>
            </a:r>
            <a:r>
              <a:rPr lang="tr-TR" dirty="0" smtClean="0"/>
              <a:t>kul </a:t>
            </a:r>
            <a:r>
              <a:rPr lang="tr-TR" dirty="0"/>
              <a:t>öncesi eğitim kurumlarında ve ilköğretim okullarında çevre bilinci, çevre yönetimi ve sürdürülebilir kalkınma eğitimi vermek için uygulanan bir programdır. </a:t>
            </a:r>
            <a:endParaRPr lang="tr-TR" dirty="0" smtClean="0"/>
          </a:p>
          <a:p>
            <a:r>
              <a:rPr lang="tr-TR" dirty="0" smtClean="0"/>
              <a:t>Katılımcı </a:t>
            </a:r>
            <a:r>
              <a:rPr lang="tr-TR" dirty="0"/>
              <a:t>yaklaşımıyla okullardaki öğrenciler hem çevresel konularda bilgi edinirler, hem de ailelerini, yerel yönetimleri ve sivil toplum kuruluşlarını (STK) çevresel konularda bilinçlendirmede etkin rol alırlar.</a:t>
            </a:r>
          </a:p>
        </p:txBody>
      </p:sp>
      <p:sp>
        <p:nvSpPr>
          <p:cNvPr id="4" name="Dikdörtgen 3"/>
          <p:cNvSpPr/>
          <p:nvPr/>
        </p:nvSpPr>
        <p:spPr>
          <a:xfrm>
            <a:off x="2135560" y="5941496"/>
            <a:ext cx="7560840" cy="707886"/>
          </a:xfrm>
          <a:prstGeom prst="rect">
            <a:avLst/>
          </a:prstGeom>
        </p:spPr>
        <p:txBody>
          <a:bodyPr wrap="square">
            <a:spAutoFit/>
          </a:bodyPr>
          <a:lstStyle/>
          <a:p>
            <a:pPr algn="ctr"/>
            <a:r>
              <a:rPr lang="tr-TR" sz="4000" b="1" dirty="0"/>
              <a:t>http://www.ekookullar.org.tr/</a:t>
            </a:r>
          </a:p>
        </p:txBody>
      </p:sp>
    </p:spTree>
    <p:extLst>
      <p:ext uri="{BB962C8B-B14F-4D97-AF65-F5344CB8AC3E}">
        <p14:creationId xmlns:p14="http://schemas.microsoft.com/office/powerpoint/2010/main" val="212131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91544" y="548681"/>
            <a:ext cx="8229600" cy="5318051"/>
          </a:xfrm>
        </p:spPr>
        <p:txBody>
          <a:bodyPr>
            <a:normAutofit/>
          </a:bodyPr>
          <a:lstStyle/>
          <a:p>
            <a:pPr>
              <a:buNone/>
            </a:pPr>
            <a:r>
              <a:rPr lang="tr-TR" dirty="0" smtClean="0"/>
              <a:t>Okul öncesi eğitim kurumları ve ilköğretim okullarında yürütülen “Okullarda Orman Programı” çocuklarda </a:t>
            </a:r>
          </a:p>
          <a:p>
            <a:pPr>
              <a:buNone/>
            </a:pPr>
            <a:r>
              <a:rPr lang="tr-TR" sz="4000" dirty="0">
                <a:solidFill>
                  <a:srgbClr val="00B050"/>
                </a:solidFill>
              </a:rPr>
              <a:t>orman eko-sistemi bilgisinin geliştirilmesi </a:t>
            </a:r>
            <a:r>
              <a:rPr lang="tr-TR" dirty="0" smtClean="0">
                <a:solidFill>
                  <a:srgbClr val="00B050"/>
                </a:solidFill>
              </a:rPr>
              <a:t>ve </a:t>
            </a:r>
          </a:p>
          <a:p>
            <a:pPr>
              <a:buNone/>
            </a:pPr>
            <a:r>
              <a:rPr lang="tr-TR" sz="3900" dirty="0">
                <a:solidFill>
                  <a:srgbClr val="00B050"/>
                </a:solidFill>
              </a:rPr>
              <a:t>ormanın sosyal, ekonomik ve kültürel boyutunun tanıtılmasını</a:t>
            </a:r>
            <a:r>
              <a:rPr lang="tr-TR" dirty="0" smtClean="0">
                <a:solidFill>
                  <a:srgbClr val="00B050"/>
                </a:solidFill>
              </a:rPr>
              <a:t> </a:t>
            </a:r>
          </a:p>
          <a:p>
            <a:pPr>
              <a:buNone/>
            </a:pPr>
            <a:r>
              <a:rPr lang="tr-TR" dirty="0" smtClean="0"/>
              <a:t>amaçlayan, </a:t>
            </a:r>
            <a:r>
              <a:rPr lang="tr-TR" u="sng" dirty="0" smtClean="0"/>
              <a:t>20 ülkede yürütülen uluslararası </a:t>
            </a:r>
            <a:r>
              <a:rPr lang="tr-TR" dirty="0" smtClean="0"/>
              <a:t>bir çevre eğitim programıdır. </a:t>
            </a:r>
            <a:endParaRPr lang="tr-TR" dirty="0"/>
          </a:p>
        </p:txBody>
      </p:sp>
    </p:spTree>
    <p:extLst>
      <p:ext uri="{BB962C8B-B14F-4D97-AF65-F5344CB8AC3E}">
        <p14:creationId xmlns:p14="http://schemas.microsoft.com/office/powerpoint/2010/main" val="354487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Eko-Okullar Programı</a:t>
            </a:r>
          </a:p>
        </p:txBody>
      </p:sp>
      <p:sp>
        <p:nvSpPr>
          <p:cNvPr id="4" name="Rectangle 1"/>
          <p:cNvSpPr>
            <a:spLocks noGrp="1" noChangeArrowheads="1"/>
          </p:cNvSpPr>
          <p:nvPr>
            <p:ph idx="1"/>
          </p:nvPr>
        </p:nvSpPr>
        <p:spPr bwMode="auto">
          <a:xfrm>
            <a:off x="1631504" y="1545760"/>
            <a:ext cx="8928992"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tr-TR" altLang="tr-TR" sz="1800" dirty="0">
                <a:solidFill>
                  <a:srgbClr val="000000"/>
                </a:solidFill>
                <a:cs typeface="Arial" panose="020B0604020202020204" pitchFamily="34" charset="0"/>
              </a:rPr>
              <a:t>Programa yeni kayıt olmuş okullar ilk 2 eğitim-öğretim yılı boyunca </a:t>
            </a:r>
            <a:r>
              <a:rPr lang="tr-TR" altLang="tr-TR" sz="1800" b="1" dirty="0">
                <a:solidFill>
                  <a:srgbClr val="000000"/>
                </a:solidFill>
                <a:cs typeface="Arial" panose="020B0604020202020204" pitchFamily="34" charset="0"/>
              </a:rPr>
              <a:t>çöp-atık / geri dönüşüm</a:t>
            </a:r>
            <a:r>
              <a:rPr lang="tr-TR" altLang="tr-TR" sz="1800" b="1" dirty="0">
                <a:solidFill>
                  <a:srgbClr val="FF0000"/>
                </a:solidFill>
                <a:cs typeface="Arial" panose="020B0604020202020204" pitchFamily="34" charset="0"/>
              </a:rPr>
              <a:t> </a:t>
            </a:r>
            <a:r>
              <a:rPr lang="tr-TR" altLang="tr-TR" sz="1800" dirty="0">
                <a:solidFill>
                  <a:srgbClr val="000000"/>
                </a:solidFill>
                <a:cs typeface="Arial" panose="020B0604020202020204" pitchFamily="34" charset="0"/>
              </a:rPr>
              <a:t>konusunu çalışırlar.</a:t>
            </a:r>
            <a:endParaRPr lang="tr-TR" altLang="tr-TR" sz="1800" dirty="0"/>
          </a:p>
          <a:p>
            <a:pPr marL="0" indent="0">
              <a:lnSpc>
                <a:spcPct val="100000"/>
              </a:lnSpc>
              <a:buNone/>
            </a:pPr>
            <a:r>
              <a:rPr lang="tr-TR" altLang="tr-TR" sz="1800" b="1" dirty="0">
                <a:solidFill>
                  <a:srgbClr val="000000"/>
                </a:solidFill>
                <a:cs typeface="Arial" panose="020B0604020202020204" pitchFamily="34" charset="0"/>
              </a:rPr>
              <a:t>Çöp-Atık konusunu çalışarak Yeşil Bayrak ödülü almış olan Eko-Okullarımız</a:t>
            </a:r>
            <a:r>
              <a:rPr lang="tr-TR" altLang="tr-TR" sz="1800" dirty="0">
                <a:solidFill>
                  <a:srgbClr val="000000"/>
                </a:solidFill>
                <a:cs typeface="Arial" panose="020B0604020202020204" pitchFamily="34" charset="0"/>
              </a:rPr>
              <a:t> diğer konulardan birini seçerek çalışmalarına devam ederler.</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Eko-Okullar Programı konuları; </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Çöp-Atık &amp; Geri Dönüşüm (İlk iki yıl boyunca zorunlu konu)</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Enerji</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Su</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Biyolojik Çeşitlilik</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Tüketim Alışkanlıklarımız</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Eko-Okullar </a:t>
            </a:r>
            <a:r>
              <a:rPr lang="tr-TR" altLang="tr-TR" sz="1800" b="1" dirty="0">
                <a:solidFill>
                  <a:srgbClr val="000000"/>
                </a:solidFill>
                <a:cs typeface="Arial" panose="020B0604020202020204" pitchFamily="34" charset="0"/>
              </a:rPr>
              <a:t>yukarıda belirtilen konuları ikişer yıl çalıştıktan ve öğrencilerin konuyu tam olarak kavradıklarından emin olduktan sonra </a:t>
            </a:r>
            <a:r>
              <a:rPr lang="tr-TR" altLang="tr-TR" sz="1800" dirty="0">
                <a:solidFill>
                  <a:srgbClr val="000000"/>
                </a:solidFill>
                <a:cs typeface="Arial" panose="020B0604020202020204" pitchFamily="34" charset="0"/>
              </a:rPr>
              <a:t>yan konular olan;</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İklim değişikliği &amp; Küresel Isınma</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Ulaşım,</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Sağlıklı Yaşam &amp; Genetiği Değiştirilmiş Organizmalar</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Hava-Su-Toprak-Gürültü-Işık Kirliliği,</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Organik Tarım vb.</a:t>
            </a:r>
            <a:r>
              <a:rPr lang="tr-TR" altLang="tr-TR" sz="1800" b="1" dirty="0">
                <a:solidFill>
                  <a:srgbClr val="000000"/>
                </a:solidFill>
                <a:cs typeface="Arial" panose="020B0604020202020204" pitchFamily="34" charset="0"/>
              </a:rPr>
              <a:t> </a:t>
            </a:r>
            <a:r>
              <a:rPr lang="tr-TR" altLang="tr-TR" sz="1800" dirty="0">
                <a:solidFill>
                  <a:srgbClr val="000000"/>
                </a:solidFill>
                <a:cs typeface="Arial" panose="020B0604020202020204" pitchFamily="34" charset="0"/>
              </a:rPr>
              <a:t>konularda çalışmalarını sürdürebilirler.</a:t>
            </a:r>
            <a:endParaRPr lang="tr-TR" altLang="tr-TR" sz="1800" dirty="0"/>
          </a:p>
        </p:txBody>
      </p:sp>
    </p:spTree>
    <p:extLst>
      <p:ext uri="{BB962C8B-B14F-4D97-AF65-F5344CB8AC3E}">
        <p14:creationId xmlns:p14="http://schemas.microsoft.com/office/powerpoint/2010/main" val="167542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188640"/>
            <a:ext cx="8229600" cy="1143000"/>
          </a:xfrm>
        </p:spPr>
        <p:txBody>
          <a:bodyPr/>
          <a:lstStyle/>
          <a:p>
            <a:r>
              <a:rPr lang="tr-TR" dirty="0" smtClean="0"/>
              <a:t>Neden Okullarda Orman?</a:t>
            </a:r>
            <a:endParaRPr lang="tr-TR" dirty="0"/>
          </a:p>
        </p:txBody>
      </p:sp>
      <p:sp>
        <p:nvSpPr>
          <p:cNvPr id="3" name="2 İçerik Yer Tutucusu"/>
          <p:cNvSpPr>
            <a:spLocks noGrp="1"/>
          </p:cNvSpPr>
          <p:nvPr>
            <p:ph idx="1"/>
          </p:nvPr>
        </p:nvSpPr>
        <p:spPr>
          <a:xfrm>
            <a:off x="1981200" y="1124744"/>
            <a:ext cx="8229600" cy="5328592"/>
          </a:xfrm>
        </p:spPr>
        <p:txBody>
          <a:bodyPr>
            <a:normAutofit/>
          </a:bodyPr>
          <a:lstStyle/>
          <a:p>
            <a:pPr>
              <a:buNone/>
            </a:pPr>
            <a:r>
              <a:rPr lang="tr-TR" sz="4300" dirty="0">
                <a:solidFill>
                  <a:srgbClr val="00B050"/>
                </a:solidFill>
              </a:rPr>
              <a:t>1 santimetre </a:t>
            </a:r>
            <a:r>
              <a:rPr lang="tr-TR" dirty="0" smtClean="0"/>
              <a:t>kalınlığında bir toprağın oluşması için </a:t>
            </a:r>
            <a:r>
              <a:rPr lang="tr-TR" sz="5200" dirty="0">
                <a:solidFill>
                  <a:srgbClr val="00B050"/>
                </a:solidFill>
              </a:rPr>
              <a:t>400</a:t>
            </a:r>
            <a:r>
              <a:rPr lang="tr-TR" dirty="0" smtClean="0"/>
              <a:t> yıl gerekli iken, ülkemizde her yıl 500 milyon ton toprağımız orman varlığındaki azalma nedeniyle erozyonla kaybolmakta ve topraklarımızın </a:t>
            </a:r>
            <a:r>
              <a:rPr lang="tr-TR" u="sng" dirty="0" smtClean="0"/>
              <a:t>%83’ünde </a:t>
            </a:r>
            <a:r>
              <a:rPr lang="tr-TR" dirty="0" smtClean="0"/>
              <a:t>erozyon devam etmektedir.</a:t>
            </a:r>
          </a:p>
          <a:p>
            <a:pPr>
              <a:buNone/>
            </a:pPr>
            <a:r>
              <a:rPr lang="tr-TR" dirty="0" smtClean="0"/>
              <a:t> </a:t>
            </a:r>
          </a:p>
          <a:p>
            <a:pPr>
              <a:buNone/>
            </a:pPr>
            <a:endParaRPr lang="tr-TR" dirty="0"/>
          </a:p>
        </p:txBody>
      </p:sp>
    </p:spTree>
    <p:extLst>
      <p:ext uri="{BB962C8B-B14F-4D97-AF65-F5344CB8AC3E}">
        <p14:creationId xmlns:p14="http://schemas.microsoft.com/office/powerpoint/2010/main" val="34342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Okullarda Orman?</a:t>
            </a:r>
            <a:endParaRPr lang="tr-TR" dirty="0"/>
          </a:p>
        </p:txBody>
      </p:sp>
      <p:sp>
        <p:nvSpPr>
          <p:cNvPr id="3" name="2 İçerik Yer Tutucusu"/>
          <p:cNvSpPr>
            <a:spLocks noGrp="1"/>
          </p:cNvSpPr>
          <p:nvPr>
            <p:ph idx="1"/>
          </p:nvPr>
        </p:nvSpPr>
        <p:spPr>
          <a:xfrm>
            <a:off x="1981200" y="1412777"/>
            <a:ext cx="8229600" cy="4525963"/>
          </a:xfrm>
        </p:spPr>
        <p:txBody>
          <a:bodyPr>
            <a:normAutofit fontScale="92500" lnSpcReduction="10000"/>
          </a:bodyPr>
          <a:lstStyle/>
          <a:p>
            <a:pPr>
              <a:buNone/>
            </a:pPr>
            <a:r>
              <a:rPr lang="tr-TR" dirty="0" smtClean="0"/>
              <a:t>Her yıl orman yangınları, bilinçsiz ağaç kesimi ve benzeri sebeplerden ötürü bir zamanlar tükenmez bir doğal kaynak olarak görülen ormanlarımız barındırdığı eko-sistemiyle beraber hızla yok olmakta ve sorun gelecek kuşakları beklemeden bugün dahi kendini yoğun biçimde göstermektedir.</a:t>
            </a:r>
          </a:p>
          <a:p>
            <a:pPr>
              <a:buNone/>
            </a:pPr>
            <a:r>
              <a:rPr lang="tr-TR" dirty="0" smtClean="0"/>
              <a:t> </a:t>
            </a:r>
          </a:p>
          <a:p>
            <a:pPr>
              <a:buNone/>
            </a:pPr>
            <a:r>
              <a:rPr lang="tr-TR" b="1" dirty="0" smtClean="0"/>
              <a:t>Türkiye Çevre Eğitim Vakfı</a:t>
            </a:r>
            <a:r>
              <a:rPr lang="tr-TR" dirty="0" smtClean="0"/>
              <a:t>, orman özelinde, çevrenin, ancak küçük yaşlardan itibaren verilecek eğitim ve bilinçlendirme çalışmaları ile korunabileceğine inanmakta; bu amaçla Okullarda Orman Programı’nın ve felsefesinin tüm Türkiye’ye yayılabilmesi için çalışmalarına bu yönde devam etmektedir.</a:t>
            </a:r>
          </a:p>
          <a:p>
            <a:pPr>
              <a:buNone/>
            </a:pPr>
            <a:endParaRPr lang="tr-TR" dirty="0"/>
          </a:p>
        </p:txBody>
      </p:sp>
    </p:spTree>
    <p:extLst>
      <p:ext uri="{BB962C8B-B14F-4D97-AF65-F5344CB8AC3E}">
        <p14:creationId xmlns:p14="http://schemas.microsoft.com/office/powerpoint/2010/main" val="375777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81200" y="764704"/>
            <a:ext cx="8229600" cy="5544616"/>
          </a:xfrm>
        </p:spPr>
        <p:txBody>
          <a:bodyPr>
            <a:normAutofit/>
          </a:bodyPr>
          <a:lstStyle/>
          <a:p>
            <a:pPr>
              <a:buNone/>
            </a:pPr>
            <a:r>
              <a:rPr lang="tr-TR" dirty="0" smtClean="0"/>
              <a:t>Ormanlar günümüzde </a:t>
            </a:r>
            <a:r>
              <a:rPr lang="tr-TR" b="1" dirty="0" smtClean="0"/>
              <a:t>sürdürülebilir yaşam </a:t>
            </a:r>
            <a:r>
              <a:rPr lang="tr-TR" dirty="0" smtClean="0"/>
              <a:t>için oldukça önemli bir role sahiptir. Programda, ormanların sahip olduğu bu özelliğin kitleler tarafından öğrenilmesi, aktarılması ve günlük hayatta bireylerin davranış ve aktivitelerine yansıtılması amaçlanmaktadır.</a:t>
            </a:r>
          </a:p>
          <a:p>
            <a:pPr>
              <a:buNone/>
            </a:pPr>
            <a:r>
              <a:rPr lang="tr-TR" dirty="0" smtClean="0"/>
              <a:t> İnsanlar için </a:t>
            </a:r>
            <a:r>
              <a:rPr lang="tr-TR" b="1" dirty="0" smtClean="0"/>
              <a:t>kültürel</a:t>
            </a:r>
            <a:r>
              <a:rPr lang="tr-TR" dirty="0" smtClean="0"/>
              <a:t>, </a:t>
            </a:r>
            <a:r>
              <a:rPr lang="tr-TR" b="1" dirty="0" smtClean="0"/>
              <a:t>ekolojik</a:t>
            </a:r>
            <a:r>
              <a:rPr lang="tr-TR" dirty="0" smtClean="0"/>
              <a:t>, </a:t>
            </a:r>
            <a:r>
              <a:rPr lang="tr-TR" b="1" dirty="0" smtClean="0"/>
              <a:t>ekonomik</a:t>
            </a:r>
            <a:r>
              <a:rPr lang="tr-TR" dirty="0" smtClean="0"/>
              <a:t> ve </a:t>
            </a:r>
            <a:r>
              <a:rPr lang="tr-TR" b="1" dirty="0" smtClean="0"/>
              <a:t>sosyal</a:t>
            </a:r>
            <a:r>
              <a:rPr lang="tr-TR" dirty="0" smtClean="0"/>
              <a:t> değeri bulunan ormanların bu vazgeçilmez öneminin başta çocuklar ardından onlar aracılığıyla tüm toplum tarafından anlaşılması Program’ın ana felsefesini oluşturmaktadır.</a:t>
            </a:r>
          </a:p>
          <a:p>
            <a:pPr>
              <a:buNone/>
            </a:pPr>
            <a:r>
              <a:rPr lang="tr-TR" dirty="0" smtClean="0"/>
              <a:t/>
            </a:r>
            <a:br>
              <a:rPr lang="tr-TR" dirty="0" smtClean="0"/>
            </a:br>
            <a:endParaRPr lang="tr-TR" dirty="0"/>
          </a:p>
        </p:txBody>
      </p:sp>
    </p:spTree>
    <p:extLst>
      <p:ext uri="{BB962C8B-B14F-4D97-AF65-F5344CB8AC3E}">
        <p14:creationId xmlns:p14="http://schemas.microsoft.com/office/powerpoint/2010/main" val="337178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Programın Dayandığı Temeller</a:t>
            </a:r>
            <a:endParaRPr lang="tr-TR" dirty="0"/>
          </a:p>
        </p:txBody>
      </p:sp>
      <p:sp>
        <p:nvSpPr>
          <p:cNvPr id="3" name="2 İçerik Yer Tutucusu"/>
          <p:cNvSpPr>
            <a:spLocks noGrp="1"/>
          </p:cNvSpPr>
          <p:nvPr>
            <p:ph idx="1"/>
          </p:nvPr>
        </p:nvSpPr>
        <p:spPr>
          <a:xfrm>
            <a:off x="1981200" y="1600200"/>
            <a:ext cx="8229600" cy="5069160"/>
          </a:xfrm>
        </p:spPr>
        <p:txBody>
          <a:bodyPr>
            <a:normAutofit fontScale="77500" lnSpcReduction="20000"/>
          </a:bodyPr>
          <a:lstStyle/>
          <a:p>
            <a:pPr>
              <a:buNone/>
            </a:pPr>
            <a:r>
              <a:rPr lang="tr-TR" b="1" dirty="0" smtClean="0"/>
              <a:t>1) Sürdürülebilirlik İçin Eğitim</a:t>
            </a:r>
          </a:p>
          <a:p>
            <a:pPr>
              <a:buNone/>
            </a:pPr>
            <a:r>
              <a:rPr lang="tr-TR" b="1" dirty="0" smtClean="0"/>
              <a:t> </a:t>
            </a:r>
          </a:p>
          <a:p>
            <a:pPr>
              <a:buNone/>
            </a:pPr>
            <a:r>
              <a:rPr lang="tr-TR" b="1" dirty="0" smtClean="0"/>
              <a:t>2) Disiplinlerarası Yaklaşım (</a:t>
            </a:r>
            <a:r>
              <a:rPr lang="tr-TR" b="1" dirty="0" err="1" smtClean="0"/>
              <a:t>Whole</a:t>
            </a:r>
            <a:r>
              <a:rPr lang="tr-TR" b="1" dirty="0" smtClean="0"/>
              <a:t> </a:t>
            </a:r>
            <a:r>
              <a:rPr lang="tr-TR" b="1" dirty="0" err="1" smtClean="0"/>
              <a:t>school</a:t>
            </a:r>
            <a:r>
              <a:rPr lang="tr-TR" b="1" dirty="0" smtClean="0"/>
              <a:t> </a:t>
            </a:r>
            <a:r>
              <a:rPr lang="tr-TR" b="1" dirty="0" err="1" smtClean="0"/>
              <a:t>approach</a:t>
            </a:r>
            <a:r>
              <a:rPr lang="tr-TR" b="1" dirty="0" smtClean="0"/>
              <a:t>)</a:t>
            </a:r>
          </a:p>
          <a:p>
            <a:pPr>
              <a:buNone/>
            </a:pPr>
            <a:r>
              <a:rPr lang="tr-TR" b="1" dirty="0" smtClean="0"/>
              <a:t> </a:t>
            </a:r>
          </a:p>
          <a:p>
            <a:pPr>
              <a:buNone/>
            </a:pPr>
            <a:r>
              <a:rPr lang="tr-TR" b="1" dirty="0" smtClean="0"/>
              <a:t>3) Alternatif Eğitim Metotları</a:t>
            </a:r>
          </a:p>
          <a:p>
            <a:pPr>
              <a:buNone/>
            </a:pPr>
            <a:r>
              <a:rPr lang="tr-TR" b="1" dirty="0" smtClean="0"/>
              <a:t> </a:t>
            </a:r>
          </a:p>
          <a:p>
            <a:pPr>
              <a:buNone/>
            </a:pPr>
            <a:r>
              <a:rPr lang="tr-TR" b="1" dirty="0" smtClean="0"/>
              <a:t>        - Okul Dışında Eğitim (</a:t>
            </a:r>
            <a:r>
              <a:rPr lang="tr-TR" b="1" dirty="0" err="1" smtClean="0"/>
              <a:t>Outdoor</a:t>
            </a:r>
            <a:r>
              <a:rPr lang="tr-TR" b="1" dirty="0" smtClean="0"/>
              <a:t> </a:t>
            </a:r>
            <a:r>
              <a:rPr lang="tr-TR" b="1" dirty="0" err="1" smtClean="0"/>
              <a:t>Education</a:t>
            </a:r>
            <a:r>
              <a:rPr lang="tr-TR" b="1" dirty="0" smtClean="0"/>
              <a:t>),</a:t>
            </a:r>
          </a:p>
          <a:p>
            <a:pPr>
              <a:buNone/>
            </a:pPr>
            <a:r>
              <a:rPr lang="tr-TR" b="1" dirty="0" smtClean="0"/>
              <a:t> </a:t>
            </a:r>
          </a:p>
          <a:p>
            <a:pPr>
              <a:buNone/>
            </a:pPr>
            <a:r>
              <a:rPr lang="tr-TR" b="1" dirty="0" smtClean="0"/>
              <a:t>        - Yaşayarak Öğrenme (</a:t>
            </a:r>
            <a:r>
              <a:rPr lang="tr-TR" b="1" dirty="0" err="1" smtClean="0"/>
              <a:t>Experiential</a:t>
            </a:r>
            <a:r>
              <a:rPr lang="tr-TR" b="1" dirty="0" smtClean="0"/>
              <a:t> </a:t>
            </a:r>
            <a:r>
              <a:rPr lang="tr-TR" b="1" dirty="0" err="1" smtClean="0"/>
              <a:t>Learning</a:t>
            </a:r>
            <a:r>
              <a:rPr lang="tr-TR" b="1" dirty="0" smtClean="0"/>
              <a:t>)</a:t>
            </a:r>
          </a:p>
          <a:p>
            <a:pPr>
              <a:buNone/>
            </a:pPr>
            <a:r>
              <a:rPr lang="tr-TR" b="1" dirty="0" smtClean="0"/>
              <a:t>                           </a:t>
            </a:r>
          </a:p>
          <a:p>
            <a:pPr>
              <a:buNone/>
            </a:pPr>
            <a:r>
              <a:rPr lang="tr-TR" b="1" dirty="0" smtClean="0"/>
              <a:t>4) </a:t>
            </a:r>
            <a:r>
              <a:rPr lang="tr-TR" b="1" dirty="0" smtClean="0">
                <a:solidFill>
                  <a:srgbClr val="7030A0"/>
                </a:solidFill>
              </a:rPr>
              <a:t>Değerler Eğitimi </a:t>
            </a:r>
            <a:r>
              <a:rPr lang="tr-TR" b="1" dirty="0" smtClean="0"/>
              <a:t>(</a:t>
            </a:r>
            <a:r>
              <a:rPr lang="tr-TR" b="1" dirty="0" err="1" smtClean="0"/>
              <a:t>Values</a:t>
            </a:r>
            <a:r>
              <a:rPr lang="tr-TR" b="1" dirty="0" smtClean="0"/>
              <a:t> </a:t>
            </a:r>
            <a:r>
              <a:rPr lang="tr-TR" b="1" dirty="0" err="1" smtClean="0"/>
              <a:t>Education</a:t>
            </a:r>
            <a:r>
              <a:rPr lang="tr-TR" b="1" dirty="0" smtClean="0"/>
              <a:t>)</a:t>
            </a:r>
          </a:p>
          <a:p>
            <a:pPr>
              <a:buNone/>
            </a:pPr>
            <a:r>
              <a:rPr lang="tr-TR" b="1" dirty="0" smtClean="0"/>
              <a:t> </a:t>
            </a:r>
          </a:p>
          <a:p>
            <a:pPr>
              <a:buNone/>
            </a:pPr>
            <a:r>
              <a:rPr lang="tr-TR" b="1" dirty="0" smtClean="0"/>
              <a:t>5) Eğitimin Çeşitli Etkinliklerle (oyun, tiyatro, müzik, resim) Desteklenmesi</a:t>
            </a:r>
          </a:p>
          <a:p>
            <a:pPr>
              <a:buNone/>
            </a:pPr>
            <a:endParaRPr lang="tr-TR" dirty="0"/>
          </a:p>
        </p:txBody>
      </p:sp>
    </p:spTree>
    <p:extLst>
      <p:ext uri="{BB962C8B-B14F-4D97-AF65-F5344CB8AC3E}">
        <p14:creationId xmlns:p14="http://schemas.microsoft.com/office/powerpoint/2010/main" val="423481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91544" y="980729"/>
            <a:ext cx="8229600" cy="4525963"/>
          </a:xfrm>
        </p:spPr>
        <p:txBody>
          <a:bodyPr>
            <a:normAutofit/>
          </a:bodyPr>
          <a:lstStyle/>
          <a:p>
            <a:pPr>
              <a:buNone/>
            </a:pPr>
            <a:r>
              <a:rPr lang="tr-TR" dirty="0" smtClean="0"/>
              <a:t>Program ilköğretim okullarında, bir ya da iki koordinatör öğretmenin sorumluluğunda </a:t>
            </a:r>
            <a:r>
              <a:rPr lang="tr-TR" dirty="0" smtClean="0">
                <a:solidFill>
                  <a:srgbClr val="00B050"/>
                </a:solidFill>
              </a:rPr>
              <a:t>10-15 kişilik bir öğrenci timi</a:t>
            </a:r>
            <a:r>
              <a:rPr lang="tr-TR" dirty="0" smtClean="0"/>
              <a:t> oluşturularak orman ile ilgili bir konunun belirlenmesi ve bir yıl boyunca o konunun işlenmesi üzerine kuruludur. </a:t>
            </a:r>
          </a:p>
          <a:p>
            <a:pPr>
              <a:buNone/>
            </a:pPr>
            <a:endParaRPr lang="tr-TR" dirty="0" smtClean="0"/>
          </a:p>
          <a:p>
            <a:pPr>
              <a:buNone/>
            </a:pPr>
            <a:r>
              <a:rPr lang="tr-TR" dirty="0" smtClean="0">
                <a:solidFill>
                  <a:srgbClr val="00B050"/>
                </a:solidFill>
              </a:rPr>
              <a:t>2015-2016 </a:t>
            </a:r>
            <a:r>
              <a:rPr lang="tr-TR" dirty="0">
                <a:solidFill>
                  <a:srgbClr val="00B050"/>
                </a:solidFill>
              </a:rPr>
              <a:t>eğitim-öğretim yılı güncel konusu </a:t>
            </a:r>
            <a:r>
              <a:rPr lang="tr-TR" b="1" i="1" dirty="0">
                <a:solidFill>
                  <a:srgbClr val="7030A0"/>
                </a:solidFill>
              </a:rPr>
              <a:t>Orman ve Su</a:t>
            </a:r>
            <a:r>
              <a:rPr lang="tr-TR" dirty="0">
                <a:solidFill>
                  <a:srgbClr val="00B050"/>
                </a:solidFill>
              </a:rPr>
              <a:t> olarak belirlenmiştir. </a:t>
            </a:r>
            <a:endParaRPr lang="tr-TR" dirty="0" smtClean="0">
              <a:solidFill>
                <a:srgbClr val="00B050"/>
              </a:solidFill>
            </a:endParaRPr>
          </a:p>
          <a:p>
            <a:pPr>
              <a:buNone/>
            </a:pPr>
            <a:endParaRPr lang="tr-TR" dirty="0"/>
          </a:p>
        </p:txBody>
      </p:sp>
    </p:spTree>
    <p:extLst>
      <p:ext uri="{BB962C8B-B14F-4D97-AF65-F5344CB8AC3E}">
        <p14:creationId xmlns:p14="http://schemas.microsoft.com/office/powerpoint/2010/main" val="14907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81200" y="980729"/>
            <a:ext cx="8229600" cy="4525963"/>
          </a:xfrm>
        </p:spPr>
        <p:txBody>
          <a:bodyPr>
            <a:normAutofit/>
          </a:bodyPr>
          <a:lstStyle/>
          <a:p>
            <a:pPr>
              <a:buNone/>
            </a:pPr>
            <a:r>
              <a:rPr lang="tr-TR" dirty="0" smtClean="0"/>
              <a:t>Öğrencilerin yaptığı çalışmalardan elde edilen verilerin, okulda oluşturulan pano ve benzeri diğer araçlarla, okulun diğer sınıf ve öğrencilerine duyurulması, sınıf içi ve sınıf dışı çalışmalarla konunun desteklenmesi Program kapsamında yapılması istenenlerdendir. </a:t>
            </a:r>
            <a:endParaRPr lang="tr-TR" dirty="0"/>
          </a:p>
        </p:txBody>
      </p:sp>
    </p:spTree>
    <p:extLst>
      <p:ext uri="{BB962C8B-B14F-4D97-AF65-F5344CB8AC3E}">
        <p14:creationId xmlns:p14="http://schemas.microsoft.com/office/powerpoint/2010/main" val="266296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xn--trev-1oa8j.org.tr/turcevCMS_V2/files/images/belediye%20ioo.JPG"/>
          <p:cNvPicPr>
            <a:picLocks noChangeAspect="1" noChangeArrowheads="1"/>
          </p:cNvPicPr>
          <p:nvPr/>
        </p:nvPicPr>
        <p:blipFill>
          <a:blip r:embed="rId2" cstate="print"/>
          <a:srcRect/>
          <a:stretch>
            <a:fillRect/>
          </a:stretch>
        </p:blipFill>
        <p:spPr bwMode="auto">
          <a:xfrm>
            <a:off x="2207568" y="404664"/>
            <a:ext cx="7620000" cy="5715000"/>
          </a:xfrm>
          <a:prstGeom prst="rect">
            <a:avLst/>
          </a:prstGeom>
          <a:noFill/>
        </p:spPr>
      </p:pic>
      <p:sp>
        <p:nvSpPr>
          <p:cNvPr id="5" name="4 Metin kutusu"/>
          <p:cNvSpPr txBox="1"/>
          <p:nvPr/>
        </p:nvSpPr>
        <p:spPr>
          <a:xfrm>
            <a:off x="4223792" y="6237312"/>
            <a:ext cx="3744416" cy="523220"/>
          </a:xfrm>
          <a:prstGeom prst="rect">
            <a:avLst/>
          </a:prstGeom>
          <a:noFill/>
        </p:spPr>
        <p:txBody>
          <a:bodyPr wrap="square" rtlCol="0">
            <a:spAutoFit/>
          </a:bodyPr>
          <a:lstStyle/>
          <a:p>
            <a:r>
              <a:rPr lang="tr-TR" sz="2800" b="1" dirty="0"/>
              <a:t>Belediye İ.Ö.O.- Samsun</a:t>
            </a:r>
          </a:p>
        </p:txBody>
      </p:sp>
    </p:spTree>
    <p:extLst>
      <p:ext uri="{BB962C8B-B14F-4D97-AF65-F5344CB8AC3E}">
        <p14:creationId xmlns:p14="http://schemas.microsoft.com/office/powerpoint/2010/main" val="346055040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Geniş ekran</PresentationFormat>
  <Paragraphs>105</Paragraphs>
  <Slides>20</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20</vt:i4>
      </vt:variant>
    </vt:vector>
  </HeadingPairs>
  <TitlesOfParts>
    <vt:vector size="25" baseType="lpstr">
      <vt:lpstr>Arial</vt:lpstr>
      <vt:lpstr>Calibri</vt:lpstr>
      <vt:lpstr>Calibri Light</vt:lpstr>
      <vt:lpstr>Office Teması</vt:lpstr>
      <vt:lpstr>Acrobat Document</vt:lpstr>
      <vt:lpstr>Okullarda Orman Programı </vt:lpstr>
      <vt:lpstr>PowerPoint Sunusu</vt:lpstr>
      <vt:lpstr>Neden Okullarda Orman?</vt:lpstr>
      <vt:lpstr>Neden Okullarda Orman?</vt:lpstr>
      <vt:lpstr>PowerPoint Sunusu</vt:lpstr>
      <vt:lpstr>Programın Dayandığı Temeller</vt:lpstr>
      <vt:lpstr>PowerPoint Sunusu</vt:lpstr>
      <vt:lpstr>PowerPoint Sunusu</vt:lpstr>
      <vt:lpstr>PowerPoint Sunusu</vt:lpstr>
      <vt:lpstr>PowerPoint Sunusu</vt:lpstr>
      <vt:lpstr>Alan Çalışmaları</vt:lpstr>
      <vt:lpstr>PowerPoint Sunusu</vt:lpstr>
      <vt:lpstr>PowerPoint Sunusu</vt:lpstr>
      <vt:lpstr>PowerPoint Sunusu</vt:lpstr>
      <vt:lpstr>Program Konuları</vt:lpstr>
      <vt:lpstr>Program Konuları</vt:lpstr>
      <vt:lpstr>Program Aşamaları Nelerdir?</vt:lpstr>
      <vt:lpstr>Eylem Planları ve Yıl Sonu Raporları</vt:lpstr>
      <vt:lpstr>Eko-Okullar Programı</vt:lpstr>
      <vt:lpstr>Eko-Okullar Programı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Okullarda Orman Programı </dc:title>
  <dc:creator>Bd2_bb3</dc:creator>
  <cp:lastModifiedBy>BURCU_ÇABUK</cp:lastModifiedBy>
  <cp:revision>3</cp:revision>
  <dcterms:created xsi:type="dcterms:W3CDTF">2018-01-30T14:46:41Z</dcterms:created>
  <dcterms:modified xsi:type="dcterms:W3CDTF">2019-12-26T10:54:02Z</dcterms:modified>
</cp:coreProperties>
</file>