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4" r:id="rId5"/>
    <p:sldId id="271" r:id="rId6"/>
    <p:sldId id="272" r:id="rId7"/>
    <p:sldId id="273" r:id="rId8"/>
    <p:sldId id="259" r:id="rId9"/>
    <p:sldId id="260" r:id="rId10"/>
    <p:sldId id="261" r:id="rId11"/>
    <p:sldId id="262" r:id="rId12"/>
    <p:sldId id="275" r:id="rId13"/>
    <p:sldId id="263" r:id="rId14"/>
    <p:sldId id="264" r:id="rId15"/>
    <p:sldId id="265" r:id="rId16"/>
    <p:sldId id="266" r:id="rId17"/>
    <p:sldId id="267" r:id="rId18"/>
    <p:sldId id="268" r:id="rId19"/>
    <p:sldId id="269" r:id="rId20"/>
    <p:sldId id="270" r:id="rId21"/>
    <p:sldId id="276" r:id="rId22"/>
    <p:sldId id="277" r:id="rId23"/>
    <p:sldId id="278" r:id="rId24"/>
    <p:sldId id="280" r:id="rId25"/>
    <p:sldId id="281" r:id="rId26"/>
    <p:sldId id="282" r:id="rId27"/>
    <p:sldId id="283"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9A4B34D-D9F4-448C-9EDF-BD9E4D79EE91}" type="datetimeFigureOut">
              <a:rPr lang="tr-TR" smtClean="0"/>
              <a:t>14.05.2013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1487735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9A4B34D-D9F4-448C-9EDF-BD9E4D79EE91}" type="datetimeFigureOut">
              <a:rPr lang="tr-TR" smtClean="0"/>
              <a:t>14.05.2013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138208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9A4B34D-D9F4-448C-9EDF-BD9E4D79EE91}" type="datetimeFigureOut">
              <a:rPr lang="tr-TR" smtClean="0"/>
              <a:t>14.05.2013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2404106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9A4B34D-D9F4-448C-9EDF-BD9E4D79EE91}" type="datetimeFigureOut">
              <a:rPr lang="tr-TR" smtClean="0"/>
              <a:t>14.05.2013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16597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9A4B34D-D9F4-448C-9EDF-BD9E4D79EE91}" type="datetimeFigureOut">
              <a:rPr lang="tr-TR" smtClean="0"/>
              <a:t>14.05.2013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1012946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9A4B34D-D9F4-448C-9EDF-BD9E4D79EE91}" type="datetimeFigureOut">
              <a:rPr lang="tr-TR" smtClean="0"/>
              <a:t>14.05.2013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512506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9A4B34D-D9F4-448C-9EDF-BD9E4D79EE91}" type="datetimeFigureOut">
              <a:rPr lang="tr-TR" smtClean="0"/>
              <a:t>14.05.2013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2900306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9A4B34D-D9F4-448C-9EDF-BD9E4D79EE91}" type="datetimeFigureOut">
              <a:rPr lang="tr-TR" smtClean="0"/>
              <a:t>14.05.2013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4231003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9A4B34D-D9F4-448C-9EDF-BD9E4D79EE91}" type="datetimeFigureOut">
              <a:rPr lang="tr-TR" smtClean="0"/>
              <a:t>14.05.2013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1593755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9A4B34D-D9F4-448C-9EDF-BD9E4D79EE91}" type="datetimeFigureOut">
              <a:rPr lang="tr-TR" smtClean="0"/>
              <a:t>14.05.2013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3658589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9A4B34D-D9F4-448C-9EDF-BD9E4D79EE91}" type="datetimeFigureOut">
              <a:rPr lang="tr-TR" smtClean="0"/>
              <a:t>14.05.2013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00E09B-9232-4BE4-8F4C-32165B2D767A}" type="slidenum">
              <a:rPr lang="tr-TR" smtClean="0"/>
              <a:t>‹#›</a:t>
            </a:fld>
            <a:endParaRPr lang="tr-TR"/>
          </a:p>
        </p:txBody>
      </p:sp>
    </p:spTree>
    <p:extLst>
      <p:ext uri="{BB962C8B-B14F-4D97-AF65-F5344CB8AC3E}">
        <p14:creationId xmlns:p14="http://schemas.microsoft.com/office/powerpoint/2010/main" val="596114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A4B34D-D9F4-448C-9EDF-BD9E4D79EE91}" type="datetimeFigureOut">
              <a:rPr lang="tr-TR" smtClean="0"/>
              <a:t>14.05.2013</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00E09B-9232-4BE4-8F4C-32165B2D767A}" type="slidenum">
              <a:rPr lang="tr-TR" smtClean="0"/>
              <a:t>‹#›</a:t>
            </a:fld>
            <a:endParaRPr lang="tr-TR"/>
          </a:p>
        </p:txBody>
      </p:sp>
    </p:spTree>
    <p:extLst>
      <p:ext uri="{BB962C8B-B14F-4D97-AF65-F5344CB8AC3E}">
        <p14:creationId xmlns:p14="http://schemas.microsoft.com/office/powerpoint/2010/main" val="37420491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en.wikipedia.org/wiki/United_Kingdom" TargetMode="External"/><Relationship Id="rId13" Type="http://schemas.openxmlformats.org/officeDocument/2006/relationships/hyperlink" Target="http://en.wikipedia.org/wiki/Canada" TargetMode="External"/><Relationship Id="rId18" Type="http://schemas.openxmlformats.org/officeDocument/2006/relationships/hyperlink" Target="http://en.wikipedia.org/wiki/Indonesia" TargetMode="External"/><Relationship Id="rId3" Type="http://schemas.openxmlformats.org/officeDocument/2006/relationships/hyperlink" Target="http://en.wikipedia.org/wiki/United_States" TargetMode="External"/><Relationship Id="rId7" Type="http://schemas.openxmlformats.org/officeDocument/2006/relationships/hyperlink" Target="http://en.wikipedia.org/wiki/France" TargetMode="External"/><Relationship Id="rId12" Type="http://schemas.openxmlformats.org/officeDocument/2006/relationships/hyperlink" Target="http://en.wikipedia.org/wiki/India" TargetMode="External"/><Relationship Id="rId17" Type="http://schemas.openxmlformats.org/officeDocument/2006/relationships/hyperlink" Target="http://en.wikipedia.org/wiki/South_Korea" TargetMode="External"/><Relationship Id="rId2" Type="http://schemas.openxmlformats.org/officeDocument/2006/relationships/hyperlink" Target="http://en.wikipedia.org/wiki/European_Union" TargetMode="External"/><Relationship Id="rId16" Type="http://schemas.openxmlformats.org/officeDocument/2006/relationships/hyperlink" Target="http://en.wikipedia.org/wiki/Mexico" TargetMode="External"/><Relationship Id="rId1" Type="http://schemas.openxmlformats.org/officeDocument/2006/relationships/slideLayout" Target="../slideLayouts/slideLayout2.xml"/><Relationship Id="rId6" Type="http://schemas.openxmlformats.org/officeDocument/2006/relationships/hyperlink" Target="http://en.wikipedia.org/wiki/Germany" TargetMode="External"/><Relationship Id="rId11" Type="http://schemas.openxmlformats.org/officeDocument/2006/relationships/hyperlink" Target="http://en.wikipedia.org/wiki/Italy" TargetMode="External"/><Relationship Id="rId5" Type="http://schemas.openxmlformats.org/officeDocument/2006/relationships/hyperlink" Target="http://en.wikipedia.org/wiki/Japan" TargetMode="External"/><Relationship Id="rId15" Type="http://schemas.openxmlformats.org/officeDocument/2006/relationships/hyperlink" Target="http://en.wikipedia.org/wiki/Spain" TargetMode="External"/><Relationship Id="rId10" Type="http://schemas.openxmlformats.org/officeDocument/2006/relationships/hyperlink" Target="http://en.wikipedia.org/wiki/Russia" TargetMode="External"/><Relationship Id="rId19" Type="http://schemas.openxmlformats.org/officeDocument/2006/relationships/hyperlink" Target="http://en.wikipedia.org/wiki/Turkey" TargetMode="External"/><Relationship Id="rId4" Type="http://schemas.openxmlformats.org/officeDocument/2006/relationships/hyperlink" Target="http://en.wikipedia.org/wiki/China" TargetMode="External"/><Relationship Id="rId9" Type="http://schemas.openxmlformats.org/officeDocument/2006/relationships/hyperlink" Target="http://en.wikipedia.org/wiki/Brazil" TargetMode="External"/><Relationship Id="rId14" Type="http://schemas.openxmlformats.org/officeDocument/2006/relationships/hyperlink" Target="http://en.wikipedia.org/wiki/Australia"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http://www.nationsonline.org/oneworld/japan.htm" TargetMode="External"/><Relationship Id="rId2" Type="http://schemas.openxmlformats.org/officeDocument/2006/relationships/hyperlink" Target="http://www.nationsonline.org/oneworld/bangladesh.htm" TargetMode="External"/><Relationship Id="rId1" Type="http://schemas.openxmlformats.org/officeDocument/2006/relationships/slideLayout" Target="../slideLayouts/slideLayout2.xml"/><Relationship Id="rId5" Type="http://schemas.openxmlformats.org/officeDocument/2006/relationships/hyperlink" Target="http://www.nationsonline.org/oneworld/laos.htm" TargetMode="External"/><Relationship Id="rId4" Type="http://schemas.openxmlformats.org/officeDocument/2006/relationships/hyperlink" Target="http://www.nationsonline.org/oneworld/thailand.htm"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Kamu Diplomasisi ve İletişim</a:t>
            </a:r>
            <a:endParaRPr lang="tr-TR" dirty="0"/>
          </a:p>
        </p:txBody>
      </p:sp>
      <p:sp>
        <p:nvSpPr>
          <p:cNvPr id="3" name="Alt Başlık 2"/>
          <p:cNvSpPr>
            <a:spLocks noGrp="1"/>
          </p:cNvSpPr>
          <p:nvPr>
            <p:ph type="subTitle" idx="1"/>
          </p:nvPr>
        </p:nvSpPr>
        <p:spPr/>
        <p:txBody>
          <a:bodyPr/>
          <a:lstStyle/>
          <a:p>
            <a:r>
              <a:rPr lang="tr-TR" dirty="0" smtClean="0"/>
              <a:t>Yrd. Doç. Dr. Aslı Yağmurlu</a:t>
            </a:r>
            <a:endParaRPr lang="tr-TR" dirty="0"/>
          </a:p>
        </p:txBody>
      </p:sp>
    </p:spTree>
    <p:extLst>
      <p:ext uri="{BB962C8B-B14F-4D97-AF65-F5344CB8AC3E}">
        <p14:creationId xmlns:p14="http://schemas.microsoft.com/office/powerpoint/2010/main" val="1311801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Kamu</a:t>
            </a:r>
            <a:endParaRPr lang="tr-TR" dirty="0"/>
          </a:p>
        </p:txBody>
      </p:sp>
      <p:sp>
        <p:nvSpPr>
          <p:cNvPr id="3" name="İçerik Yer Tutucusu 2"/>
          <p:cNvSpPr>
            <a:spLocks noGrp="1"/>
          </p:cNvSpPr>
          <p:nvPr>
            <p:ph idx="1"/>
          </p:nvPr>
        </p:nvSpPr>
        <p:spPr/>
        <p:txBody>
          <a:bodyPr/>
          <a:lstStyle/>
          <a:p>
            <a:r>
              <a:rPr lang="tr-TR" dirty="0" smtClean="0"/>
              <a:t>Kamu kavramı, “teknik anlamda bir kuruluşun eylem ve işlemlerinden doğrudan ya da dolaylı, olumlu ya da olumsuz olarak etkilenen; kanaat ve eylemleriyle kuruluşu olumlu ya da olumsuz, doğrudan ya da dolaylı olarak etkileyen; ortak kanılara, davranışlara ve çıkarlara sahip birey, grup ve kuruluşları anlatmaktadır” (Uysal, 1998: 65). </a:t>
            </a:r>
            <a:endParaRPr lang="tr-TR" dirty="0"/>
          </a:p>
        </p:txBody>
      </p:sp>
    </p:spTree>
    <p:extLst>
      <p:ext uri="{BB962C8B-B14F-4D97-AF65-F5344CB8AC3E}">
        <p14:creationId xmlns:p14="http://schemas.microsoft.com/office/powerpoint/2010/main" val="2830353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Kamu</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“İnsanlar benzer bir sorunla yüz yüze kaldıklarında, bir sorunun varlığına karar verdiklerinde ve o sorun konusunda bir şey yapmak üzere örgütlendiklerinde kamular oluşur” (</a:t>
            </a:r>
            <a:r>
              <a:rPr lang="tr-TR" dirty="0" err="1" smtClean="0"/>
              <a:t>Dozier</a:t>
            </a:r>
            <a:r>
              <a:rPr lang="tr-TR" dirty="0" smtClean="0"/>
              <a:t> ve </a:t>
            </a:r>
            <a:r>
              <a:rPr lang="tr-TR" dirty="0" err="1" smtClean="0"/>
              <a:t>Ehling</a:t>
            </a:r>
            <a:r>
              <a:rPr lang="tr-TR" dirty="0" smtClean="0"/>
              <a:t>, 2005: 185). </a:t>
            </a:r>
          </a:p>
          <a:p>
            <a:r>
              <a:rPr lang="tr-TR" dirty="0"/>
              <a:t>G</a:t>
            </a:r>
            <a:r>
              <a:rPr lang="tr-TR" dirty="0" smtClean="0"/>
              <a:t>ünümüzde, bahsedilen kamunun kendi içinde benzer olan bireyler toplamından daha çok gittikçe farklılaşan etnik, kültürel, dini ve daha birçok başlıkta toplanabilecek grupları tarif ettiği de ifade edilmektedir (Yıldız, 2010: 27). </a:t>
            </a:r>
            <a:endParaRPr lang="tr-TR" dirty="0"/>
          </a:p>
        </p:txBody>
      </p:sp>
    </p:spTree>
    <p:extLst>
      <p:ext uri="{BB962C8B-B14F-4D97-AF65-F5344CB8AC3E}">
        <p14:creationId xmlns:p14="http://schemas.microsoft.com/office/powerpoint/2010/main" val="1451335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Kamu diplomasisindeki kamu kavramı, yabancı haklar, yabancı kitleler, dünyadaki insanlar, diğer ülkelerin insanları, yabancı vatandaşlar, dışarıdaki genel halk gibi kavramlarla ifade edilmektedir.</a:t>
            </a:r>
          </a:p>
          <a:p>
            <a:r>
              <a:rPr lang="tr-TR" dirty="0" smtClean="0"/>
              <a:t>Sivil toplum kuruluşları, üniversiteler ve okullar, kanaat önderleri, iç hedef kitle, medya ve haber ajansları, özel sektör ve küresel işletmeler, devlet üstü kuruluşlar, baskı grupları kamu diplomasisinin kamularını oluşturabilir.</a:t>
            </a:r>
            <a:endParaRPr lang="tr-TR" dirty="0"/>
          </a:p>
        </p:txBody>
      </p:sp>
    </p:spTree>
    <p:extLst>
      <p:ext uri="{BB962C8B-B14F-4D97-AF65-F5344CB8AC3E}">
        <p14:creationId xmlns:p14="http://schemas.microsoft.com/office/powerpoint/2010/main" val="4079332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Geleneksel Kamu Diplomasisi</a:t>
            </a:r>
            <a:endParaRPr lang="tr-TR" dirty="0"/>
          </a:p>
        </p:txBody>
      </p:sp>
      <p:sp>
        <p:nvSpPr>
          <p:cNvPr id="3" name="İçerik Yer Tutucusu 2"/>
          <p:cNvSpPr>
            <a:spLocks noGrp="1"/>
          </p:cNvSpPr>
          <p:nvPr>
            <p:ph idx="1"/>
          </p:nvPr>
        </p:nvSpPr>
        <p:spPr>
          <a:xfrm>
            <a:off x="457200" y="1600200"/>
            <a:ext cx="8229600" cy="4637112"/>
          </a:xfrm>
        </p:spPr>
        <p:txBody>
          <a:bodyPr>
            <a:normAutofit fontScale="85000" lnSpcReduction="10000"/>
          </a:bodyPr>
          <a:lstStyle/>
          <a:p>
            <a:r>
              <a:rPr lang="tr-TR" dirty="0" smtClean="0"/>
              <a:t>1965 yılında, Amerika Birleşik Devletleri’nde, uluslararası kültürel propaganda ve basın faaliyetlerini tanımlamak için kullanılmıştır </a:t>
            </a:r>
          </a:p>
          <a:p>
            <a:r>
              <a:rPr lang="tr-TR" dirty="0" smtClean="0"/>
              <a:t>“devletlerin uluslararası kamuoyunu veya seçkinlerinin düşüncelerini ülkenin çıkarları doğrultusunda etkileme çabaları” </a:t>
            </a:r>
            <a:r>
              <a:rPr lang="tr-TR" dirty="0" err="1" smtClean="0"/>
              <a:t>Manheim</a:t>
            </a:r>
            <a:r>
              <a:rPr lang="tr-TR" dirty="0" smtClean="0"/>
              <a:t> (1990:4) </a:t>
            </a:r>
          </a:p>
          <a:p>
            <a:r>
              <a:rPr lang="tr-TR" dirty="0" smtClean="0"/>
              <a:t>“devletlerin küresel kamuyla konuşmasıdır ve ulusal amaç ve dış politikayla ilgili destek sağlamak için bilgilendirme, etkileme ve ilgi çekmeye yönelik faaliyetleri içerir” </a:t>
            </a:r>
            <a:r>
              <a:rPr lang="tr-TR" dirty="0" err="1" smtClean="0"/>
              <a:t>Snow</a:t>
            </a:r>
            <a:r>
              <a:rPr lang="tr-TR" dirty="0" smtClean="0"/>
              <a:t> (2009: 6)</a:t>
            </a:r>
            <a:endParaRPr lang="tr-TR" dirty="0"/>
          </a:p>
        </p:txBody>
      </p:sp>
    </p:spTree>
    <p:extLst>
      <p:ext uri="{BB962C8B-B14F-4D97-AF65-F5344CB8AC3E}">
        <p14:creationId xmlns:p14="http://schemas.microsoft.com/office/powerpoint/2010/main" val="197549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çabalar ağırlıklı olarak tek yönlü iletişim çalışmalarını içerir ve propagandaya benzer bir nitelik taşımaktadır. Bu çerçevede kamu diplomasisi iki aşamalı bir çalışmadır. Öncelikle hedeflenen ülkenin genel kamuoyu etkilenmeye çalışılmakta ve onların da kendi hükümetlerini iç ve dış siyasetle ilgili karar alma süreçlerinde etkilemeleri beklenmektedir.</a:t>
            </a:r>
            <a:endParaRPr lang="tr-TR" dirty="0"/>
          </a:p>
        </p:txBody>
      </p:sp>
    </p:spTree>
    <p:extLst>
      <p:ext uri="{BB962C8B-B14F-4D97-AF65-F5344CB8AC3E}">
        <p14:creationId xmlns:p14="http://schemas.microsoft.com/office/powerpoint/2010/main" val="3604832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Geleneksel Kamu Diplomasisi</a:t>
            </a:r>
            <a:endParaRPr lang="tr-TR" dirty="0"/>
          </a:p>
        </p:txBody>
      </p:sp>
      <p:sp>
        <p:nvSpPr>
          <p:cNvPr id="3" name="İçerik Yer Tutucusu 2"/>
          <p:cNvSpPr>
            <a:spLocks noGrp="1"/>
          </p:cNvSpPr>
          <p:nvPr>
            <p:ph idx="1"/>
          </p:nvPr>
        </p:nvSpPr>
        <p:spPr/>
        <p:txBody>
          <a:bodyPr/>
          <a:lstStyle/>
          <a:p>
            <a:r>
              <a:rPr lang="tr-TR" dirty="0" smtClean="0"/>
              <a:t>İlk kamu diplomasisi uygulamaları Soğuk Savaş dönemine dayanmaktadır. Amerikan ve Batı değerlerinin ve kurallarının Demir Perde ülkeleri olarak adlandırılan Doğu Avrupa ülkelerine yayılmasına yönelik ikna faaliyetlerini içermiştir. </a:t>
            </a:r>
            <a:endParaRPr lang="tr-TR" dirty="0"/>
          </a:p>
        </p:txBody>
      </p:sp>
    </p:spTree>
    <p:extLst>
      <p:ext uri="{BB962C8B-B14F-4D97-AF65-F5344CB8AC3E}">
        <p14:creationId xmlns:p14="http://schemas.microsoft.com/office/powerpoint/2010/main" val="3746110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21. yy Kamu Diplomasisi</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Yeni kamu diplomasisi veya 21. yüzyıl kamu diplomasisi olarak adlandırılabilecek bu yaklaşım, Joseph </a:t>
            </a:r>
            <a:r>
              <a:rPr lang="tr-TR" dirty="0" err="1" smtClean="0"/>
              <a:t>Nye’in</a:t>
            </a:r>
            <a:r>
              <a:rPr lang="tr-TR" dirty="0" smtClean="0"/>
              <a:t> ‘yumuşak güç’ olarak adlandırdığı olguyla yakın ilişkilidir. Uluslararası ilişkilerde güç kavramıyla kamu diplomasisi uygulamaları arasında yakın bir ilişki bulunmaktadır. Geleneksel olarak uluslararası ilişkilerde, güç kavramı, askeri ve güvenlik konularıyla ilgilidir (Aydın, 1996: 83). </a:t>
            </a:r>
            <a:r>
              <a:rPr lang="tr-TR" dirty="0" err="1" smtClean="0"/>
              <a:t>Nye</a:t>
            </a:r>
            <a:r>
              <a:rPr lang="tr-TR" dirty="0" smtClean="0"/>
              <a:t> (2005: 15) tarafından geliştirilen yumuşak güç kavramı, “askeri güç tehdidi ya da ekonomik yaptırımları kullanarak diğerlerini değiştirmeye zorlamak değil, dünya siyasetinde gündemi oluşturmak ve onları kendine çekmek” şeklinde açıklanmaktadır. </a:t>
            </a:r>
            <a:endParaRPr lang="tr-TR" dirty="0"/>
          </a:p>
        </p:txBody>
      </p:sp>
    </p:spTree>
    <p:extLst>
      <p:ext uri="{BB962C8B-B14F-4D97-AF65-F5344CB8AC3E}">
        <p14:creationId xmlns:p14="http://schemas.microsoft.com/office/powerpoint/2010/main" val="7727227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618889507"/>
              </p:ext>
            </p:extLst>
          </p:nvPr>
        </p:nvGraphicFramePr>
        <p:xfrm>
          <a:off x="611560" y="548677"/>
          <a:ext cx="7992887" cy="6120680"/>
        </p:xfrm>
        <a:graphic>
          <a:graphicData uri="http://schemas.openxmlformats.org/drawingml/2006/table">
            <a:tbl>
              <a:tblPr firstRow="1" firstCol="1" lastCol="1" bandRow="1"/>
              <a:tblGrid>
                <a:gridCol w="1873993"/>
                <a:gridCol w="2872224"/>
                <a:gridCol w="3246670"/>
              </a:tblGrid>
              <a:tr h="612068">
                <a:tc>
                  <a:txBody>
                    <a:bodyPr/>
                    <a:lstStyle/>
                    <a:p>
                      <a:pPr>
                        <a:spcAft>
                          <a:spcPts val="0"/>
                        </a:spcAft>
                      </a:pPr>
                      <a:r>
                        <a:rPr lang="tr-TR" sz="1800" b="1" dirty="0">
                          <a:effectLst/>
                          <a:latin typeface="Times New Roman"/>
                          <a:ea typeface="SimSun"/>
                        </a:rPr>
                        <a:t> </a:t>
                      </a:r>
                      <a:endParaRPr lang="tr-TR" sz="1800" dirty="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b="1" dirty="0">
                          <a:effectLst/>
                          <a:latin typeface="Times New Roman"/>
                          <a:ea typeface="SimSun"/>
                        </a:rPr>
                        <a:t>Geleneksel Kamu Diplomasisi</a:t>
                      </a:r>
                      <a:endParaRPr lang="tr-TR" sz="1800" dirty="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b="1">
                          <a:effectLst/>
                          <a:latin typeface="Times New Roman"/>
                          <a:ea typeface="SimSun"/>
                        </a:rPr>
                        <a:t>21. Yüzyıl Kamu Diplomasisi</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6034">
                <a:tc>
                  <a:txBody>
                    <a:bodyPr/>
                    <a:lstStyle/>
                    <a:p>
                      <a:pPr>
                        <a:spcAft>
                          <a:spcPts val="0"/>
                        </a:spcAft>
                      </a:pPr>
                      <a:r>
                        <a:rPr lang="tr-TR" sz="1800" b="1">
                          <a:effectLst/>
                          <a:latin typeface="Times New Roman"/>
                          <a:ea typeface="SimSun"/>
                        </a:rPr>
                        <a:t>Ortam</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Çatışma, gerilimler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Barış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24136">
                <a:tc>
                  <a:txBody>
                    <a:bodyPr/>
                    <a:lstStyle/>
                    <a:p>
                      <a:pPr>
                        <a:spcAft>
                          <a:spcPts val="0"/>
                        </a:spcAft>
                      </a:pPr>
                      <a:r>
                        <a:rPr lang="tr-TR" sz="1800" b="1">
                          <a:effectLst/>
                          <a:latin typeface="Times New Roman"/>
                          <a:ea typeface="SimSun"/>
                        </a:rPr>
                        <a:t>Amaç</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Hedef kitlelerde davranış değişikliği yaratarak politik değişim sağlamak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Ülkenin dışarıda politik ve ekonomik çıkarlarını yükseltecek uygun çevre ve olumlu izlenim yaratma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2068">
                <a:tc>
                  <a:txBody>
                    <a:bodyPr/>
                    <a:lstStyle/>
                    <a:p>
                      <a:pPr>
                        <a:spcAft>
                          <a:spcPts val="0"/>
                        </a:spcAft>
                      </a:pPr>
                      <a:r>
                        <a:rPr lang="tr-TR" sz="1800" b="1">
                          <a:effectLst/>
                          <a:latin typeface="Times New Roman"/>
                          <a:ea typeface="SimSun"/>
                        </a:rPr>
                        <a:t>Strateji</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İkna</a:t>
                      </a:r>
                    </a:p>
                    <a:p>
                      <a:pPr>
                        <a:spcAft>
                          <a:spcPts val="0"/>
                        </a:spcAft>
                      </a:pPr>
                      <a:r>
                        <a:rPr lang="tr-TR" sz="1800">
                          <a:effectLst/>
                          <a:latin typeface="Times New Roman"/>
                          <a:ea typeface="SimSun"/>
                        </a:rPr>
                        <a:t>Kamuların idaresi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İlişki kurmak ve geliştirmek</a:t>
                      </a:r>
                    </a:p>
                    <a:p>
                      <a:pPr>
                        <a:spcAft>
                          <a:spcPts val="0"/>
                        </a:spcAft>
                      </a:pPr>
                      <a:r>
                        <a:rPr lang="tr-TR" sz="1800" dirty="0">
                          <a:effectLst/>
                          <a:latin typeface="Times New Roman"/>
                          <a:ea typeface="SimSun"/>
                        </a:rPr>
                        <a:t>Kamularla kaynaşmak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2068">
                <a:tc>
                  <a:txBody>
                    <a:bodyPr/>
                    <a:lstStyle/>
                    <a:p>
                      <a:pPr>
                        <a:spcAft>
                          <a:spcPts val="0"/>
                        </a:spcAft>
                      </a:pPr>
                      <a:r>
                        <a:rPr lang="tr-TR" sz="1800" b="1">
                          <a:effectLst/>
                          <a:latin typeface="Times New Roman"/>
                          <a:ea typeface="SimSun"/>
                        </a:rPr>
                        <a:t>İletişimin yönü</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Tek yönlü iletişim</a:t>
                      </a:r>
                    </a:p>
                    <a:p>
                      <a:pPr>
                        <a:spcAft>
                          <a:spcPts val="0"/>
                        </a:spcAft>
                      </a:pPr>
                      <a:r>
                        <a:rPr lang="tr-TR" sz="1800">
                          <a:effectLst/>
                          <a:latin typeface="Times New Roman"/>
                          <a:ea typeface="SimSun"/>
                        </a:rPr>
                        <a:t>Monolog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İki yönlü iletişim</a:t>
                      </a:r>
                    </a:p>
                    <a:p>
                      <a:pPr>
                        <a:spcAft>
                          <a:spcPts val="0"/>
                        </a:spcAft>
                      </a:pPr>
                      <a:r>
                        <a:rPr lang="tr-TR" sz="1800" dirty="0">
                          <a:effectLst/>
                          <a:latin typeface="Times New Roman"/>
                          <a:ea typeface="SimSun"/>
                        </a:rPr>
                        <a:t>Diyalog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2068">
                <a:tc>
                  <a:txBody>
                    <a:bodyPr/>
                    <a:lstStyle/>
                    <a:p>
                      <a:pPr>
                        <a:spcAft>
                          <a:spcPts val="0"/>
                        </a:spcAft>
                      </a:pPr>
                      <a:r>
                        <a:rPr lang="tr-TR" sz="1800" b="1">
                          <a:effectLst/>
                          <a:latin typeface="Times New Roman"/>
                          <a:ea typeface="SimSun"/>
                        </a:rPr>
                        <a:t>Araştırma</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Çok az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Bilimsel araştırma, geribildirim değerlendirmesi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2068">
                <a:tc>
                  <a:txBody>
                    <a:bodyPr/>
                    <a:lstStyle/>
                    <a:p>
                      <a:pPr>
                        <a:spcAft>
                          <a:spcPts val="0"/>
                        </a:spcAft>
                      </a:pPr>
                      <a:r>
                        <a:rPr lang="tr-TR" sz="1800" b="1">
                          <a:effectLst/>
                          <a:latin typeface="Times New Roman"/>
                          <a:ea typeface="SimSun"/>
                        </a:rPr>
                        <a:t>Mesajın içeriği</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İdeolojiler</a:t>
                      </a:r>
                    </a:p>
                    <a:p>
                      <a:pPr>
                        <a:spcAft>
                          <a:spcPts val="0"/>
                        </a:spcAft>
                      </a:pPr>
                      <a:r>
                        <a:rPr lang="tr-TR" sz="1800">
                          <a:effectLst/>
                          <a:latin typeface="Times New Roman"/>
                          <a:ea typeface="SimSun"/>
                        </a:rPr>
                        <a:t>Çıkarlar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Düşünceler</a:t>
                      </a:r>
                    </a:p>
                    <a:p>
                      <a:pPr>
                        <a:spcAft>
                          <a:spcPts val="0"/>
                        </a:spcAft>
                      </a:pPr>
                      <a:r>
                        <a:rPr lang="tr-TR" sz="1800" dirty="0">
                          <a:effectLst/>
                          <a:latin typeface="Times New Roman"/>
                          <a:ea typeface="SimSun"/>
                        </a:rPr>
                        <a:t>Değerler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2068">
                <a:tc>
                  <a:txBody>
                    <a:bodyPr/>
                    <a:lstStyle/>
                    <a:p>
                      <a:pPr>
                        <a:spcAft>
                          <a:spcPts val="0"/>
                        </a:spcAft>
                      </a:pPr>
                      <a:r>
                        <a:rPr lang="tr-TR" sz="1800" b="1">
                          <a:effectLst/>
                          <a:latin typeface="Times New Roman"/>
                          <a:ea typeface="SimSun"/>
                        </a:rPr>
                        <a:t>Hedef kitle (kamular)</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Hedef ülkenin genel kamusu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Sınıflandırılmış kamular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2068">
                <a:tc>
                  <a:txBody>
                    <a:bodyPr/>
                    <a:lstStyle/>
                    <a:p>
                      <a:pPr>
                        <a:spcAft>
                          <a:spcPts val="0"/>
                        </a:spcAft>
                      </a:pPr>
                      <a:r>
                        <a:rPr lang="tr-TR" sz="1800" b="1">
                          <a:effectLst/>
                          <a:latin typeface="Times New Roman"/>
                          <a:ea typeface="SimSun"/>
                        </a:rPr>
                        <a:t>Kanal</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Geleneksel kitle iletişim araçları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Eski ve yeni kitle iletişim araçları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6034">
                <a:tc>
                  <a:txBody>
                    <a:bodyPr/>
                    <a:lstStyle/>
                    <a:p>
                      <a:pPr>
                        <a:spcAft>
                          <a:spcPts val="0"/>
                        </a:spcAft>
                      </a:pPr>
                      <a:r>
                        <a:rPr lang="tr-TR" sz="1800" b="1">
                          <a:effectLst/>
                          <a:latin typeface="Times New Roman"/>
                          <a:ea typeface="SimSun"/>
                        </a:rPr>
                        <a:t>Bütçe </a:t>
                      </a:r>
                      <a:endParaRPr lang="tr-TR" sz="1800">
                        <a:effectLst/>
                        <a:latin typeface="Times New Roman"/>
                        <a:ea typeface="SimSu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a:effectLst/>
                          <a:latin typeface="Times New Roman"/>
                          <a:ea typeface="SimSun"/>
                        </a:rPr>
                        <a:t>Kamusal kaynaklar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tr-TR" sz="1800" dirty="0">
                          <a:effectLst/>
                          <a:latin typeface="Times New Roman"/>
                          <a:ea typeface="SimSun"/>
                        </a:rPr>
                        <a:t>Kamusal ve özel ortaklıklar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2867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KD Katı Yaklaşım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Katı yaklaşım, kamu diplomasisinin amacını, ikna ve propaganda kullanarak dış kamuların davranışlarını etkilemek olarak ortaya koyar. Katı yaklaşım çerçevesinde, siyasal bilgilendirme uygulamaları genel olarak radyo, televizyon, gazete, dergi gibi araçlarla, kısa dönemli siyasa sonuçları almaya yönelik ikna araçları kullanarak yabancı izleyici/dinleyicilerin tutumlarını değiştirmeye yönelik bilgilendirme çalışmalarını içermektedir (</a:t>
            </a:r>
            <a:r>
              <a:rPr lang="tr-TR" dirty="0" err="1" smtClean="0"/>
              <a:t>Signitzer</a:t>
            </a:r>
            <a:r>
              <a:rPr lang="tr-TR" dirty="0" smtClean="0"/>
              <a:t> ve </a:t>
            </a:r>
            <a:r>
              <a:rPr lang="tr-TR" dirty="0" err="1" smtClean="0"/>
              <a:t>Coombs</a:t>
            </a:r>
            <a:r>
              <a:rPr lang="tr-TR" dirty="0" smtClean="0"/>
              <a:t>, 1992: 140). </a:t>
            </a:r>
            <a:endParaRPr lang="tr-TR" dirty="0"/>
          </a:p>
        </p:txBody>
      </p:sp>
    </p:spTree>
    <p:extLst>
      <p:ext uri="{BB962C8B-B14F-4D97-AF65-F5344CB8AC3E}">
        <p14:creationId xmlns:p14="http://schemas.microsoft.com/office/powerpoint/2010/main" val="2166756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KD Esnek Yaklaşım</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Esnek yaklaşım ise, bilgi ve kültürel programların, uzun dönemli ulusal amaçlara yoğunlaşarak dış politika amaçlarının önünü açacağını ifade etmektedir. Kamu diplomasisinin amacı karşılıklı anlayış sağlamaktır. Kültürel iletişim, akademik ve sanatsal değişimler, filmler, sergiler ve dil eğitimi gibi sosyal-kültürel etkinlikleri içermektedir. Bu etkinlikler uzun dönemli sonuç beklentilidir. Hayat tarzlarını, siyasal ve ekonomik sistemleri, sanatsal yetkinlikleri kullanarak, karşılıklı anlayışa yönelik bir iklim yaratmaya yönelik çalışmaları içerir. </a:t>
            </a:r>
            <a:endParaRPr lang="tr-TR" dirty="0"/>
          </a:p>
        </p:txBody>
      </p:sp>
    </p:spTree>
    <p:extLst>
      <p:ext uri="{BB962C8B-B14F-4D97-AF65-F5344CB8AC3E}">
        <p14:creationId xmlns:p14="http://schemas.microsoft.com/office/powerpoint/2010/main" val="2511908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Tanım</a:t>
            </a:r>
            <a:endParaRPr lang="tr-TR" dirty="0"/>
          </a:p>
        </p:txBody>
      </p:sp>
      <p:sp>
        <p:nvSpPr>
          <p:cNvPr id="3" name="İçerik Yer Tutucusu 2"/>
          <p:cNvSpPr>
            <a:spLocks noGrp="1"/>
          </p:cNvSpPr>
          <p:nvPr>
            <p:ph idx="1"/>
          </p:nvPr>
        </p:nvSpPr>
        <p:spPr/>
        <p:txBody>
          <a:bodyPr/>
          <a:lstStyle/>
          <a:p>
            <a:r>
              <a:rPr lang="tr-TR" dirty="0"/>
              <a:t>K</a:t>
            </a:r>
            <a:r>
              <a:rPr lang="tr-TR" dirty="0" smtClean="0"/>
              <a:t>amu </a:t>
            </a:r>
            <a:r>
              <a:rPr lang="tr-TR" dirty="0"/>
              <a:t>diplomasisi, kendi ulusunun düşüncelerini ve ideallerini, kendi kurumlarını ve kültürünü aynı zamanda ulusal hedeflerini ve güncel politikalarını yabancı halklara anlatma amacı taşıyan bir hükümetin iletişim </a:t>
            </a:r>
            <a:r>
              <a:rPr lang="tr-TR" dirty="0" smtClean="0"/>
              <a:t>sürecidir. (</a:t>
            </a:r>
            <a:r>
              <a:rPr lang="tr-TR" dirty="0" err="1" smtClean="0"/>
              <a:t>Tuch</a:t>
            </a:r>
            <a:r>
              <a:rPr lang="tr-TR" dirty="0" smtClean="0"/>
              <a:t>, 1990: 92)</a:t>
            </a:r>
          </a:p>
          <a:p>
            <a:endParaRPr lang="tr-TR" dirty="0"/>
          </a:p>
        </p:txBody>
      </p:sp>
    </p:spTree>
    <p:extLst>
      <p:ext uri="{BB962C8B-B14F-4D97-AF65-F5344CB8AC3E}">
        <p14:creationId xmlns:p14="http://schemas.microsoft.com/office/powerpoint/2010/main" val="3341655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Yumuşak Güç olarak KD</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Güç, istediğimiz çıktıları elde etmek için diğerlerini etkileme yeteneğidir. Davranış değişikliği yapmada genel olarak 3 yoldan bahsedilir, tehdit/zorlama, rüşvet/</a:t>
            </a:r>
            <a:r>
              <a:rPr lang="tr-TR" dirty="0" err="1" smtClean="0"/>
              <a:t>satınalma</a:t>
            </a:r>
            <a:r>
              <a:rPr lang="tr-TR" dirty="0" smtClean="0"/>
              <a:t>, cezbetme/ikna.</a:t>
            </a:r>
            <a:endParaRPr lang="tr-TR" dirty="0"/>
          </a:p>
          <a:p>
            <a:r>
              <a:rPr lang="tr-TR" dirty="0" smtClean="0"/>
              <a:t>Uluslararası ilişkilerde 3 çeşit güçten bahsedilmektedir. </a:t>
            </a:r>
          </a:p>
          <a:p>
            <a:pPr lvl="1"/>
            <a:r>
              <a:rPr lang="tr-TR" dirty="0" smtClean="0"/>
              <a:t>Askeri</a:t>
            </a:r>
          </a:p>
          <a:p>
            <a:pPr lvl="1"/>
            <a:r>
              <a:rPr lang="tr-TR" dirty="0" smtClean="0"/>
              <a:t>Ekonomik</a:t>
            </a:r>
          </a:p>
          <a:p>
            <a:pPr lvl="1"/>
            <a:r>
              <a:rPr lang="tr-TR" dirty="0" smtClean="0"/>
              <a:t>Yumuşak</a:t>
            </a:r>
          </a:p>
        </p:txBody>
      </p:sp>
    </p:spTree>
    <p:extLst>
      <p:ext uri="{BB962C8B-B14F-4D97-AF65-F5344CB8AC3E}">
        <p14:creationId xmlns:p14="http://schemas.microsoft.com/office/powerpoint/2010/main" val="1411506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Güç çeşitleri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087935757"/>
              </p:ext>
            </p:extLst>
          </p:nvPr>
        </p:nvGraphicFramePr>
        <p:xfrm>
          <a:off x="457200" y="1600200"/>
          <a:ext cx="8229600" cy="338836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tr-TR" dirty="0" smtClean="0"/>
                        <a:t>Güç</a:t>
                      </a:r>
                      <a:endParaRPr lang="tr-TR" dirty="0"/>
                    </a:p>
                  </a:txBody>
                  <a:tcPr/>
                </a:tc>
                <a:tc>
                  <a:txBody>
                    <a:bodyPr/>
                    <a:lstStyle/>
                    <a:p>
                      <a:r>
                        <a:rPr lang="tr-TR" dirty="0" smtClean="0"/>
                        <a:t>Davranış</a:t>
                      </a:r>
                      <a:endParaRPr lang="tr-TR" dirty="0"/>
                    </a:p>
                  </a:txBody>
                  <a:tcPr/>
                </a:tc>
                <a:tc>
                  <a:txBody>
                    <a:bodyPr/>
                    <a:lstStyle/>
                    <a:p>
                      <a:r>
                        <a:rPr lang="tr-TR" dirty="0" smtClean="0"/>
                        <a:t>Değerler</a:t>
                      </a:r>
                      <a:endParaRPr lang="tr-TR" dirty="0"/>
                    </a:p>
                  </a:txBody>
                  <a:tcPr/>
                </a:tc>
                <a:tc>
                  <a:txBody>
                    <a:bodyPr/>
                    <a:lstStyle/>
                    <a:p>
                      <a:r>
                        <a:rPr lang="tr-TR" dirty="0" smtClean="0"/>
                        <a:t>Politikalar</a:t>
                      </a:r>
                      <a:endParaRPr lang="tr-TR" dirty="0"/>
                    </a:p>
                  </a:txBody>
                  <a:tcPr/>
                </a:tc>
              </a:tr>
              <a:tr h="370840">
                <a:tc>
                  <a:txBody>
                    <a:bodyPr/>
                    <a:lstStyle/>
                    <a:p>
                      <a:r>
                        <a:rPr lang="tr-TR" dirty="0" smtClean="0"/>
                        <a:t>Askeri Güç</a:t>
                      </a:r>
                      <a:endParaRPr lang="tr-TR" dirty="0"/>
                    </a:p>
                  </a:txBody>
                  <a:tcPr/>
                </a:tc>
                <a:tc>
                  <a:txBody>
                    <a:bodyPr/>
                    <a:lstStyle/>
                    <a:p>
                      <a:r>
                        <a:rPr lang="tr-TR" dirty="0" smtClean="0"/>
                        <a:t>Baskı</a:t>
                      </a:r>
                    </a:p>
                    <a:p>
                      <a:r>
                        <a:rPr lang="tr-TR" dirty="0" smtClean="0"/>
                        <a:t>Caydırma</a:t>
                      </a:r>
                    </a:p>
                    <a:p>
                      <a:r>
                        <a:rPr lang="tr-TR" dirty="0" smtClean="0"/>
                        <a:t>Önlem</a:t>
                      </a:r>
                      <a:endParaRPr lang="tr-TR" dirty="0"/>
                    </a:p>
                  </a:txBody>
                  <a:tcPr/>
                </a:tc>
                <a:tc>
                  <a:txBody>
                    <a:bodyPr/>
                    <a:lstStyle/>
                    <a:p>
                      <a:r>
                        <a:rPr lang="tr-TR" dirty="0" smtClean="0"/>
                        <a:t>Tehdit</a:t>
                      </a:r>
                    </a:p>
                    <a:p>
                      <a:r>
                        <a:rPr lang="tr-TR" dirty="0" smtClean="0"/>
                        <a:t>Güç</a:t>
                      </a:r>
                      <a:endParaRPr lang="tr-TR" dirty="0"/>
                    </a:p>
                  </a:txBody>
                  <a:tcPr/>
                </a:tc>
                <a:tc>
                  <a:txBody>
                    <a:bodyPr/>
                    <a:lstStyle/>
                    <a:p>
                      <a:r>
                        <a:rPr lang="tr-TR" dirty="0" smtClean="0"/>
                        <a:t>Zorlayıcı diplomasi</a:t>
                      </a:r>
                    </a:p>
                    <a:p>
                      <a:r>
                        <a:rPr lang="tr-TR" dirty="0" smtClean="0"/>
                        <a:t>Savaş</a:t>
                      </a:r>
                    </a:p>
                    <a:p>
                      <a:r>
                        <a:rPr lang="tr-TR" dirty="0" smtClean="0"/>
                        <a:t>İşbirliği</a:t>
                      </a:r>
                      <a:endParaRPr lang="tr-TR" dirty="0"/>
                    </a:p>
                  </a:txBody>
                  <a:tcPr/>
                </a:tc>
              </a:tr>
              <a:tr h="370840">
                <a:tc>
                  <a:txBody>
                    <a:bodyPr/>
                    <a:lstStyle/>
                    <a:p>
                      <a:r>
                        <a:rPr lang="tr-TR" dirty="0" smtClean="0"/>
                        <a:t>Ekonomik Güç</a:t>
                      </a:r>
                      <a:endParaRPr lang="tr-TR" dirty="0"/>
                    </a:p>
                  </a:txBody>
                  <a:tcPr/>
                </a:tc>
                <a:tc>
                  <a:txBody>
                    <a:bodyPr/>
                    <a:lstStyle/>
                    <a:p>
                      <a:r>
                        <a:rPr lang="tr-TR" dirty="0" smtClean="0"/>
                        <a:t>Tahrik</a:t>
                      </a:r>
                    </a:p>
                    <a:p>
                      <a:r>
                        <a:rPr lang="tr-TR" dirty="0" smtClean="0"/>
                        <a:t>Baskı</a:t>
                      </a:r>
                      <a:endParaRPr lang="tr-TR" dirty="0"/>
                    </a:p>
                  </a:txBody>
                  <a:tcPr/>
                </a:tc>
                <a:tc>
                  <a:txBody>
                    <a:bodyPr/>
                    <a:lstStyle/>
                    <a:p>
                      <a:r>
                        <a:rPr lang="tr-TR" dirty="0" smtClean="0"/>
                        <a:t>Ödemeler</a:t>
                      </a:r>
                    </a:p>
                    <a:p>
                      <a:r>
                        <a:rPr lang="tr-TR" dirty="0" smtClean="0"/>
                        <a:t>Yaptırımlar</a:t>
                      </a:r>
                      <a:endParaRPr lang="tr-TR" dirty="0"/>
                    </a:p>
                  </a:txBody>
                  <a:tcPr/>
                </a:tc>
                <a:tc>
                  <a:txBody>
                    <a:bodyPr/>
                    <a:lstStyle/>
                    <a:p>
                      <a:r>
                        <a:rPr lang="tr-TR" dirty="0" smtClean="0"/>
                        <a:t>Yardım</a:t>
                      </a:r>
                    </a:p>
                    <a:p>
                      <a:r>
                        <a:rPr lang="tr-TR" dirty="0" smtClean="0"/>
                        <a:t>Rüşvet</a:t>
                      </a:r>
                    </a:p>
                    <a:p>
                      <a:r>
                        <a:rPr lang="tr-TR" dirty="0" smtClean="0"/>
                        <a:t>Yaptırımlar</a:t>
                      </a:r>
                      <a:endParaRPr lang="tr-TR" dirty="0"/>
                    </a:p>
                  </a:txBody>
                  <a:tcPr/>
                </a:tc>
              </a:tr>
              <a:tr h="370840">
                <a:tc>
                  <a:txBody>
                    <a:bodyPr/>
                    <a:lstStyle/>
                    <a:p>
                      <a:r>
                        <a:rPr lang="tr-TR" dirty="0" smtClean="0"/>
                        <a:t>Yumuşak Güç</a:t>
                      </a:r>
                      <a:endParaRPr lang="tr-TR" dirty="0"/>
                    </a:p>
                  </a:txBody>
                  <a:tcPr/>
                </a:tc>
                <a:tc>
                  <a:txBody>
                    <a:bodyPr/>
                    <a:lstStyle/>
                    <a:p>
                      <a:r>
                        <a:rPr lang="tr-TR" dirty="0" smtClean="0"/>
                        <a:t>Cazibe</a:t>
                      </a:r>
                    </a:p>
                    <a:p>
                      <a:r>
                        <a:rPr lang="tr-TR" dirty="0" smtClean="0"/>
                        <a:t>Gündem oluşturma</a:t>
                      </a:r>
                      <a:endParaRPr lang="tr-TR" dirty="0"/>
                    </a:p>
                  </a:txBody>
                  <a:tcPr/>
                </a:tc>
                <a:tc>
                  <a:txBody>
                    <a:bodyPr/>
                    <a:lstStyle/>
                    <a:p>
                      <a:r>
                        <a:rPr lang="tr-TR" dirty="0" smtClean="0"/>
                        <a:t>Değerler</a:t>
                      </a:r>
                    </a:p>
                    <a:p>
                      <a:r>
                        <a:rPr lang="tr-TR" dirty="0" smtClean="0"/>
                        <a:t>Kültür</a:t>
                      </a:r>
                    </a:p>
                    <a:p>
                      <a:r>
                        <a:rPr lang="tr-TR" dirty="0" smtClean="0"/>
                        <a:t>Politikalar</a:t>
                      </a:r>
                    </a:p>
                    <a:p>
                      <a:r>
                        <a:rPr lang="tr-TR" dirty="0" smtClean="0"/>
                        <a:t>Kuruluşlar</a:t>
                      </a:r>
                      <a:endParaRPr lang="tr-TR" dirty="0"/>
                    </a:p>
                  </a:txBody>
                  <a:tcPr/>
                </a:tc>
                <a:tc>
                  <a:txBody>
                    <a:bodyPr/>
                    <a:lstStyle/>
                    <a:p>
                      <a:r>
                        <a:rPr lang="tr-TR" dirty="0" smtClean="0"/>
                        <a:t>Kamu diplomasisi</a:t>
                      </a:r>
                    </a:p>
                    <a:p>
                      <a:r>
                        <a:rPr lang="tr-TR" dirty="0" smtClean="0"/>
                        <a:t>Ortaklıklar</a:t>
                      </a:r>
                      <a:endParaRPr lang="tr-TR" dirty="0"/>
                    </a:p>
                  </a:txBody>
                  <a:tcPr/>
                </a:tc>
              </a:tr>
            </a:tbl>
          </a:graphicData>
        </a:graphic>
      </p:graphicFrame>
    </p:spTree>
    <p:extLst>
      <p:ext uri="{BB962C8B-B14F-4D97-AF65-F5344CB8AC3E}">
        <p14:creationId xmlns:p14="http://schemas.microsoft.com/office/powerpoint/2010/main" val="2963338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smtClean="0"/>
              <a:t>Dünya </a:t>
            </a:r>
            <a:r>
              <a:rPr lang="tr-TR" dirty="0"/>
              <a:t>askeri güç </a:t>
            </a:r>
            <a:r>
              <a:rPr lang="tr-TR" dirty="0" smtClean="0"/>
              <a:t>sıralaması (2013)</a:t>
            </a:r>
            <a:r>
              <a:rPr lang="tr-TR" dirty="0"/>
              <a:t/>
            </a:r>
            <a:br>
              <a:rPr lang="tr-TR" dirty="0"/>
            </a:br>
            <a:endParaRPr lang="tr-TR" dirty="0"/>
          </a:p>
        </p:txBody>
      </p:sp>
      <p:sp>
        <p:nvSpPr>
          <p:cNvPr id="3" name="İçerik Yer Tutucusu 2"/>
          <p:cNvSpPr>
            <a:spLocks noGrp="1"/>
          </p:cNvSpPr>
          <p:nvPr>
            <p:ph idx="1"/>
          </p:nvPr>
        </p:nvSpPr>
        <p:spPr/>
        <p:txBody>
          <a:bodyPr>
            <a:normAutofit fontScale="77500" lnSpcReduction="20000"/>
          </a:bodyPr>
          <a:lstStyle/>
          <a:p>
            <a:pPr marL="514350" indent="-514350">
              <a:buFont typeface="+mj-lt"/>
              <a:buAutoNum type="arabicPeriod"/>
            </a:pPr>
            <a:r>
              <a:rPr lang="tr-TR" dirty="0" smtClean="0"/>
              <a:t>ABD</a:t>
            </a:r>
          </a:p>
          <a:p>
            <a:pPr marL="514350" indent="-514350">
              <a:buFont typeface="+mj-lt"/>
              <a:buAutoNum type="arabicPeriod"/>
            </a:pPr>
            <a:r>
              <a:rPr lang="tr-TR" dirty="0" smtClean="0"/>
              <a:t>Rusya</a:t>
            </a:r>
            <a:endParaRPr lang="tr-TR" dirty="0"/>
          </a:p>
          <a:p>
            <a:pPr marL="514350" indent="-514350">
              <a:buFont typeface="+mj-lt"/>
              <a:buAutoNum type="arabicPeriod"/>
            </a:pPr>
            <a:r>
              <a:rPr lang="tr-TR" dirty="0" smtClean="0"/>
              <a:t>Çin</a:t>
            </a:r>
            <a:endParaRPr lang="tr-TR" dirty="0"/>
          </a:p>
          <a:p>
            <a:pPr marL="514350" indent="-514350">
              <a:buFont typeface="+mj-lt"/>
              <a:buAutoNum type="arabicPeriod"/>
            </a:pPr>
            <a:r>
              <a:rPr lang="tr-TR" dirty="0" smtClean="0"/>
              <a:t>Hindistan</a:t>
            </a:r>
          </a:p>
          <a:p>
            <a:pPr marL="514350" indent="-514350">
              <a:buFont typeface="+mj-lt"/>
              <a:buAutoNum type="arabicPeriod"/>
            </a:pPr>
            <a:r>
              <a:rPr lang="tr-TR" dirty="0" smtClean="0"/>
              <a:t>İngiltere</a:t>
            </a:r>
          </a:p>
          <a:p>
            <a:pPr marL="514350" indent="-514350">
              <a:buFont typeface="+mj-lt"/>
              <a:buAutoNum type="arabicPeriod"/>
            </a:pPr>
            <a:r>
              <a:rPr lang="tr-TR" dirty="0" smtClean="0"/>
              <a:t>Fransa</a:t>
            </a:r>
          </a:p>
          <a:p>
            <a:pPr marL="514350" indent="-514350">
              <a:buFont typeface="+mj-lt"/>
              <a:buAutoNum type="arabicPeriod"/>
            </a:pPr>
            <a:r>
              <a:rPr lang="tr-TR" dirty="0" smtClean="0"/>
              <a:t>Almanya</a:t>
            </a:r>
          </a:p>
          <a:p>
            <a:pPr marL="514350" indent="-514350">
              <a:buFont typeface="+mj-lt"/>
              <a:buAutoNum type="arabicPeriod"/>
            </a:pPr>
            <a:r>
              <a:rPr lang="tr-TR" dirty="0" smtClean="0"/>
              <a:t>Güney Kore</a:t>
            </a:r>
          </a:p>
          <a:p>
            <a:pPr marL="514350" indent="-514350">
              <a:buFont typeface="+mj-lt"/>
              <a:buAutoNum type="arabicPeriod"/>
            </a:pPr>
            <a:r>
              <a:rPr lang="tr-TR" dirty="0" smtClean="0"/>
              <a:t>İtalya</a:t>
            </a:r>
          </a:p>
          <a:p>
            <a:pPr marL="514350" indent="-514350">
              <a:buFont typeface="+mj-lt"/>
              <a:buAutoNum type="arabicPeriod"/>
            </a:pPr>
            <a:r>
              <a:rPr lang="tr-TR" dirty="0" smtClean="0"/>
              <a:t>Brezilya</a:t>
            </a:r>
          </a:p>
          <a:p>
            <a:pPr marL="514350" indent="-514350">
              <a:buFont typeface="+mj-lt"/>
              <a:buAutoNum type="arabicPeriod"/>
            </a:pPr>
            <a:r>
              <a:rPr lang="tr-TR" dirty="0" smtClean="0"/>
              <a:t>Türkiye</a:t>
            </a:r>
          </a:p>
          <a:p>
            <a:endParaRPr lang="tr-TR" dirty="0" smtClean="0"/>
          </a:p>
          <a:p>
            <a:endParaRPr lang="tr-TR" dirty="0"/>
          </a:p>
        </p:txBody>
      </p:sp>
      <p:sp>
        <p:nvSpPr>
          <p:cNvPr id="4" name="Dikdörtgen 3"/>
          <p:cNvSpPr/>
          <p:nvPr/>
        </p:nvSpPr>
        <p:spPr>
          <a:xfrm>
            <a:off x="10699750" y="-267712"/>
            <a:ext cx="2286000" cy="8679299"/>
          </a:xfrm>
          <a:prstGeom prst="rect">
            <a:avLst/>
          </a:prstGeom>
        </p:spPr>
        <p:txBody>
          <a:bodyPr>
            <a:spAutoFit/>
          </a:bodyPr>
          <a:lstStyle/>
          <a:p>
            <a:r>
              <a:rPr lang="tr-TR" i="1" dirty="0">
                <a:solidFill>
                  <a:srgbClr val="000000"/>
                </a:solidFill>
                <a:latin typeface="Arial"/>
              </a:rPr>
              <a:t/>
            </a:r>
            <a:br>
              <a:rPr lang="tr-TR" i="1" dirty="0">
                <a:solidFill>
                  <a:srgbClr val="000000"/>
                </a:solidFill>
                <a:latin typeface="Arial"/>
              </a:rPr>
            </a:br>
            <a:r>
              <a:rPr lang="tr-TR" i="1" dirty="0">
                <a:solidFill>
                  <a:srgbClr val="000000"/>
                </a:solidFill>
                <a:latin typeface="Arial"/>
              </a:rPr>
              <a:t> </a:t>
            </a:r>
            <a:r>
              <a:rPr lang="tr-TR" i="1" dirty="0" err="1">
                <a:solidFill>
                  <a:srgbClr val="0645AD"/>
                </a:solidFill>
                <a:latin typeface="Arial"/>
                <a:hlinkClick r:id="rId2" action="ppaction://hlinkfile" tooltip="European Union"/>
              </a:rPr>
              <a:t>European</a:t>
            </a:r>
            <a:r>
              <a:rPr lang="tr-TR" i="1" dirty="0">
                <a:solidFill>
                  <a:srgbClr val="0645AD"/>
                </a:solidFill>
                <a:latin typeface="Arial"/>
                <a:hlinkClick r:id="rId2" action="ppaction://hlinkfile" tooltip="European Union"/>
              </a:rPr>
              <a:t> Union</a:t>
            </a:r>
            <a:r>
              <a:rPr lang="tr-TR" dirty="0">
                <a:solidFill>
                  <a:srgbClr val="000000"/>
                </a:solidFill>
                <a:latin typeface="Arial"/>
              </a:rPr>
              <a:t>16,210,0002012 est.1 </a:t>
            </a:r>
            <a:r>
              <a:rPr lang="tr-TR" dirty="0">
                <a:solidFill>
                  <a:srgbClr val="0645AD"/>
                </a:solidFill>
                <a:latin typeface="Arial"/>
                <a:hlinkClick r:id="rId3" action="ppaction://hlinkfile" tooltip="United States"/>
              </a:rPr>
              <a:t>United States</a:t>
            </a:r>
            <a:r>
              <a:rPr lang="tr-TR" dirty="0">
                <a:solidFill>
                  <a:srgbClr val="000000"/>
                </a:solidFill>
                <a:latin typeface="Arial"/>
              </a:rPr>
              <a:t>15,650,0002012 est.2 </a:t>
            </a:r>
            <a:r>
              <a:rPr lang="tr-TR" dirty="0">
                <a:solidFill>
                  <a:srgbClr val="0645AD"/>
                </a:solidFill>
                <a:latin typeface="Arial"/>
                <a:hlinkClick r:id="rId4" action="ppaction://hlinkfile" tooltip="China"/>
              </a:rPr>
              <a:t>China</a:t>
            </a:r>
            <a:r>
              <a:rPr lang="tr-TR" dirty="0">
                <a:solidFill>
                  <a:srgbClr val="000000"/>
                </a:solidFill>
                <a:latin typeface="Arial"/>
              </a:rPr>
              <a:t>8,260,0002012 est.3 </a:t>
            </a:r>
            <a:r>
              <a:rPr lang="tr-TR" dirty="0">
                <a:solidFill>
                  <a:srgbClr val="0645AD"/>
                </a:solidFill>
                <a:latin typeface="Arial"/>
                <a:hlinkClick r:id="rId5" action="ppaction://hlinkfile" tooltip="Japan"/>
              </a:rPr>
              <a:t>Japan</a:t>
            </a:r>
            <a:r>
              <a:rPr lang="tr-TR" dirty="0">
                <a:solidFill>
                  <a:srgbClr val="000000"/>
                </a:solidFill>
                <a:latin typeface="Arial"/>
              </a:rPr>
              <a:t>5,984,0002012 est.4 </a:t>
            </a:r>
            <a:r>
              <a:rPr lang="tr-TR" dirty="0">
                <a:solidFill>
                  <a:srgbClr val="0645AD"/>
                </a:solidFill>
                <a:latin typeface="Arial"/>
                <a:hlinkClick r:id="rId6" action="ppaction://hlinkfile" tooltip="Germany"/>
              </a:rPr>
              <a:t>Germany</a:t>
            </a:r>
            <a:r>
              <a:rPr lang="tr-TR" dirty="0">
                <a:solidFill>
                  <a:srgbClr val="000000"/>
                </a:solidFill>
                <a:latin typeface="Arial"/>
              </a:rPr>
              <a:t>3,367,0002012 est.5 </a:t>
            </a:r>
            <a:r>
              <a:rPr lang="tr-TR" dirty="0">
                <a:solidFill>
                  <a:srgbClr val="0645AD"/>
                </a:solidFill>
                <a:latin typeface="Arial"/>
                <a:hlinkClick r:id="rId7" action="ppaction://hlinkfile" tooltip="France"/>
              </a:rPr>
              <a:t>France</a:t>
            </a:r>
            <a:r>
              <a:rPr lang="tr-TR" dirty="0">
                <a:solidFill>
                  <a:srgbClr val="000000"/>
                </a:solidFill>
                <a:latin typeface="Arial"/>
              </a:rPr>
              <a:t>2,580,0002012 est.6 </a:t>
            </a:r>
            <a:r>
              <a:rPr lang="tr-TR" dirty="0">
                <a:solidFill>
                  <a:srgbClr val="0645AD"/>
                </a:solidFill>
                <a:latin typeface="Arial"/>
                <a:hlinkClick r:id="rId8" action="ppaction://hlinkfile" tooltip="United Kingdom"/>
              </a:rPr>
              <a:t>United Kingdom</a:t>
            </a:r>
            <a:r>
              <a:rPr lang="tr-TR" dirty="0">
                <a:solidFill>
                  <a:srgbClr val="000000"/>
                </a:solidFill>
                <a:latin typeface="Arial"/>
              </a:rPr>
              <a:t>2,434,0002012 est.7 </a:t>
            </a:r>
            <a:r>
              <a:rPr lang="tr-TR" dirty="0">
                <a:solidFill>
                  <a:srgbClr val="0645AD"/>
                </a:solidFill>
                <a:latin typeface="Arial"/>
                <a:hlinkClick r:id="rId9" action="ppaction://hlinkfile" tooltip="Brazil"/>
              </a:rPr>
              <a:t>Brazil</a:t>
            </a:r>
            <a:r>
              <a:rPr lang="tr-TR" dirty="0">
                <a:solidFill>
                  <a:srgbClr val="000000"/>
                </a:solidFill>
                <a:latin typeface="Arial"/>
              </a:rPr>
              <a:t>2,425,0002012 est.8 </a:t>
            </a:r>
            <a:r>
              <a:rPr lang="tr-TR" dirty="0">
                <a:solidFill>
                  <a:srgbClr val="0645AD"/>
                </a:solidFill>
                <a:latin typeface="Arial"/>
                <a:hlinkClick r:id="rId10" action="ppaction://hlinkfile" tooltip="Russia"/>
              </a:rPr>
              <a:t>Russia</a:t>
            </a:r>
            <a:r>
              <a:rPr lang="tr-TR" dirty="0">
                <a:solidFill>
                  <a:srgbClr val="000000"/>
                </a:solidFill>
                <a:latin typeface="Arial"/>
              </a:rPr>
              <a:t>2,053,0002012 est.9 </a:t>
            </a:r>
            <a:r>
              <a:rPr lang="tr-TR" dirty="0">
                <a:solidFill>
                  <a:srgbClr val="0645AD"/>
                </a:solidFill>
                <a:latin typeface="Arial"/>
                <a:hlinkClick r:id="rId11" action="ppaction://hlinkfile" tooltip="Italy"/>
              </a:rPr>
              <a:t>Italy</a:t>
            </a:r>
            <a:r>
              <a:rPr lang="tr-TR" dirty="0">
                <a:solidFill>
                  <a:srgbClr val="000000"/>
                </a:solidFill>
                <a:latin typeface="Arial"/>
              </a:rPr>
              <a:t>1,980,0002012 est.10 </a:t>
            </a:r>
            <a:r>
              <a:rPr lang="tr-TR" dirty="0">
                <a:solidFill>
                  <a:srgbClr val="0645AD"/>
                </a:solidFill>
                <a:latin typeface="Arial"/>
                <a:hlinkClick r:id="rId12" action="ppaction://hlinkfile" tooltip="India"/>
              </a:rPr>
              <a:t>India</a:t>
            </a:r>
            <a:r>
              <a:rPr lang="tr-TR" dirty="0">
                <a:solidFill>
                  <a:srgbClr val="000000"/>
                </a:solidFill>
                <a:latin typeface="Arial"/>
              </a:rPr>
              <a:t>1,947,0002012 est.11 </a:t>
            </a:r>
            <a:r>
              <a:rPr lang="tr-TR" dirty="0">
                <a:solidFill>
                  <a:srgbClr val="0645AD"/>
                </a:solidFill>
                <a:latin typeface="Arial"/>
                <a:hlinkClick r:id="rId13" action="ppaction://hlinkfile" tooltip="Canada"/>
              </a:rPr>
              <a:t>Canada</a:t>
            </a:r>
            <a:r>
              <a:rPr lang="tr-TR" dirty="0">
                <a:solidFill>
                  <a:srgbClr val="000000"/>
                </a:solidFill>
                <a:latin typeface="Arial"/>
              </a:rPr>
              <a:t>1,770,0002012 est.12 </a:t>
            </a:r>
            <a:r>
              <a:rPr lang="tr-TR" dirty="0">
                <a:solidFill>
                  <a:srgbClr val="0645AD"/>
                </a:solidFill>
                <a:latin typeface="Arial"/>
                <a:hlinkClick r:id="rId14" action="ppaction://hlinkfile" tooltip="Australia"/>
              </a:rPr>
              <a:t>Australia</a:t>
            </a:r>
            <a:r>
              <a:rPr lang="tr-TR" dirty="0">
                <a:solidFill>
                  <a:srgbClr val="000000"/>
                </a:solidFill>
                <a:latin typeface="Arial"/>
              </a:rPr>
              <a:t>1,542,0002012 est.13 </a:t>
            </a:r>
            <a:r>
              <a:rPr lang="tr-TR" dirty="0">
                <a:solidFill>
                  <a:srgbClr val="0645AD"/>
                </a:solidFill>
                <a:latin typeface="Arial"/>
                <a:hlinkClick r:id="rId15" action="ppaction://hlinkfile" tooltip="Spain"/>
              </a:rPr>
              <a:t>Spain</a:t>
            </a:r>
            <a:r>
              <a:rPr lang="tr-TR" dirty="0">
                <a:solidFill>
                  <a:srgbClr val="000000"/>
                </a:solidFill>
                <a:latin typeface="Arial"/>
              </a:rPr>
              <a:t>1,347,0002012 est.14 </a:t>
            </a:r>
            <a:r>
              <a:rPr lang="tr-TR" dirty="0">
                <a:solidFill>
                  <a:srgbClr val="0645AD"/>
                </a:solidFill>
                <a:latin typeface="Arial"/>
                <a:hlinkClick r:id="rId16" action="ppaction://hlinkfile" tooltip="Mexico"/>
              </a:rPr>
              <a:t>Mexico</a:t>
            </a:r>
            <a:r>
              <a:rPr lang="tr-TR" dirty="0">
                <a:solidFill>
                  <a:srgbClr val="000000"/>
                </a:solidFill>
                <a:latin typeface="Arial"/>
              </a:rPr>
              <a:t>1,163,0002012 est.15 </a:t>
            </a:r>
            <a:r>
              <a:rPr lang="tr-TR" dirty="0">
                <a:solidFill>
                  <a:srgbClr val="0645AD"/>
                </a:solidFill>
                <a:latin typeface="Arial"/>
                <a:hlinkClick r:id="rId17" action="ppaction://hlinkfile" tooltip="South Korea"/>
              </a:rPr>
              <a:t>South Korea</a:t>
            </a:r>
            <a:r>
              <a:rPr lang="tr-TR" dirty="0">
                <a:solidFill>
                  <a:srgbClr val="000000"/>
                </a:solidFill>
                <a:latin typeface="Arial"/>
              </a:rPr>
              <a:t>1,151,0002012 est.16 </a:t>
            </a:r>
            <a:r>
              <a:rPr lang="tr-TR" dirty="0">
                <a:solidFill>
                  <a:srgbClr val="0645AD"/>
                </a:solidFill>
                <a:latin typeface="Arial"/>
                <a:hlinkClick r:id="rId18" action="ppaction://hlinkfile" tooltip="Indonesia"/>
              </a:rPr>
              <a:t>Indonesia</a:t>
            </a:r>
            <a:r>
              <a:rPr lang="tr-TR" dirty="0">
                <a:solidFill>
                  <a:srgbClr val="000000"/>
                </a:solidFill>
                <a:latin typeface="Arial"/>
              </a:rPr>
              <a:t>894,9002012 est.17 </a:t>
            </a:r>
            <a:r>
              <a:rPr lang="tr-TR" dirty="0">
                <a:solidFill>
                  <a:srgbClr val="0645AD"/>
                </a:solidFill>
                <a:latin typeface="Arial"/>
                <a:hlinkClick r:id="rId19" action="ppaction://hlinkfile" tooltip="Turkey"/>
              </a:rPr>
              <a:t>Turkey</a:t>
            </a:r>
            <a:r>
              <a:rPr lang="tr-TR" dirty="0">
                <a:solidFill>
                  <a:srgbClr val="000000"/>
                </a:solidFill>
                <a:latin typeface="Arial"/>
              </a:rPr>
              <a:t>783,1002012 </a:t>
            </a:r>
            <a:r>
              <a:rPr lang="tr-TR" dirty="0" err="1">
                <a:solidFill>
                  <a:srgbClr val="000000"/>
                </a:solidFill>
                <a:latin typeface="Arial"/>
              </a:rPr>
              <a:t>est</a:t>
            </a:r>
            <a:r>
              <a:rPr lang="tr-TR" dirty="0">
                <a:solidFill>
                  <a:srgbClr val="000000"/>
                </a:solidFill>
                <a:latin typeface="Arial"/>
              </a:rPr>
              <a:t>.</a:t>
            </a:r>
            <a:r>
              <a:rPr lang="tr-TR" dirty="0"/>
              <a:t> </a:t>
            </a:r>
          </a:p>
        </p:txBody>
      </p:sp>
    </p:spTree>
    <p:extLst>
      <p:ext uri="{BB962C8B-B14F-4D97-AF65-F5344CB8AC3E}">
        <p14:creationId xmlns:p14="http://schemas.microsoft.com/office/powerpoint/2010/main" val="25624190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Dünya ekonomik güç sıralaması (2012)</a:t>
            </a:r>
            <a:endParaRPr lang="tr-TR" dirty="0"/>
          </a:p>
        </p:txBody>
      </p:sp>
      <p:sp>
        <p:nvSpPr>
          <p:cNvPr id="3" name="İçerik Yer Tutucusu 2"/>
          <p:cNvSpPr>
            <a:spLocks noGrp="1"/>
          </p:cNvSpPr>
          <p:nvPr>
            <p:ph sz="half" idx="1"/>
          </p:nvPr>
        </p:nvSpPr>
        <p:spPr/>
        <p:txBody>
          <a:bodyPr>
            <a:normAutofit fontScale="92500" lnSpcReduction="10000"/>
          </a:bodyPr>
          <a:lstStyle/>
          <a:p>
            <a:pPr marL="514350" indent="-514350">
              <a:buFont typeface="+mj-lt"/>
              <a:buAutoNum type="arabicPeriod"/>
            </a:pPr>
            <a:r>
              <a:rPr lang="tr-TR" dirty="0" smtClean="0"/>
              <a:t>ABD</a:t>
            </a:r>
          </a:p>
          <a:p>
            <a:pPr marL="514350" indent="-514350">
              <a:buFont typeface="+mj-lt"/>
              <a:buAutoNum type="arabicPeriod"/>
            </a:pPr>
            <a:r>
              <a:rPr lang="tr-TR" dirty="0" smtClean="0"/>
              <a:t>Çin</a:t>
            </a:r>
          </a:p>
          <a:p>
            <a:pPr marL="514350" indent="-514350">
              <a:buFont typeface="+mj-lt"/>
              <a:buAutoNum type="arabicPeriod"/>
            </a:pPr>
            <a:r>
              <a:rPr lang="tr-TR" dirty="0" smtClean="0"/>
              <a:t>Japonya</a:t>
            </a:r>
          </a:p>
          <a:p>
            <a:pPr marL="514350" indent="-514350">
              <a:buFont typeface="+mj-lt"/>
              <a:buAutoNum type="arabicPeriod"/>
            </a:pPr>
            <a:r>
              <a:rPr lang="tr-TR" dirty="0" smtClean="0"/>
              <a:t>Almanya</a:t>
            </a:r>
          </a:p>
          <a:p>
            <a:pPr marL="514350" indent="-514350">
              <a:buFont typeface="+mj-lt"/>
              <a:buAutoNum type="arabicPeriod"/>
            </a:pPr>
            <a:r>
              <a:rPr lang="tr-TR" dirty="0" smtClean="0"/>
              <a:t>Fransa</a:t>
            </a:r>
          </a:p>
          <a:p>
            <a:pPr marL="514350" indent="-514350">
              <a:buFont typeface="+mj-lt"/>
              <a:buAutoNum type="arabicPeriod"/>
            </a:pPr>
            <a:r>
              <a:rPr lang="tr-TR" dirty="0" smtClean="0"/>
              <a:t>İngiltere</a:t>
            </a:r>
          </a:p>
          <a:p>
            <a:pPr marL="514350" indent="-514350">
              <a:buFont typeface="+mj-lt"/>
              <a:buAutoNum type="arabicPeriod"/>
            </a:pPr>
            <a:r>
              <a:rPr lang="tr-TR" dirty="0" smtClean="0"/>
              <a:t>Brezilya</a:t>
            </a:r>
          </a:p>
          <a:p>
            <a:pPr marL="514350" indent="-514350">
              <a:buFont typeface="+mj-lt"/>
              <a:buAutoNum type="arabicPeriod"/>
            </a:pPr>
            <a:r>
              <a:rPr lang="tr-TR" dirty="0" smtClean="0"/>
              <a:t>Rusya</a:t>
            </a:r>
          </a:p>
          <a:p>
            <a:pPr marL="514350" indent="-514350">
              <a:buFont typeface="+mj-lt"/>
              <a:buAutoNum type="arabicPeriod"/>
            </a:pPr>
            <a:r>
              <a:rPr lang="tr-TR" dirty="0" smtClean="0"/>
              <a:t>İtalya</a:t>
            </a:r>
          </a:p>
          <a:p>
            <a:pPr marL="514350" indent="-514350">
              <a:buFont typeface="+mj-lt"/>
              <a:buAutoNum type="arabicPeriod"/>
            </a:pPr>
            <a:r>
              <a:rPr lang="tr-TR" dirty="0" smtClean="0"/>
              <a:t>Hindistan</a:t>
            </a:r>
          </a:p>
          <a:p>
            <a:pPr marL="514350" indent="-514350">
              <a:buFont typeface="+mj-lt"/>
              <a:buAutoNum type="arabicPeriod"/>
            </a:pPr>
            <a:endParaRPr lang="tr-TR" dirty="0" smtClean="0"/>
          </a:p>
          <a:p>
            <a:pPr marL="514350" indent="-514350">
              <a:buFont typeface="+mj-lt"/>
              <a:buAutoNum type="arabicPeriod"/>
            </a:pPr>
            <a:endParaRPr lang="tr-TR" dirty="0"/>
          </a:p>
        </p:txBody>
      </p:sp>
      <p:sp>
        <p:nvSpPr>
          <p:cNvPr id="4" name="İçerik Yer Tutucusu 3"/>
          <p:cNvSpPr>
            <a:spLocks noGrp="1"/>
          </p:cNvSpPr>
          <p:nvPr>
            <p:ph sz="half" idx="2"/>
          </p:nvPr>
        </p:nvSpPr>
        <p:spPr/>
        <p:txBody>
          <a:bodyPr>
            <a:normAutofit fontScale="92500" lnSpcReduction="10000"/>
          </a:bodyPr>
          <a:lstStyle/>
          <a:p>
            <a:pPr marL="514350" indent="-514350">
              <a:buFont typeface="+mj-lt"/>
              <a:buAutoNum type="arabicPeriod" startAt="11"/>
            </a:pPr>
            <a:r>
              <a:rPr lang="tr-TR" dirty="0"/>
              <a:t>Kanada</a:t>
            </a:r>
          </a:p>
          <a:p>
            <a:pPr marL="514350" indent="-514350">
              <a:buFont typeface="+mj-lt"/>
              <a:buAutoNum type="arabicPeriod" startAt="11"/>
            </a:pPr>
            <a:r>
              <a:rPr lang="tr-TR" dirty="0"/>
              <a:t>Avusturalya</a:t>
            </a:r>
          </a:p>
          <a:p>
            <a:pPr marL="514350" indent="-514350">
              <a:buFont typeface="+mj-lt"/>
              <a:buAutoNum type="arabicPeriod" startAt="11"/>
            </a:pPr>
            <a:r>
              <a:rPr lang="tr-TR" dirty="0"/>
              <a:t>İspanya</a:t>
            </a:r>
          </a:p>
          <a:p>
            <a:pPr marL="514350" indent="-514350">
              <a:buFont typeface="+mj-lt"/>
              <a:buAutoNum type="arabicPeriod" startAt="11"/>
            </a:pPr>
            <a:r>
              <a:rPr lang="tr-TR" dirty="0"/>
              <a:t>Meksika</a:t>
            </a:r>
          </a:p>
          <a:p>
            <a:pPr marL="514350" indent="-514350">
              <a:buFont typeface="+mj-lt"/>
              <a:buAutoNum type="arabicPeriod" startAt="11"/>
            </a:pPr>
            <a:r>
              <a:rPr lang="tr-TR" dirty="0"/>
              <a:t>Güney Kore</a:t>
            </a:r>
          </a:p>
          <a:p>
            <a:pPr marL="514350" indent="-514350">
              <a:buFont typeface="+mj-lt"/>
              <a:buAutoNum type="arabicPeriod" startAt="11"/>
            </a:pPr>
            <a:r>
              <a:rPr lang="tr-TR" dirty="0"/>
              <a:t>Endonezya</a:t>
            </a:r>
          </a:p>
          <a:p>
            <a:pPr marL="514350" indent="-514350">
              <a:buFont typeface="+mj-lt"/>
              <a:buAutoNum type="arabicPeriod" startAt="11"/>
            </a:pPr>
            <a:r>
              <a:rPr lang="tr-TR" dirty="0" smtClean="0"/>
              <a:t>Türkiye</a:t>
            </a:r>
            <a:endParaRPr lang="tr-TR" dirty="0"/>
          </a:p>
        </p:txBody>
      </p:sp>
    </p:spTree>
    <p:extLst>
      <p:ext uri="{BB962C8B-B14F-4D97-AF65-F5344CB8AC3E}">
        <p14:creationId xmlns:p14="http://schemas.microsoft.com/office/powerpoint/2010/main" val="2367429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340072215"/>
              </p:ext>
            </p:extLst>
          </p:nvPr>
        </p:nvGraphicFramePr>
        <p:xfrm>
          <a:off x="467545" y="116633"/>
          <a:ext cx="8208911" cy="6684153"/>
        </p:xfrm>
        <a:graphic>
          <a:graphicData uri="http://schemas.openxmlformats.org/drawingml/2006/table">
            <a:tbl>
              <a:tblPr/>
              <a:tblGrid>
                <a:gridCol w="4032447"/>
                <a:gridCol w="792088"/>
                <a:gridCol w="1728192"/>
                <a:gridCol w="1656184"/>
              </a:tblGrid>
              <a:tr h="369638">
                <a:tc>
                  <a:txBody>
                    <a:bodyPr/>
                    <a:lstStyle/>
                    <a:p>
                      <a:r>
                        <a:rPr lang="en-US" sz="1200" dirty="0" smtClean="0">
                          <a:effectLst/>
                          <a:latin typeface="Helvetica"/>
                        </a:rPr>
                        <a:t>Chinese</a:t>
                      </a:r>
                      <a:r>
                        <a:rPr lang="en-US" sz="1200" dirty="0">
                          <a:effectLst/>
                          <a:latin typeface="Helvetica"/>
                        </a:rPr>
                        <a:t/>
                      </a:r>
                      <a:br>
                        <a:rPr lang="en-US" sz="1200" dirty="0">
                          <a:effectLst/>
                          <a:latin typeface="Helvetica"/>
                        </a:rPr>
                      </a:br>
                      <a:endParaRPr lang="en-US" sz="1200" dirty="0">
                        <a:effectLst/>
                        <a:latin typeface="Helvetica"/>
                      </a:endParaRPr>
                    </a:p>
                  </a:txBody>
                  <a:tcPr marL="4926" marR="4926" marT="4926" marB="4926" anchor="ctr">
                    <a:lnL>
                      <a:noFill/>
                    </a:lnL>
                    <a:lnR>
                      <a:noFill/>
                    </a:lnR>
                    <a:lnT>
                      <a:noFill/>
                    </a:lnT>
                    <a:lnB>
                      <a:noFill/>
                    </a:lnB>
                  </a:tcPr>
                </a:tc>
                <a:tc>
                  <a:txBody>
                    <a:bodyPr/>
                    <a:lstStyle/>
                    <a:p>
                      <a:r>
                        <a:rPr lang="tr-TR" sz="1200">
                          <a:effectLst/>
                          <a:latin typeface="Helvetica"/>
                        </a:rPr>
                        <a:t> </a:t>
                      </a:r>
                    </a:p>
                  </a:txBody>
                  <a:tcPr marL="4926" marR="4926" marT="4926" marB="4926" anchor="ctr">
                    <a:lnL>
                      <a:noFill/>
                    </a:lnL>
                    <a:lnR>
                      <a:noFill/>
                    </a:lnR>
                    <a:lnT>
                      <a:noFill/>
                    </a:lnT>
                    <a:lnB>
                      <a:noFill/>
                    </a:lnB>
                  </a:tcPr>
                </a:tc>
                <a:tc>
                  <a:txBody>
                    <a:bodyPr/>
                    <a:lstStyle/>
                    <a:p>
                      <a:pPr algn="r"/>
                      <a:r>
                        <a:rPr lang="tr-TR" sz="1200">
                          <a:effectLst/>
                          <a:latin typeface="Helvetica"/>
                        </a:rPr>
                        <a:t>1 146 755 000</a:t>
                      </a:r>
                    </a:p>
                  </a:txBody>
                  <a:tcPr marL="4926" marR="4926" marT="4926" marB="4926" anchor="ctr">
                    <a:lnL>
                      <a:noFill/>
                    </a:lnL>
                    <a:lnR>
                      <a:noFill/>
                    </a:lnR>
                    <a:lnT>
                      <a:noFill/>
                    </a:lnT>
                    <a:lnB>
                      <a:noFill/>
                    </a:lnB>
                  </a:tcPr>
                </a:tc>
                <a:tc>
                  <a:txBody>
                    <a:bodyPr/>
                    <a:lstStyle/>
                    <a:p>
                      <a:pPr algn="r"/>
                      <a:r>
                        <a:rPr lang="tr-TR" sz="1200">
                          <a:effectLst/>
                          <a:latin typeface="Helvetica"/>
                        </a:rPr>
                        <a:t>1 343 755 000</a:t>
                      </a:r>
                    </a:p>
                  </a:txBody>
                  <a:tcPr marL="4926" marR="4926" marT="4926" marB="4926" anchor="ctr">
                    <a:lnL>
                      <a:noFill/>
                    </a:lnL>
                    <a:lnR>
                      <a:noFill/>
                    </a:lnR>
                    <a:lnT>
                      <a:noFill/>
                    </a:lnT>
                    <a:lnB>
                      <a:noFill/>
                    </a:lnB>
                  </a:tcPr>
                </a:tc>
              </a:tr>
              <a:tr h="189668">
                <a:tc>
                  <a:txBody>
                    <a:bodyPr/>
                    <a:lstStyle/>
                    <a:p>
                      <a:r>
                        <a:rPr lang="en-US" sz="1200" dirty="0">
                          <a:effectLst/>
                          <a:latin typeface="Helvetica"/>
                        </a:rPr>
                        <a:t>Hindi (Hindustani</a:t>
                      </a:r>
                      <a:r>
                        <a:rPr lang="en-US" sz="1200" dirty="0" smtClean="0">
                          <a:effectLst/>
                          <a:latin typeface="Helvetica"/>
                        </a:rPr>
                        <a:t>),</a:t>
                      </a:r>
                      <a:endParaRPr lang="en-US" sz="1200" dirty="0">
                        <a:effectLst/>
                        <a:latin typeface="Helvetica"/>
                      </a:endParaRPr>
                    </a:p>
                  </a:txBody>
                  <a:tcPr marL="4926" marR="4926" marT="4926" marB="4926" anchor="ctr">
                    <a:lnL>
                      <a:noFill/>
                    </a:lnL>
                    <a:lnR>
                      <a:noFill/>
                    </a:lnR>
                    <a:lnT>
                      <a:noFill/>
                    </a:lnT>
                    <a:lnB>
                      <a:noFill/>
                    </a:lnB>
                    <a:solidFill>
                      <a:srgbClr val="EEEEEE"/>
                    </a:solidFill>
                  </a:tcPr>
                </a:tc>
                <a:tc>
                  <a:txBody>
                    <a:bodyPr/>
                    <a:lstStyle/>
                    <a:p>
                      <a:r>
                        <a:rPr lang="tr-TR" sz="1200" dirty="0">
                          <a:effectLst/>
                          <a:latin typeface="Helvetica"/>
                        </a:rPr>
                        <a:t>hin</a:t>
                      </a:r>
                    </a:p>
                  </a:txBody>
                  <a:tcPr marL="4926" marR="4926" marT="4926" marB="4926">
                    <a:lnL>
                      <a:noFill/>
                    </a:lnL>
                    <a:lnR>
                      <a:noFill/>
                    </a:lnR>
                    <a:lnT>
                      <a:noFill/>
                    </a:lnT>
                    <a:lnB>
                      <a:noFill/>
                    </a:lnB>
                    <a:solidFill>
                      <a:srgbClr val="EEEEEE"/>
                    </a:solidFill>
                  </a:tcPr>
                </a:tc>
                <a:tc>
                  <a:txBody>
                    <a:bodyPr/>
                    <a:lstStyle/>
                    <a:p>
                      <a:pPr algn="r"/>
                      <a:r>
                        <a:rPr lang="tr-TR" sz="1200" dirty="0">
                          <a:effectLst/>
                          <a:latin typeface="Helvetica"/>
                        </a:rPr>
                        <a:t>366 000 000</a:t>
                      </a:r>
                    </a:p>
                  </a:txBody>
                  <a:tcPr marL="4926" marR="4926" marT="4926" marB="4926">
                    <a:lnL>
                      <a:noFill/>
                    </a:lnL>
                    <a:lnR>
                      <a:noFill/>
                    </a:lnR>
                    <a:lnT>
                      <a:noFill/>
                    </a:lnT>
                    <a:lnB>
                      <a:noFill/>
                    </a:lnB>
                    <a:solidFill>
                      <a:srgbClr val="EEEEEE"/>
                    </a:solidFill>
                  </a:tcPr>
                </a:tc>
                <a:tc>
                  <a:txBody>
                    <a:bodyPr/>
                    <a:lstStyle/>
                    <a:p>
                      <a:pPr algn="r"/>
                      <a:r>
                        <a:rPr lang="tr-TR" sz="1200">
                          <a:effectLst/>
                          <a:latin typeface="Helvetica"/>
                        </a:rPr>
                        <a:t>487 000 000</a:t>
                      </a:r>
                    </a:p>
                  </a:txBody>
                  <a:tcPr marL="4926" marR="4926" marT="4926" marB="4926">
                    <a:lnL>
                      <a:noFill/>
                    </a:lnL>
                    <a:lnR>
                      <a:noFill/>
                    </a:lnR>
                    <a:lnT>
                      <a:noFill/>
                    </a:lnT>
                    <a:lnB>
                      <a:noFill/>
                    </a:lnB>
                    <a:solidFill>
                      <a:srgbClr val="EEEEEE"/>
                    </a:solidFill>
                  </a:tcPr>
                </a:tc>
              </a:tr>
              <a:tr h="705050">
                <a:tc>
                  <a:txBody>
                    <a:bodyPr/>
                    <a:lstStyle/>
                    <a:p>
                      <a:r>
                        <a:rPr lang="en-US" sz="1200" dirty="0">
                          <a:effectLst/>
                          <a:latin typeface="Helvetica"/>
                        </a:rPr>
                        <a:t>English </a:t>
                      </a:r>
                      <a:br>
                        <a:rPr lang="en-US" sz="1200" dirty="0">
                          <a:effectLst/>
                          <a:latin typeface="Helvetica"/>
                        </a:rPr>
                      </a:br>
                      <a:r>
                        <a:rPr lang="en-US" sz="1200" dirty="0" smtClean="0">
                          <a:effectLst/>
                          <a:latin typeface="Helvetica"/>
                        </a:rPr>
                        <a:t>it </a:t>
                      </a:r>
                      <a:r>
                        <a:rPr lang="en-US" sz="1200" dirty="0">
                          <a:effectLst/>
                          <a:latin typeface="Helvetica"/>
                        </a:rPr>
                        <a:t>is official language in 83 countries/regions (ISO), spoken in 105 other countries (E). </a:t>
                      </a:r>
                    </a:p>
                  </a:txBody>
                  <a:tcPr marL="4926" marR="4926" marT="4926" marB="4926" anchor="ctr">
                    <a:lnL>
                      <a:noFill/>
                    </a:lnL>
                    <a:lnR>
                      <a:noFill/>
                    </a:lnR>
                    <a:lnT>
                      <a:noFill/>
                    </a:lnT>
                    <a:lnB>
                      <a:noFill/>
                    </a:lnB>
                  </a:tcPr>
                </a:tc>
                <a:tc>
                  <a:txBody>
                    <a:bodyPr/>
                    <a:lstStyle/>
                    <a:p>
                      <a:r>
                        <a:rPr lang="tr-TR" sz="1200" dirty="0" err="1">
                          <a:effectLst/>
                          <a:latin typeface="Helvetica"/>
                        </a:rPr>
                        <a:t>eng</a:t>
                      </a:r>
                      <a:endParaRPr lang="tr-TR" sz="1200" dirty="0">
                        <a:effectLst/>
                        <a:latin typeface="Helvetica"/>
                      </a:endParaRPr>
                    </a:p>
                  </a:txBody>
                  <a:tcPr marL="4926" marR="4926" marT="4926" marB="4926">
                    <a:lnL>
                      <a:noFill/>
                    </a:lnL>
                    <a:lnR>
                      <a:noFill/>
                    </a:lnR>
                    <a:lnT>
                      <a:noFill/>
                    </a:lnT>
                    <a:lnB>
                      <a:noFill/>
                    </a:lnB>
                  </a:tcPr>
                </a:tc>
                <a:tc>
                  <a:txBody>
                    <a:bodyPr/>
                    <a:lstStyle/>
                    <a:p>
                      <a:pPr algn="r"/>
                      <a:r>
                        <a:rPr lang="tr-TR" sz="1200" dirty="0">
                          <a:effectLst/>
                          <a:latin typeface="Helvetica"/>
                        </a:rPr>
                        <a:t>341 000 000</a:t>
                      </a:r>
                      <a:br>
                        <a:rPr lang="tr-TR" sz="1200" dirty="0">
                          <a:effectLst/>
                          <a:latin typeface="Helvetica"/>
                        </a:rPr>
                      </a:br>
                      <a:endParaRPr lang="tr-TR" sz="1200" dirty="0">
                        <a:effectLst/>
                        <a:latin typeface="Helvetica"/>
                      </a:endParaRPr>
                    </a:p>
                  </a:txBody>
                  <a:tcPr marL="4926" marR="4926" marT="4926" marB="4926">
                    <a:lnL>
                      <a:noFill/>
                    </a:lnL>
                    <a:lnR>
                      <a:noFill/>
                    </a:lnR>
                    <a:lnT>
                      <a:noFill/>
                    </a:lnT>
                    <a:lnB>
                      <a:noFill/>
                    </a:lnB>
                  </a:tcPr>
                </a:tc>
                <a:tc>
                  <a:txBody>
                    <a:bodyPr/>
                    <a:lstStyle/>
                    <a:p>
                      <a:pPr algn="r"/>
                      <a:r>
                        <a:rPr lang="tr-TR" sz="1200" dirty="0">
                          <a:effectLst/>
                          <a:latin typeface="Helvetica"/>
                        </a:rPr>
                        <a:t>508 000 000</a:t>
                      </a:r>
                    </a:p>
                  </a:txBody>
                  <a:tcPr marL="4926" marR="4926" marT="4926" marB="4926">
                    <a:lnL>
                      <a:noFill/>
                    </a:lnL>
                    <a:lnR>
                      <a:noFill/>
                    </a:lnR>
                    <a:lnT>
                      <a:noFill/>
                    </a:lnT>
                    <a:lnB>
                      <a:noFill/>
                    </a:lnB>
                  </a:tcPr>
                </a:tc>
              </a:tr>
              <a:tr h="589547">
                <a:tc>
                  <a:txBody>
                    <a:bodyPr/>
                    <a:lstStyle/>
                    <a:p>
                      <a:r>
                        <a:rPr lang="en-US" sz="1200" dirty="0">
                          <a:effectLst/>
                          <a:latin typeface="Helvetica"/>
                        </a:rPr>
                        <a:t>Spanish,</a:t>
                      </a:r>
                      <a:br>
                        <a:rPr lang="en-US" sz="1200" dirty="0">
                          <a:effectLst/>
                          <a:latin typeface="Helvetica"/>
                        </a:rPr>
                      </a:br>
                      <a:r>
                        <a:rPr lang="en-US" sz="1200" dirty="0" smtClean="0">
                          <a:effectLst/>
                          <a:latin typeface="Helvetica"/>
                        </a:rPr>
                        <a:t>is </a:t>
                      </a:r>
                      <a:r>
                        <a:rPr lang="en-US" sz="1200" dirty="0">
                          <a:effectLst/>
                          <a:latin typeface="Helvetica"/>
                        </a:rPr>
                        <a:t>official language in 21 countries (ISO), spoken in </a:t>
                      </a:r>
                      <a:r>
                        <a:rPr lang="en-US" sz="1200" dirty="0" smtClean="0">
                          <a:effectLst/>
                          <a:latin typeface="Helvetica"/>
                        </a:rPr>
                        <a:t>44</a:t>
                      </a:r>
                      <a:endParaRPr lang="en-US" sz="1200" dirty="0">
                        <a:effectLst/>
                        <a:latin typeface="Helvetica"/>
                      </a:endParaRPr>
                    </a:p>
                  </a:txBody>
                  <a:tcPr marL="4926" marR="4926" marT="4926" marB="4926" anchor="ctr">
                    <a:lnL>
                      <a:noFill/>
                    </a:lnL>
                    <a:lnR>
                      <a:noFill/>
                    </a:lnR>
                    <a:lnT>
                      <a:noFill/>
                    </a:lnT>
                    <a:lnB>
                      <a:noFill/>
                    </a:lnB>
                    <a:solidFill>
                      <a:srgbClr val="EEEEEE"/>
                    </a:solidFill>
                  </a:tcPr>
                </a:tc>
                <a:tc>
                  <a:txBody>
                    <a:bodyPr/>
                    <a:lstStyle/>
                    <a:p>
                      <a:r>
                        <a:rPr lang="tr-TR" sz="1200" dirty="0" err="1">
                          <a:effectLst/>
                          <a:latin typeface="Helvetica"/>
                        </a:rPr>
                        <a:t>spa</a:t>
                      </a:r>
                      <a:r>
                        <a:rPr lang="tr-TR" sz="1200" dirty="0">
                          <a:effectLst/>
                          <a:latin typeface="Helvetica"/>
                        </a:rPr>
                        <a:t>/</a:t>
                      </a:r>
                      <a:r>
                        <a:rPr lang="tr-TR" sz="1200" dirty="0" err="1">
                          <a:effectLst/>
                          <a:latin typeface="Helvetica"/>
                        </a:rPr>
                        <a:t>esp</a:t>
                      </a:r>
                      <a:endParaRPr lang="tr-TR" sz="1200" dirty="0">
                        <a:effectLst/>
                        <a:latin typeface="Helvetica"/>
                      </a:endParaRPr>
                    </a:p>
                  </a:txBody>
                  <a:tcPr marL="4926" marR="4926" marT="4926" marB="4926">
                    <a:lnL>
                      <a:noFill/>
                    </a:lnL>
                    <a:lnR>
                      <a:noFill/>
                    </a:lnR>
                    <a:lnT>
                      <a:noFill/>
                    </a:lnT>
                    <a:lnB>
                      <a:noFill/>
                    </a:lnB>
                    <a:solidFill>
                      <a:srgbClr val="EEEEEE"/>
                    </a:solidFill>
                  </a:tcPr>
                </a:tc>
                <a:tc>
                  <a:txBody>
                    <a:bodyPr/>
                    <a:lstStyle/>
                    <a:p>
                      <a:pPr algn="r"/>
                      <a:r>
                        <a:rPr lang="tr-TR" sz="1200">
                          <a:effectLst/>
                          <a:latin typeface="Helvetica"/>
                        </a:rPr>
                        <a:t>322 200 000 to </a:t>
                      </a:r>
                      <a:br>
                        <a:rPr lang="tr-TR" sz="1200">
                          <a:effectLst/>
                          <a:latin typeface="Helvetica"/>
                        </a:rPr>
                      </a:br>
                      <a:r>
                        <a:rPr lang="tr-TR" sz="1200">
                          <a:effectLst/>
                          <a:latin typeface="Helvetica"/>
                        </a:rPr>
                        <a:t>358 000 000</a:t>
                      </a:r>
                    </a:p>
                  </a:txBody>
                  <a:tcPr marL="4926" marR="4926" marT="4926" marB="4926">
                    <a:lnL>
                      <a:noFill/>
                    </a:lnL>
                    <a:lnR>
                      <a:noFill/>
                    </a:lnR>
                    <a:lnT>
                      <a:noFill/>
                    </a:lnT>
                    <a:lnB>
                      <a:noFill/>
                    </a:lnB>
                    <a:solidFill>
                      <a:srgbClr val="EEEEEE"/>
                    </a:solidFill>
                  </a:tcPr>
                </a:tc>
                <a:tc>
                  <a:txBody>
                    <a:bodyPr/>
                    <a:lstStyle/>
                    <a:p>
                      <a:pPr algn="r"/>
                      <a:r>
                        <a:rPr lang="tr-TR" sz="1200" dirty="0">
                          <a:effectLst/>
                          <a:latin typeface="Helvetica"/>
                        </a:rPr>
                        <a:t>417 000 000</a:t>
                      </a:r>
                    </a:p>
                  </a:txBody>
                  <a:tcPr marL="4926" marR="4926" marT="4926" marB="4926">
                    <a:lnL>
                      <a:noFill/>
                    </a:lnL>
                    <a:lnR>
                      <a:noFill/>
                    </a:lnR>
                    <a:lnT>
                      <a:noFill/>
                    </a:lnT>
                    <a:lnB>
                      <a:noFill/>
                    </a:lnB>
                    <a:solidFill>
                      <a:srgbClr val="EEEEEE"/>
                    </a:solidFill>
                  </a:tcPr>
                </a:tc>
              </a:tr>
              <a:tr h="369638">
                <a:tc>
                  <a:txBody>
                    <a:bodyPr/>
                    <a:lstStyle/>
                    <a:p>
                      <a:r>
                        <a:rPr lang="en-US" sz="1200" dirty="0" smtClean="0">
                          <a:effectLst/>
                          <a:latin typeface="Helvetica"/>
                        </a:rPr>
                        <a:t>Arabic</a:t>
                      </a:r>
                      <a:endParaRPr lang="en-US" sz="1200" dirty="0">
                        <a:effectLst/>
                        <a:latin typeface="Helvetica"/>
                      </a:endParaRPr>
                    </a:p>
                  </a:txBody>
                  <a:tcPr marL="4926" marR="4926" marT="4926" marB="4926" anchor="ctr">
                    <a:lnL>
                      <a:noFill/>
                    </a:lnL>
                    <a:lnR>
                      <a:noFill/>
                    </a:lnR>
                    <a:lnT>
                      <a:noFill/>
                    </a:lnT>
                    <a:lnB>
                      <a:noFill/>
                    </a:lnB>
                  </a:tcPr>
                </a:tc>
                <a:tc>
                  <a:txBody>
                    <a:bodyPr/>
                    <a:lstStyle/>
                    <a:p>
                      <a:r>
                        <a:rPr lang="tr-TR" sz="1200" dirty="0">
                          <a:effectLst/>
                          <a:latin typeface="Helvetica"/>
                        </a:rPr>
                        <a:t>ara</a:t>
                      </a:r>
                    </a:p>
                  </a:txBody>
                  <a:tcPr marL="4926" marR="4926" marT="4926" marB="4926">
                    <a:lnL>
                      <a:noFill/>
                    </a:lnL>
                    <a:lnR>
                      <a:noFill/>
                    </a:lnR>
                    <a:lnT>
                      <a:noFill/>
                    </a:lnT>
                    <a:lnB>
                      <a:noFill/>
                    </a:lnB>
                  </a:tcPr>
                </a:tc>
                <a:tc>
                  <a:txBody>
                    <a:bodyPr/>
                    <a:lstStyle/>
                    <a:p>
                      <a:pPr algn="r"/>
                      <a:r>
                        <a:rPr lang="tr-TR" sz="1200">
                          <a:effectLst/>
                          <a:latin typeface="Helvetica"/>
                        </a:rPr>
                        <a:t>280 000 000 </a:t>
                      </a:r>
                      <a:br>
                        <a:rPr lang="tr-TR" sz="1200">
                          <a:effectLst/>
                          <a:latin typeface="Helvetica"/>
                        </a:rPr>
                      </a:br>
                      <a:r>
                        <a:rPr lang="tr-TR" sz="1200">
                          <a:effectLst/>
                          <a:latin typeface="Helvetica"/>
                        </a:rPr>
                        <a:t>(figueres: UNHCR)</a:t>
                      </a:r>
                    </a:p>
                  </a:txBody>
                  <a:tcPr marL="4926" marR="4926" marT="4926" marB="4926">
                    <a:lnL>
                      <a:noFill/>
                    </a:lnL>
                    <a:lnR>
                      <a:noFill/>
                    </a:lnR>
                    <a:lnT>
                      <a:noFill/>
                    </a:lnT>
                    <a:lnB>
                      <a:noFill/>
                    </a:lnB>
                  </a:tcPr>
                </a:tc>
                <a:tc>
                  <a:txBody>
                    <a:bodyPr/>
                    <a:lstStyle/>
                    <a:p>
                      <a:pPr algn="ctr"/>
                      <a:r>
                        <a:rPr lang="tr-TR" sz="1200" dirty="0">
                          <a:effectLst/>
                          <a:latin typeface="Helvetica"/>
                        </a:rPr>
                        <a:t>N/A</a:t>
                      </a:r>
                    </a:p>
                  </a:txBody>
                  <a:tcPr marL="4926" marR="4926" marT="4926" marB="4926">
                    <a:lnL>
                      <a:noFill/>
                    </a:lnL>
                    <a:lnR>
                      <a:noFill/>
                    </a:lnR>
                    <a:lnT>
                      <a:noFill/>
                    </a:lnT>
                    <a:lnB>
                      <a:noFill/>
                    </a:lnB>
                  </a:tcPr>
                </a:tc>
              </a:tr>
              <a:tr h="549611">
                <a:tc>
                  <a:txBody>
                    <a:bodyPr/>
                    <a:lstStyle/>
                    <a:p>
                      <a:r>
                        <a:rPr lang="en-US" sz="1200">
                          <a:effectLst/>
                          <a:latin typeface="Helvetica"/>
                        </a:rPr>
                        <a:t>Bengali/Bangla</a:t>
                      </a:r>
                      <a:br>
                        <a:rPr lang="en-US" sz="1200">
                          <a:effectLst/>
                          <a:latin typeface="Helvetica"/>
                        </a:rPr>
                      </a:br>
                      <a:r>
                        <a:rPr lang="en-US" sz="1200">
                          <a:effectLst/>
                          <a:latin typeface="Helvetica"/>
                        </a:rPr>
                        <a:t>Official language in </a:t>
                      </a:r>
                      <a:r>
                        <a:rPr lang="en-US" sz="1200" u="none" strike="noStrike">
                          <a:solidFill>
                            <a:srgbClr val="00009C"/>
                          </a:solidFill>
                          <a:effectLst/>
                          <a:latin typeface="Helvetica"/>
                          <a:hlinkClick r:id="rId2" action="ppaction://hlinkfile"/>
                        </a:rPr>
                        <a:t>Bangladesh</a:t>
                      </a:r>
                      <a:r>
                        <a:rPr lang="en-US" sz="1200">
                          <a:effectLst/>
                          <a:latin typeface="Helvetica"/>
                        </a:rPr>
                        <a:t> (ISO), spoken in 8 other countries (E).</a:t>
                      </a:r>
                    </a:p>
                  </a:txBody>
                  <a:tcPr marL="4926" marR="4926" marT="4926" marB="4926" anchor="ctr">
                    <a:lnL>
                      <a:noFill/>
                    </a:lnL>
                    <a:lnR>
                      <a:noFill/>
                    </a:lnR>
                    <a:lnT>
                      <a:noFill/>
                    </a:lnT>
                    <a:lnB>
                      <a:noFill/>
                    </a:lnB>
                    <a:solidFill>
                      <a:srgbClr val="EEEEEE"/>
                    </a:solidFill>
                  </a:tcPr>
                </a:tc>
                <a:tc>
                  <a:txBody>
                    <a:bodyPr/>
                    <a:lstStyle/>
                    <a:p>
                      <a:r>
                        <a:rPr lang="tr-TR" sz="1200">
                          <a:effectLst/>
                          <a:latin typeface="Helvetica"/>
                        </a:rPr>
                        <a:t>ben</a:t>
                      </a:r>
                    </a:p>
                  </a:txBody>
                  <a:tcPr marL="4926" marR="4926" marT="4926" marB="4926">
                    <a:lnL>
                      <a:noFill/>
                    </a:lnL>
                    <a:lnR>
                      <a:noFill/>
                    </a:lnR>
                    <a:lnT>
                      <a:noFill/>
                    </a:lnT>
                    <a:lnB>
                      <a:noFill/>
                    </a:lnB>
                    <a:solidFill>
                      <a:srgbClr val="EEEEEE"/>
                    </a:solidFill>
                  </a:tcPr>
                </a:tc>
                <a:tc>
                  <a:txBody>
                    <a:bodyPr/>
                    <a:lstStyle/>
                    <a:p>
                      <a:pPr algn="r"/>
                      <a:r>
                        <a:rPr lang="tr-TR" sz="1200">
                          <a:effectLst/>
                          <a:latin typeface="Helvetica"/>
                        </a:rPr>
                        <a:t>207 000 000</a:t>
                      </a:r>
                    </a:p>
                  </a:txBody>
                  <a:tcPr marL="4926" marR="4926" marT="4926" marB="4926">
                    <a:lnL>
                      <a:noFill/>
                    </a:lnL>
                    <a:lnR>
                      <a:noFill/>
                    </a:lnR>
                    <a:lnT>
                      <a:noFill/>
                    </a:lnT>
                    <a:lnB>
                      <a:noFill/>
                    </a:lnB>
                    <a:solidFill>
                      <a:srgbClr val="EEEEEE"/>
                    </a:solidFill>
                  </a:tcPr>
                </a:tc>
                <a:tc>
                  <a:txBody>
                    <a:bodyPr/>
                    <a:lstStyle/>
                    <a:p>
                      <a:pPr algn="r"/>
                      <a:r>
                        <a:rPr lang="tr-TR" sz="1200" dirty="0">
                          <a:effectLst/>
                          <a:latin typeface="Helvetica"/>
                        </a:rPr>
                        <a:t>211 000 000</a:t>
                      </a:r>
                    </a:p>
                  </a:txBody>
                  <a:tcPr marL="4926" marR="4926" marT="4926" marB="4926">
                    <a:lnL>
                      <a:noFill/>
                    </a:lnL>
                    <a:lnR>
                      <a:noFill/>
                    </a:lnR>
                    <a:lnT>
                      <a:noFill/>
                    </a:lnT>
                    <a:lnB>
                      <a:noFill/>
                    </a:lnB>
                    <a:solidFill>
                      <a:srgbClr val="EEEEEE"/>
                    </a:solidFill>
                  </a:tcPr>
                </a:tc>
              </a:tr>
              <a:tr h="549611">
                <a:tc>
                  <a:txBody>
                    <a:bodyPr/>
                    <a:lstStyle/>
                    <a:p>
                      <a:r>
                        <a:rPr lang="en-US" sz="1200" dirty="0">
                          <a:effectLst/>
                          <a:latin typeface="Helvetica"/>
                        </a:rPr>
                        <a:t>Portuguese,</a:t>
                      </a:r>
                      <a:br>
                        <a:rPr lang="en-US" sz="1200" dirty="0">
                          <a:effectLst/>
                          <a:latin typeface="Helvetica"/>
                        </a:rPr>
                      </a:br>
                      <a:r>
                        <a:rPr lang="en-US" sz="1200" dirty="0" smtClean="0">
                          <a:effectLst/>
                          <a:latin typeface="Helvetica"/>
                        </a:rPr>
                        <a:t>official </a:t>
                      </a:r>
                      <a:r>
                        <a:rPr lang="en-US" sz="1200" dirty="0">
                          <a:effectLst/>
                          <a:latin typeface="Helvetica"/>
                        </a:rPr>
                        <a:t>language in 9 countries (ISO), spoken in 34 countries (E).</a:t>
                      </a:r>
                    </a:p>
                  </a:txBody>
                  <a:tcPr marL="4926" marR="4926" marT="4926" marB="4926" anchor="ctr">
                    <a:lnL>
                      <a:noFill/>
                    </a:lnL>
                    <a:lnR>
                      <a:noFill/>
                    </a:lnR>
                    <a:lnT>
                      <a:noFill/>
                    </a:lnT>
                    <a:lnB>
                      <a:noFill/>
                    </a:lnB>
                  </a:tcPr>
                </a:tc>
                <a:tc>
                  <a:txBody>
                    <a:bodyPr/>
                    <a:lstStyle/>
                    <a:p>
                      <a:r>
                        <a:rPr lang="tr-TR" sz="1200">
                          <a:effectLst/>
                          <a:latin typeface="Helvetica"/>
                        </a:rPr>
                        <a:t>por</a:t>
                      </a:r>
                    </a:p>
                  </a:txBody>
                  <a:tcPr marL="4926" marR="4926" marT="4926" marB="4926">
                    <a:lnL>
                      <a:noFill/>
                    </a:lnL>
                    <a:lnR>
                      <a:noFill/>
                    </a:lnR>
                    <a:lnT>
                      <a:noFill/>
                    </a:lnT>
                    <a:lnB>
                      <a:noFill/>
                    </a:lnB>
                  </a:tcPr>
                </a:tc>
                <a:tc>
                  <a:txBody>
                    <a:bodyPr/>
                    <a:lstStyle/>
                    <a:p>
                      <a:pPr algn="r"/>
                      <a:r>
                        <a:rPr lang="tr-TR" sz="1200">
                          <a:effectLst/>
                          <a:latin typeface="Helvetica"/>
                        </a:rPr>
                        <a:t>176 000 000</a:t>
                      </a:r>
                    </a:p>
                  </a:txBody>
                  <a:tcPr marL="4926" marR="4926" marT="4926" marB="4926">
                    <a:lnL>
                      <a:noFill/>
                    </a:lnL>
                    <a:lnR>
                      <a:noFill/>
                    </a:lnR>
                    <a:lnT>
                      <a:noFill/>
                    </a:lnT>
                    <a:lnB>
                      <a:noFill/>
                    </a:lnB>
                  </a:tcPr>
                </a:tc>
                <a:tc>
                  <a:txBody>
                    <a:bodyPr/>
                    <a:lstStyle/>
                    <a:p>
                      <a:pPr algn="r"/>
                      <a:r>
                        <a:rPr lang="tr-TR" sz="1200" dirty="0">
                          <a:effectLst/>
                          <a:latin typeface="Helvetica"/>
                        </a:rPr>
                        <a:t>191 000 000</a:t>
                      </a:r>
                    </a:p>
                  </a:txBody>
                  <a:tcPr marL="4926" marR="4926" marT="4926" marB="4926">
                    <a:lnL>
                      <a:noFill/>
                    </a:lnL>
                    <a:lnR>
                      <a:noFill/>
                    </a:lnR>
                    <a:lnT>
                      <a:noFill/>
                    </a:lnT>
                    <a:lnB>
                      <a:noFill/>
                    </a:lnB>
                  </a:tcPr>
                </a:tc>
              </a:tr>
              <a:tr h="549611">
                <a:tc>
                  <a:txBody>
                    <a:bodyPr/>
                    <a:lstStyle/>
                    <a:p>
                      <a:r>
                        <a:rPr lang="en-US" sz="1200" dirty="0">
                          <a:effectLst/>
                          <a:latin typeface="Helvetica"/>
                        </a:rPr>
                        <a:t>Russian,</a:t>
                      </a:r>
                      <a:br>
                        <a:rPr lang="en-US" sz="1200" dirty="0">
                          <a:effectLst/>
                          <a:latin typeface="Helvetica"/>
                        </a:rPr>
                      </a:br>
                      <a:r>
                        <a:rPr lang="en-US" sz="1200" dirty="0" smtClean="0">
                          <a:effectLst/>
                          <a:latin typeface="Helvetica"/>
                        </a:rPr>
                        <a:t>official </a:t>
                      </a:r>
                      <a:r>
                        <a:rPr lang="en-US" sz="1200" dirty="0">
                          <a:effectLst/>
                          <a:latin typeface="Helvetica"/>
                        </a:rPr>
                        <a:t>(or co-official) language in 4 countries (ISO), spoken in 31 countries (E).</a:t>
                      </a:r>
                    </a:p>
                  </a:txBody>
                  <a:tcPr marL="4926" marR="4926" marT="4926" marB="4926" anchor="ctr">
                    <a:lnL>
                      <a:noFill/>
                    </a:lnL>
                    <a:lnR>
                      <a:noFill/>
                    </a:lnR>
                    <a:lnT>
                      <a:noFill/>
                    </a:lnT>
                    <a:lnB>
                      <a:noFill/>
                    </a:lnB>
                    <a:solidFill>
                      <a:srgbClr val="EEEEEE"/>
                    </a:solidFill>
                  </a:tcPr>
                </a:tc>
                <a:tc>
                  <a:txBody>
                    <a:bodyPr/>
                    <a:lstStyle/>
                    <a:p>
                      <a:r>
                        <a:rPr lang="tr-TR" sz="1200">
                          <a:effectLst/>
                          <a:latin typeface="Helvetica"/>
                        </a:rPr>
                        <a:t>rus</a:t>
                      </a:r>
                    </a:p>
                  </a:txBody>
                  <a:tcPr marL="4926" marR="4926" marT="4926" marB="4926">
                    <a:lnL>
                      <a:noFill/>
                    </a:lnL>
                    <a:lnR>
                      <a:noFill/>
                    </a:lnR>
                    <a:lnT>
                      <a:noFill/>
                    </a:lnT>
                    <a:lnB>
                      <a:noFill/>
                    </a:lnB>
                    <a:solidFill>
                      <a:srgbClr val="EEEEEE"/>
                    </a:solidFill>
                  </a:tcPr>
                </a:tc>
                <a:tc>
                  <a:txBody>
                    <a:bodyPr/>
                    <a:lstStyle/>
                    <a:p>
                      <a:pPr algn="r"/>
                      <a:r>
                        <a:rPr lang="tr-TR" sz="1200">
                          <a:effectLst/>
                          <a:latin typeface="Helvetica"/>
                        </a:rPr>
                        <a:t>167 000 000</a:t>
                      </a:r>
                    </a:p>
                  </a:txBody>
                  <a:tcPr marL="4926" marR="4926" marT="4926" marB="4926">
                    <a:lnL>
                      <a:noFill/>
                    </a:lnL>
                    <a:lnR>
                      <a:noFill/>
                    </a:lnR>
                    <a:lnT>
                      <a:noFill/>
                    </a:lnT>
                    <a:lnB>
                      <a:noFill/>
                    </a:lnB>
                    <a:solidFill>
                      <a:srgbClr val="EEEEEE"/>
                    </a:solidFill>
                  </a:tcPr>
                </a:tc>
                <a:tc>
                  <a:txBody>
                    <a:bodyPr/>
                    <a:lstStyle/>
                    <a:p>
                      <a:pPr algn="r"/>
                      <a:r>
                        <a:rPr lang="tr-TR" sz="1200" dirty="0">
                          <a:effectLst/>
                          <a:latin typeface="Helvetica"/>
                        </a:rPr>
                        <a:t>277 000 000</a:t>
                      </a:r>
                    </a:p>
                  </a:txBody>
                  <a:tcPr marL="4926" marR="4926" marT="4926" marB="4926">
                    <a:lnL>
                      <a:noFill/>
                    </a:lnL>
                    <a:lnR>
                      <a:noFill/>
                    </a:lnR>
                    <a:lnT>
                      <a:noFill/>
                    </a:lnT>
                    <a:lnB>
                      <a:noFill/>
                    </a:lnB>
                    <a:solidFill>
                      <a:srgbClr val="EEEEEE"/>
                    </a:solidFill>
                  </a:tcPr>
                </a:tc>
              </a:tr>
              <a:tr h="549611">
                <a:tc>
                  <a:txBody>
                    <a:bodyPr/>
                    <a:lstStyle/>
                    <a:p>
                      <a:r>
                        <a:rPr lang="en-US" sz="1200">
                          <a:effectLst/>
                          <a:latin typeface="Helvetica"/>
                        </a:rPr>
                        <a:t>Japanese,</a:t>
                      </a:r>
                      <a:br>
                        <a:rPr lang="en-US" sz="1200">
                          <a:effectLst/>
                          <a:latin typeface="Helvetica"/>
                        </a:rPr>
                      </a:br>
                      <a:r>
                        <a:rPr lang="en-US" sz="1200">
                          <a:effectLst/>
                          <a:latin typeface="Helvetica"/>
                        </a:rPr>
                        <a:t>official language in </a:t>
                      </a:r>
                      <a:r>
                        <a:rPr lang="en-US" sz="1200" u="none" strike="noStrike">
                          <a:solidFill>
                            <a:srgbClr val="00009C"/>
                          </a:solidFill>
                          <a:effectLst/>
                          <a:latin typeface="Helvetica"/>
                          <a:hlinkClick r:id="rId3" action="ppaction://hlinkfile"/>
                        </a:rPr>
                        <a:t>Japan</a:t>
                      </a:r>
                      <a:r>
                        <a:rPr lang="en-US" sz="1200">
                          <a:effectLst/>
                          <a:latin typeface="Helvetica"/>
                        </a:rPr>
                        <a:t> and spoken in Japanese emigrant communities around the world.</a:t>
                      </a:r>
                    </a:p>
                  </a:txBody>
                  <a:tcPr marL="4926" marR="4926" marT="4926" marB="4926" anchor="ctr">
                    <a:lnL>
                      <a:noFill/>
                    </a:lnL>
                    <a:lnR>
                      <a:noFill/>
                    </a:lnR>
                    <a:lnT>
                      <a:noFill/>
                    </a:lnT>
                    <a:lnB>
                      <a:noFill/>
                    </a:lnB>
                  </a:tcPr>
                </a:tc>
                <a:tc>
                  <a:txBody>
                    <a:bodyPr/>
                    <a:lstStyle/>
                    <a:p>
                      <a:r>
                        <a:rPr lang="tr-TR" sz="1200">
                          <a:effectLst/>
                          <a:latin typeface="Helvetica"/>
                        </a:rPr>
                        <a:t>jpn</a:t>
                      </a:r>
                    </a:p>
                  </a:txBody>
                  <a:tcPr marL="4926" marR="4926" marT="4926" marB="4926">
                    <a:lnL>
                      <a:noFill/>
                    </a:lnL>
                    <a:lnR>
                      <a:noFill/>
                    </a:lnR>
                    <a:lnT>
                      <a:noFill/>
                    </a:lnT>
                    <a:lnB>
                      <a:noFill/>
                    </a:lnB>
                  </a:tcPr>
                </a:tc>
                <a:tc>
                  <a:txBody>
                    <a:bodyPr/>
                    <a:lstStyle/>
                    <a:p>
                      <a:pPr algn="r"/>
                      <a:r>
                        <a:rPr lang="tr-TR" sz="1200">
                          <a:effectLst/>
                          <a:latin typeface="Helvetica"/>
                        </a:rPr>
                        <a:t>125 000 000</a:t>
                      </a:r>
                    </a:p>
                  </a:txBody>
                  <a:tcPr marL="4926" marR="4926" marT="4926" marB="4926">
                    <a:lnL>
                      <a:noFill/>
                    </a:lnL>
                    <a:lnR>
                      <a:noFill/>
                    </a:lnR>
                    <a:lnT>
                      <a:noFill/>
                    </a:lnT>
                    <a:lnB>
                      <a:noFill/>
                    </a:lnB>
                  </a:tcPr>
                </a:tc>
                <a:tc>
                  <a:txBody>
                    <a:bodyPr/>
                    <a:lstStyle/>
                    <a:p>
                      <a:pPr algn="r"/>
                      <a:r>
                        <a:rPr lang="tr-TR" sz="1200" dirty="0">
                          <a:effectLst/>
                          <a:latin typeface="Helvetica"/>
                        </a:rPr>
                        <a:t>126 000 000</a:t>
                      </a:r>
                    </a:p>
                  </a:txBody>
                  <a:tcPr marL="4926" marR="4926" marT="4926" marB="4926">
                    <a:lnL>
                      <a:noFill/>
                    </a:lnL>
                    <a:lnR>
                      <a:noFill/>
                    </a:lnR>
                    <a:lnT>
                      <a:noFill/>
                    </a:lnT>
                    <a:lnB>
                      <a:noFill/>
                    </a:lnB>
                  </a:tcPr>
                </a:tc>
              </a:tr>
              <a:tr h="549611">
                <a:tc>
                  <a:txBody>
                    <a:bodyPr/>
                    <a:lstStyle/>
                    <a:p>
                      <a:r>
                        <a:rPr lang="en-US" sz="1200" dirty="0">
                          <a:effectLst/>
                          <a:latin typeface="Helvetica"/>
                        </a:rPr>
                        <a:t>German, Standard</a:t>
                      </a:r>
                      <a:br>
                        <a:rPr lang="en-US" sz="1200" dirty="0">
                          <a:effectLst/>
                          <a:latin typeface="Helvetica"/>
                        </a:rPr>
                      </a:br>
                      <a:r>
                        <a:rPr lang="en-US" sz="1200" dirty="0">
                          <a:effectLst/>
                          <a:latin typeface="Helvetica"/>
                        </a:rPr>
                        <a:t>German is official language </a:t>
                      </a:r>
                      <a:r>
                        <a:rPr lang="en-US" sz="1200" dirty="0" smtClean="0">
                          <a:effectLst/>
                          <a:latin typeface="Helvetica"/>
                        </a:rPr>
                        <a:t>5 </a:t>
                      </a:r>
                      <a:r>
                        <a:rPr lang="en-US" sz="1200" dirty="0">
                          <a:effectLst/>
                          <a:latin typeface="Helvetica"/>
                        </a:rPr>
                        <a:t>countries (ISO), spoken in 40 other countries (E).</a:t>
                      </a:r>
                    </a:p>
                  </a:txBody>
                  <a:tcPr marL="4926" marR="4926" marT="4926" marB="4926" anchor="ctr">
                    <a:lnL>
                      <a:noFill/>
                    </a:lnL>
                    <a:lnR>
                      <a:noFill/>
                    </a:lnR>
                    <a:lnT>
                      <a:noFill/>
                    </a:lnT>
                    <a:lnB>
                      <a:noFill/>
                    </a:lnB>
                    <a:solidFill>
                      <a:srgbClr val="EEEEEE"/>
                    </a:solidFill>
                  </a:tcPr>
                </a:tc>
                <a:tc>
                  <a:txBody>
                    <a:bodyPr/>
                    <a:lstStyle/>
                    <a:p>
                      <a:r>
                        <a:rPr lang="tr-TR" sz="1200">
                          <a:effectLst/>
                          <a:latin typeface="Helvetica"/>
                        </a:rPr>
                        <a:t>ger/deu</a:t>
                      </a:r>
                    </a:p>
                  </a:txBody>
                  <a:tcPr marL="4926" marR="4926" marT="4926" marB="4926">
                    <a:lnL>
                      <a:noFill/>
                    </a:lnL>
                    <a:lnR>
                      <a:noFill/>
                    </a:lnR>
                    <a:lnT>
                      <a:noFill/>
                    </a:lnT>
                    <a:lnB>
                      <a:noFill/>
                    </a:lnB>
                    <a:solidFill>
                      <a:srgbClr val="EEEEEE"/>
                    </a:solidFill>
                  </a:tcPr>
                </a:tc>
                <a:tc>
                  <a:txBody>
                    <a:bodyPr/>
                    <a:lstStyle/>
                    <a:p>
                      <a:pPr algn="r"/>
                      <a:r>
                        <a:rPr lang="tr-TR" sz="1200">
                          <a:effectLst/>
                          <a:latin typeface="Helvetica"/>
                        </a:rPr>
                        <a:t>121 000 000</a:t>
                      </a:r>
                    </a:p>
                  </a:txBody>
                  <a:tcPr marL="4926" marR="4926" marT="4926" marB="4926">
                    <a:lnL>
                      <a:noFill/>
                    </a:lnL>
                    <a:lnR>
                      <a:noFill/>
                    </a:lnR>
                    <a:lnT>
                      <a:noFill/>
                    </a:lnT>
                    <a:lnB>
                      <a:noFill/>
                    </a:lnB>
                    <a:solidFill>
                      <a:srgbClr val="EEEEEE"/>
                    </a:solidFill>
                  </a:tcPr>
                </a:tc>
                <a:tc>
                  <a:txBody>
                    <a:bodyPr/>
                    <a:lstStyle/>
                    <a:p>
                      <a:pPr algn="r"/>
                      <a:r>
                        <a:rPr lang="tr-TR" sz="1200" dirty="0">
                          <a:effectLst/>
                          <a:latin typeface="Helvetica"/>
                        </a:rPr>
                        <a:t>128 000 000</a:t>
                      </a:r>
                    </a:p>
                  </a:txBody>
                  <a:tcPr marL="4926" marR="4926" marT="4926" marB="4926">
                    <a:lnL>
                      <a:noFill/>
                    </a:lnL>
                    <a:lnR>
                      <a:noFill/>
                    </a:lnR>
                    <a:lnT>
                      <a:noFill/>
                    </a:lnT>
                    <a:lnB>
                      <a:noFill/>
                    </a:lnB>
                    <a:solidFill>
                      <a:srgbClr val="EEEEEE"/>
                    </a:solidFill>
                  </a:tcPr>
                </a:tc>
              </a:tr>
              <a:tr h="589547">
                <a:tc>
                  <a:txBody>
                    <a:bodyPr/>
                    <a:lstStyle/>
                    <a:p>
                      <a:r>
                        <a:rPr lang="en-US" sz="1200" dirty="0">
                          <a:effectLst/>
                          <a:latin typeface="Helvetica"/>
                        </a:rPr>
                        <a:t>Tai-</a:t>
                      </a:r>
                      <a:r>
                        <a:rPr lang="en-US" sz="1200" dirty="0" err="1">
                          <a:effectLst/>
                          <a:latin typeface="Helvetica"/>
                        </a:rPr>
                        <a:t>Kadai</a:t>
                      </a:r>
                      <a:r>
                        <a:rPr lang="en-US" sz="1200" dirty="0">
                          <a:effectLst/>
                          <a:latin typeface="Helvetica"/>
                        </a:rPr>
                        <a:t>,</a:t>
                      </a:r>
                      <a:br>
                        <a:rPr lang="en-US" sz="1200" dirty="0">
                          <a:effectLst/>
                          <a:latin typeface="Helvetica"/>
                        </a:rPr>
                      </a:br>
                      <a:r>
                        <a:rPr lang="en-US" sz="1200" dirty="0">
                          <a:effectLst/>
                          <a:latin typeface="Helvetica"/>
                        </a:rPr>
                        <a:t>national languages of </a:t>
                      </a:r>
                      <a:r>
                        <a:rPr lang="en-US" sz="1200" u="none" strike="noStrike" dirty="0">
                          <a:solidFill>
                            <a:srgbClr val="00009C"/>
                          </a:solidFill>
                          <a:effectLst/>
                          <a:latin typeface="Helvetica"/>
                          <a:hlinkClick r:id="rId4" action="ppaction://hlinkfile"/>
                        </a:rPr>
                        <a:t>Thailand</a:t>
                      </a:r>
                      <a:r>
                        <a:rPr lang="en-US" sz="1200" dirty="0">
                          <a:effectLst/>
                          <a:latin typeface="Helvetica"/>
                        </a:rPr>
                        <a:t> and </a:t>
                      </a:r>
                      <a:r>
                        <a:rPr lang="en-US" sz="1200" u="none" strike="noStrike" dirty="0">
                          <a:solidFill>
                            <a:srgbClr val="00009C"/>
                          </a:solidFill>
                          <a:effectLst/>
                          <a:latin typeface="Helvetica"/>
                          <a:hlinkClick r:id="rId5" action="ppaction://hlinkfile"/>
                        </a:rPr>
                        <a:t>Laos</a:t>
                      </a:r>
                      <a:r>
                        <a:rPr lang="en-US" sz="1200" dirty="0">
                          <a:effectLst/>
                          <a:latin typeface="Helvetica"/>
                        </a:rPr>
                        <a:t>. </a:t>
                      </a:r>
                    </a:p>
                  </a:txBody>
                  <a:tcPr marL="4926" marR="4926" marT="4926" marB="4926" anchor="ctr">
                    <a:lnL>
                      <a:noFill/>
                    </a:lnL>
                    <a:lnR>
                      <a:noFill/>
                    </a:lnR>
                    <a:lnT>
                      <a:noFill/>
                    </a:lnT>
                    <a:lnB>
                      <a:noFill/>
                    </a:lnB>
                  </a:tcPr>
                </a:tc>
                <a:tc>
                  <a:txBody>
                    <a:bodyPr/>
                    <a:lstStyle/>
                    <a:p>
                      <a:r>
                        <a:rPr lang="tr-TR" sz="1200">
                          <a:effectLst/>
                          <a:latin typeface="Helvetica"/>
                        </a:rPr>
                        <a:t> </a:t>
                      </a:r>
                    </a:p>
                  </a:txBody>
                  <a:tcPr marL="4926" marR="4926" marT="4926" marB="4926">
                    <a:lnL>
                      <a:noFill/>
                    </a:lnL>
                    <a:lnR>
                      <a:noFill/>
                    </a:lnR>
                    <a:lnT>
                      <a:noFill/>
                    </a:lnT>
                    <a:lnB>
                      <a:noFill/>
                    </a:lnB>
                  </a:tcPr>
                </a:tc>
                <a:tc>
                  <a:txBody>
                    <a:bodyPr/>
                    <a:lstStyle/>
                    <a:p>
                      <a:pPr algn="r"/>
                      <a:r>
                        <a:rPr lang="en-US" sz="1200">
                          <a:effectLst/>
                          <a:latin typeface="Helvetica"/>
                        </a:rPr>
                        <a:t>83 000 000</a:t>
                      </a:r>
                      <a:br>
                        <a:rPr lang="en-US" sz="1200">
                          <a:effectLst/>
                          <a:latin typeface="Helvetica"/>
                        </a:rPr>
                      </a:br>
                      <a:r>
                        <a:rPr lang="en-US" sz="1200">
                          <a:effectLst/>
                          <a:latin typeface="Helvetica"/>
                        </a:rPr>
                        <a:t>up to 100 million</a:t>
                      </a:r>
                    </a:p>
                  </a:txBody>
                  <a:tcPr marL="4926" marR="4926" marT="4926" marB="4926">
                    <a:lnL>
                      <a:noFill/>
                    </a:lnL>
                    <a:lnR>
                      <a:noFill/>
                    </a:lnR>
                    <a:lnT>
                      <a:noFill/>
                    </a:lnT>
                    <a:lnB>
                      <a:noFill/>
                    </a:lnB>
                  </a:tcPr>
                </a:tc>
                <a:tc>
                  <a:txBody>
                    <a:bodyPr/>
                    <a:lstStyle/>
                    <a:p>
                      <a:pPr algn="r"/>
                      <a:r>
                        <a:rPr lang="tr-TR" sz="1200" dirty="0">
                          <a:effectLst/>
                          <a:latin typeface="Helvetica"/>
                        </a:rPr>
                        <a:t>N/A</a:t>
                      </a:r>
                    </a:p>
                  </a:txBody>
                  <a:tcPr marL="4926" marR="4926" marT="4926" marB="4926">
                    <a:lnL>
                      <a:noFill/>
                    </a:lnL>
                    <a:lnR>
                      <a:noFill/>
                    </a:lnR>
                    <a:lnT>
                      <a:noFill/>
                    </a:lnT>
                    <a:lnB>
                      <a:noFill/>
                    </a:lnB>
                  </a:tcPr>
                </a:tc>
              </a:tr>
              <a:tr h="416293">
                <a:tc>
                  <a:txBody>
                    <a:bodyPr/>
                    <a:lstStyle/>
                    <a:p>
                      <a:r>
                        <a:rPr lang="en-US" sz="1200" dirty="0" smtClean="0">
                          <a:effectLst/>
                          <a:latin typeface="Helvetica"/>
                        </a:rPr>
                        <a:t>Korean</a:t>
                      </a:r>
                      <a:endParaRPr lang="en-US" sz="1200" dirty="0">
                        <a:effectLst/>
                        <a:latin typeface="Helvetica"/>
                      </a:endParaRPr>
                    </a:p>
                  </a:txBody>
                  <a:tcPr marL="4926" marR="4926" marT="4926" marB="4926" anchor="ctr">
                    <a:lnL>
                      <a:noFill/>
                    </a:lnL>
                    <a:lnR>
                      <a:noFill/>
                    </a:lnR>
                    <a:lnT>
                      <a:noFill/>
                    </a:lnT>
                    <a:lnB>
                      <a:noFill/>
                    </a:lnB>
                  </a:tcPr>
                </a:tc>
                <a:tc>
                  <a:txBody>
                    <a:bodyPr/>
                    <a:lstStyle/>
                    <a:p>
                      <a:r>
                        <a:rPr lang="tr-TR" sz="1200">
                          <a:effectLst/>
                          <a:latin typeface="Helvetica"/>
                        </a:rPr>
                        <a:t>kor</a:t>
                      </a:r>
                    </a:p>
                  </a:txBody>
                  <a:tcPr marL="4926" marR="4926" marT="4926" marB="4926">
                    <a:lnL>
                      <a:noFill/>
                    </a:lnL>
                    <a:lnR>
                      <a:noFill/>
                    </a:lnR>
                    <a:lnT>
                      <a:noFill/>
                    </a:lnT>
                    <a:lnB>
                      <a:noFill/>
                    </a:lnB>
                  </a:tcPr>
                </a:tc>
                <a:tc>
                  <a:txBody>
                    <a:bodyPr/>
                    <a:lstStyle/>
                    <a:p>
                      <a:pPr algn="r"/>
                      <a:r>
                        <a:rPr lang="tr-TR" sz="1200">
                          <a:effectLst/>
                          <a:latin typeface="Helvetica"/>
                        </a:rPr>
                        <a:t>78 000 000</a:t>
                      </a:r>
                    </a:p>
                  </a:txBody>
                  <a:tcPr marL="4926" marR="4926" marT="4926" marB="4926">
                    <a:lnL>
                      <a:noFill/>
                    </a:lnL>
                    <a:lnR>
                      <a:noFill/>
                    </a:lnR>
                    <a:lnT>
                      <a:noFill/>
                    </a:lnT>
                    <a:lnB>
                      <a:noFill/>
                    </a:lnB>
                  </a:tcPr>
                </a:tc>
                <a:tc>
                  <a:txBody>
                    <a:bodyPr/>
                    <a:lstStyle/>
                    <a:p>
                      <a:pPr algn="r"/>
                      <a:r>
                        <a:rPr lang="tr-TR" sz="1200">
                          <a:effectLst/>
                          <a:latin typeface="Helvetica"/>
                        </a:rPr>
                        <a:t>78 000 000</a:t>
                      </a:r>
                    </a:p>
                  </a:txBody>
                  <a:tcPr marL="4926" marR="4926" marT="4926" marB="4926">
                    <a:lnL>
                      <a:noFill/>
                    </a:lnL>
                    <a:lnR>
                      <a:noFill/>
                    </a:lnR>
                    <a:lnT>
                      <a:noFill/>
                    </a:lnT>
                    <a:lnB>
                      <a:noFill/>
                    </a:lnB>
                  </a:tcPr>
                </a:tc>
              </a:tr>
              <a:tr h="647300">
                <a:tc>
                  <a:txBody>
                    <a:bodyPr/>
                    <a:lstStyle/>
                    <a:p>
                      <a:r>
                        <a:rPr lang="en-US" sz="1200" dirty="0">
                          <a:effectLst/>
                          <a:latin typeface="Helvetica"/>
                        </a:rPr>
                        <a:t>French</a:t>
                      </a:r>
                      <a:br>
                        <a:rPr lang="en-US" sz="1200" dirty="0">
                          <a:effectLst/>
                          <a:latin typeface="Helvetica"/>
                        </a:rPr>
                      </a:br>
                      <a:r>
                        <a:rPr lang="en-US" sz="1200" dirty="0" smtClean="0">
                          <a:effectLst/>
                          <a:latin typeface="Helvetica"/>
                        </a:rPr>
                        <a:t>Official </a:t>
                      </a:r>
                      <a:r>
                        <a:rPr lang="en-US" sz="1200" dirty="0">
                          <a:effectLst/>
                          <a:latin typeface="Helvetica"/>
                        </a:rPr>
                        <a:t>language in 40 countries (ISO), spoken in 54 countries (E)</a:t>
                      </a:r>
                    </a:p>
                  </a:txBody>
                  <a:tcPr marL="4926" marR="4926" marT="4926" marB="4926" anchor="ctr">
                    <a:lnL>
                      <a:noFill/>
                    </a:lnL>
                    <a:lnR>
                      <a:noFill/>
                    </a:lnR>
                    <a:lnT>
                      <a:noFill/>
                    </a:lnT>
                    <a:lnB>
                      <a:noFill/>
                    </a:lnB>
                    <a:solidFill>
                      <a:srgbClr val="EEEEEE"/>
                    </a:solidFill>
                  </a:tcPr>
                </a:tc>
                <a:tc>
                  <a:txBody>
                    <a:bodyPr/>
                    <a:lstStyle/>
                    <a:p>
                      <a:r>
                        <a:rPr lang="tr-TR" sz="1200" dirty="0" err="1">
                          <a:effectLst/>
                          <a:latin typeface="Helvetica"/>
                        </a:rPr>
                        <a:t>fra</a:t>
                      </a:r>
                      <a:endParaRPr lang="tr-TR" sz="1200" dirty="0">
                        <a:effectLst/>
                        <a:latin typeface="Helvetica"/>
                      </a:endParaRPr>
                    </a:p>
                  </a:txBody>
                  <a:tcPr marL="4926" marR="4926" marT="4926" marB="4926">
                    <a:lnL>
                      <a:noFill/>
                    </a:lnL>
                    <a:lnR>
                      <a:noFill/>
                    </a:lnR>
                    <a:lnT>
                      <a:noFill/>
                    </a:lnT>
                    <a:lnB>
                      <a:noFill/>
                    </a:lnB>
                    <a:solidFill>
                      <a:srgbClr val="EEEEEE"/>
                    </a:solidFill>
                  </a:tcPr>
                </a:tc>
                <a:tc>
                  <a:txBody>
                    <a:bodyPr/>
                    <a:lstStyle/>
                    <a:p>
                      <a:pPr algn="r"/>
                      <a:r>
                        <a:rPr lang="tr-TR" sz="1200">
                          <a:effectLst/>
                          <a:latin typeface="Helvetica"/>
                        </a:rPr>
                        <a:t>77 000 000</a:t>
                      </a:r>
                    </a:p>
                  </a:txBody>
                  <a:tcPr marL="4926" marR="4926" marT="4926" marB="4926">
                    <a:lnL>
                      <a:noFill/>
                    </a:lnL>
                    <a:lnR>
                      <a:noFill/>
                    </a:lnR>
                    <a:lnT>
                      <a:noFill/>
                    </a:lnT>
                    <a:lnB>
                      <a:noFill/>
                    </a:lnB>
                    <a:solidFill>
                      <a:srgbClr val="EEEEEE"/>
                    </a:solidFill>
                  </a:tcPr>
                </a:tc>
                <a:tc>
                  <a:txBody>
                    <a:bodyPr/>
                    <a:lstStyle/>
                    <a:p>
                      <a:pPr algn="r"/>
                      <a:r>
                        <a:rPr lang="tr-TR" sz="1200" dirty="0">
                          <a:effectLst/>
                          <a:latin typeface="Helvetica"/>
                        </a:rPr>
                        <a:t>128 000 000</a:t>
                      </a:r>
                    </a:p>
                  </a:txBody>
                  <a:tcPr marL="4926" marR="4926" marT="4926" marB="4926">
                    <a:lnL>
                      <a:noFill/>
                    </a:lnL>
                    <a:lnR>
                      <a:noFill/>
                    </a:lnR>
                    <a:lnT>
                      <a:noFill/>
                    </a:lnT>
                    <a:lnB>
                      <a:noFill/>
                    </a:lnB>
                    <a:solidFill>
                      <a:srgbClr val="EEEEEE"/>
                    </a:solidFill>
                  </a:tcPr>
                </a:tc>
              </a:tr>
            </a:tbl>
          </a:graphicData>
        </a:graphic>
      </p:graphicFrame>
      <p:sp>
        <p:nvSpPr>
          <p:cNvPr id="5" name="Rectangle 1"/>
          <p:cNvSpPr>
            <a:spLocks noChangeArrowheads="1"/>
          </p:cNvSpPr>
          <p:nvPr/>
        </p:nvSpPr>
        <p:spPr bwMode="auto">
          <a:xfrm>
            <a:off x="386873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02179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Olimpiyat </a:t>
            </a:r>
            <a:r>
              <a:rPr lang="tr-TR" smtClean="0"/>
              <a:t>madalya sıralaması</a:t>
            </a:r>
            <a:endParaRPr lang="tr-TR"/>
          </a:p>
        </p:txBody>
      </p:sp>
      <p:sp>
        <p:nvSpPr>
          <p:cNvPr id="3" name="İçerik Yer Tutucusu 2"/>
          <p:cNvSpPr>
            <a:spLocks noGrp="1"/>
          </p:cNvSpPr>
          <p:nvPr>
            <p:ph idx="1"/>
          </p:nvPr>
        </p:nvSpPr>
        <p:spPr/>
        <p:txBody>
          <a:bodyPr>
            <a:normAutofit fontScale="85000" lnSpcReduction="20000"/>
          </a:bodyPr>
          <a:lstStyle/>
          <a:p>
            <a:pPr marL="514350" indent="-514350">
              <a:buFont typeface="+mj-lt"/>
              <a:buAutoNum type="arabicPeriod"/>
            </a:pPr>
            <a:r>
              <a:rPr lang="en-US" dirty="0" smtClean="0"/>
              <a:t>United </a:t>
            </a:r>
            <a:r>
              <a:rPr lang="en-US" dirty="0"/>
              <a:t>States of America </a:t>
            </a:r>
            <a:r>
              <a:rPr lang="en-US" dirty="0" smtClean="0"/>
              <a:t>2552 </a:t>
            </a:r>
            <a:endParaRPr lang="en-US" dirty="0"/>
          </a:p>
          <a:p>
            <a:pPr marL="514350" indent="-514350">
              <a:buFont typeface="+mj-lt"/>
              <a:buAutoNum type="arabicPeriod"/>
            </a:pPr>
            <a:r>
              <a:rPr lang="en-US" dirty="0" smtClean="0"/>
              <a:t>USSR  1204 </a:t>
            </a:r>
            <a:endParaRPr lang="en-US" dirty="0"/>
          </a:p>
          <a:p>
            <a:pPr marL="514350" indent="-514350">
              <a:buFont typeface="+mj-lt"/>
              <a:buAutoNum type="arabicPeriod"/>
            </a:pPr>
            <a:r>
              <a:rPr lang="en-US" dirty="0" smtClean="0"/>
              <a:t>Germany  718 </a:t>
            </a:r>
            <a:endParaRPr lang="en-US" dirty="0"/>
          </a:p>
          <a:p>
            <a:pPr marL="514350" indent="-514350">
              <a:buFont typeface="+mj-lt"/>
              <a:buAutoNum type="arabicPeriod"/>
            </a:pPr>
            <a:r>
              <a:rPr lang="en-US" dirty="0" smtClean="0"/>
              <a:t>Italy  627 </a:t>
            </a:r>
            <a:endParaRPr lang="en-US" dirty="0"/>
          </a:p>
          <a:p>
            <a:pPr marL="514350" indent="-514350">
              <a:buFont typeface="+mj-lt"/>
              <a:buAutoNum type="arabicPeriod"/>
            </a:pPr>
            <a:r>
              <a:rPr lang="en-US" dirty="0" smtClean="0"/>
              <a:t>Great </a:t>
            </a:r>
            <a:r>
              <a:rPr lang="en-US" dirty="0"/>
              <a:t>Britain  </a:t>
            </a:r>
            <a:r>
              <a:rPr lang="en-US" dirty="0" smtClean="0"/>
              <a:t>737 </a:t>
            </a:r>
            <a:endParaRPr lang="en-US" dirty="0"/>
          </a:p>
          <a:p>
            <a:pPr marL="514350" indent="-514350">
              <a:buFont typeface="+mj-lt"/>
              <a:buAutoNum type="arabicPeriod"/>
            </a:pPr>
            <a:r>
              <a:rPr lang="en-US" dirty="0" smtClean="0"/>
              <a:t>France  729 </a:t>
            </a:r>
            <a:endParaRPr lang="en-US" dirty="0"/>
          </a:p>
          <a:p>
            <a:pPr marL="514350" indent="-514350">
              <a:buFont typeface="+mj-lt"/>
              <a:buAutoNum type="arabicPeriod"/>
            </a:pPr>
            <a:r>
              <a:rPr lang="en-US" dirty="0" smtClean="0"/>
              <a:t>Democratic </a:t>
            </a:r>
            <a:r>
              <a:rPr lang="en-US" dirty="0"/>
              <a:t>Republic of Germany  </a:t>
            </a:r>
            <a:r>
              <a:rPr lang="en-US" dirty="0" smtClean="0"/>
              <a:t>519 </a:t>
            </a:r>
            <a:endParaRPr lang="en-US" dirty="0"/>
          </a:p>
          <a:p>
            <a:pPr marL="514350" indent="-514350">
              <a:buFont typeface="+mj-lt"/>
              <a:buAutoNum type="arabicPeriod"/>
            </a:pPr>
            <a:r>
              <a:rPr lang="en-US" dirty="0" smtClean="0"/>
              <a:t>Sweden  604 </a:t>
            </a:r>
            <a:endParaRPr lang="en-US" dirty="0"/>
          </a:p>
          <a:p>
            <a:pPr marL="514350" indent="-514350">
              <a:buFont typeface="+mj-lt"/>
              <a:buAutoNum type="arabicPeriod"/>
            </a:pPr>
            <a:r>
              <a:rPr lang="en-US" dirty="0" smtClean="0"/>
              <a:t>China  429 </a:t>
            </a:r>
            <a:endParaRPr lang="en-US" dirty="0"/>
          </a:p>
          <a:p>
            <a:pPr marL="514350" indent="-514350">
              <a:buFont typeface="+mj-lt"/>
              <a:buAutoNum type="arabicPeriod"/>
            </a:pPr>
            <a:r>
              <a:rPr lang="en-US" dirty="0" smtClean="0"/>
              <a:t>Norway  448 </a:t>
            </a: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0213610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Nobel Ödülleri</a:t>
            </a:r>
            <a:endParaRPr lang="tr-TR" dirty="0"/>
          </a:p>
        </p:txBody>
      </p:sp>
      <p:sp>
        <p:nvSpPr>
          <p:cNvPr id="3" name="İçerik Yer Tutucusu 2"/>
          <p:cNvSpPr>
            <a:spLocks noGrp="1"/>
          </p:cNvSpPr>
          <p:nvPr>
            <p:ph idx="1"/>
          </p:nvPr>
        </p:nvSpPr>
        <p:spPr/>
        <p:txBody>
          <a:bodyPr>
            <a:normAutofit fontScale="85000" lnSpcReduction="20000"/>
          </a:bodyPr>
          <a:lstStyle/>
          <a:p>
            <a:pPr marL="514350" indent="-514350">
              <a:buFont typeface="+mj-lt"/>
              <a:buAutoNum type="arabicPeriod"/>
            </a:pPr>
            <a:r>
              <a:rPr lang="en-US" dirty="0" smtClean="0"/>
              <a:t>United </a:t>
            </a:r>
            <a:r>
              <a:rPr lang="en-US" dirty="0"/>
              <a:t>States </a:t>
            </a:r>
            <a:r>
              <a:rPr lang="en-US" dirty="0" smtClean="0"/>
              <a:t>270 </a:t>
            </a:r>
            <a:endParaRPr lang="en-US" dirty="0"/>
          </a:p>
          <a:p>
            <a:pPr marL="514350" indent="-514350">
              <a:buFont typeface="+mj-lt"/>
              <a:buAutoNum type="arabicPeriod"/>
            </a:pPr>
            <a:r>
              <a:rPr lang="en-US" dirty="0" smtClean="0"/>
              <a:t>United </a:t>
            </a:r>
            <a:r>
              <a:rPr lang="en-US" dirty="0"/>
              <a:t>Kingdom </a:t>
            </a:r>
            <a:r>
              <a:rPr lang="en-US" dirty="0" smtClean="0"/>
              <a:t>101 </a:t>
            </a:r>
            <a:endParaRPr lang="en-US" dirty="0"/>
          </a:p>
          <a:p>
            <a:pPr marL="514350" indent="-514350">
              <a:buFont typeface="+mj-lt"/>
              <a:buAutoNum type="arabicPeriod"/>
            </a:pPr>
            <a:r>
              <a:rPr lang="en-US" dirty="0" smtClean="0"/>
              <a:t>Germany 76 </a:t>
            </a:r>
            <a:endParaRPr lang="en-US" dirty="0"/>
          </a:p>
          <a:p>
            <a:pPr marL="514350" indent="-514350">
              <a:buFont typeface="+mj-lt"/>
              <a:buAutoNum type="arabicPeriod"/>
            </a:pPr>
            <a:r>
              <a:rPr lang="en-US" dirty="0" smtClean="0"/>
              <a:t>France 49 </a:t>
            </a:r>
            <a:endParaRPr lang="en-US" dirty="0"/>
          </a:p>
          <a:p>
            <a:pPr marL="514350" indent="-514350">
              <a:buFont typeface="+mj-lt"/>
              <a:buAutoNum type="arabicPeriod"/>
            </a:pPr>
            <a:r>
              <a:rPr lang="en-US" dirty="0" smtClean="0"/>
              <a:t>Sweden 30 </a:t>
            </a:r>
            <a:endParaRPr lang="en-US" dirty="0"/>
          </a:p>
          <a:p>
            <a:pPr marL="514350" indent="-514350">
              <a:buFont typeface="+mj-lt"/>
              <a:buAutoNum type="arabicPeriod"/>
            </a:pPr>
            <a:r>
              <a:rPr lang="en-US" dirty="0" smtClean="0"/>
              <a:t>Switzerland 22 </a:t>
            </a:r>
            <a:endParaRPr lang="en-US" dirty="0"/>
          </a:p>
          <a:p>
            <a:pPr marL="514350" indent="-514350">
              <a:buFont typeface="+mj-lt"/>
              <a:buAutoNum type="arabicPeriod"/>
            </a:pPr>
            <a:r>
              <a:rPr lang="en-US" dirty="0" smtClean="0"/>
              <a:t>Netherlands 15 </a:t>
            </a:r>
            <a:endParaRPr lang="en-US" dirty="0"/>
          </a:p>
          <a:p>
            <a:pPr marL="514350" indent="-514350">
              <a:buFont typeface="+mj-lt"/>
              <a:buAutoNum type="arabicPeriod"/>
            </a:pPr>
            <a:r>
              <a:rPr lang="en-US" dirty="0" smtClean="0"/>
              <a:t>USSR </a:t>
            </a:r>
            <a:r>
              <a:rPr lang="en-US" dirty="0"/>
              <a:t>14 </a:t>
            </a:r>
          </a:p>
          <a:p>
            <a:pPr marL="514350" indent="-514350">
              <a:buFont typeface="+mj-lt"/>
              <a:buAutoNum type="arabicPeriod"/>
            </a:pPr>
            <a:r>
              <a:rPr lang="en-US" dirty="0" smtClean="0"/>
              <a:t>Italy </a:t>
            </a:r>
            <a:r>
              <a:rPr lang="tr-TR" dirty="0" smtClean="0"/>
              <a:t> </a:t>
            </a:r>
            <a:r>
              <a:rPr lang="en-US" dirty="0" smtClean="0"/>
              <a:t>14 </a:t>
            </a:r>
            <a:endParaRPr lang="en-US" dirty="0"/>
          </a:p>
          <a:p>
            <a:pPr marL="514350" indent="-514350">
              <a:buFont typeface="+mj-lt"/>
              <a:buAutoNum type="arabicPeriod"/>
            </a:pPr>
            <a:r>
              <a:rPr lang="en-US" dirty="0" smtClean="0"/>
              <a:t>Denmark </a:t>
            </a:r>
            <a:r>
              <a:rPr lang="tr-TR" dirty="0" smtClean="0"/>
              <a:t> </a:t>
            </a:r>
            <a:r>
              <a:rPr lang="en-US" dirty="0" smtClean="0"/>
              <a:t>13 </a:t>
            </a:r>
            <a:endParaRPr lang="en-US" dirty="0"/>
          </a:p>
        </p:txBody>
      </p:sp>
    </p:spTree>
    <p:extLst>
      <p:ext uri="{BB962C8B-B14F-4D97-AF65-F5344CB8AC3E}">
        <p14:creationId xmlns:p14="http://schemas.microsoft.com/office/powerpoint/2010/main" val="40093033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Bilimsel Yayın Sıralaması</a:t>
            </a:r>
            <a:endParaRPr lang="tr-TR" dirty="0"/>
          </a:p>
        </p:txBody>
      </p:sp>
      <p:sp>
        <p:nvSpPr>
          <p:cNvPr id="3" name="İçerik Yer Tutucusu 2"/>
          <p:cNvSpPr>
            <a:spLocks noGrp="1"/>
          </p:cNvSpPr>
          <p:nvPr>
            <p:ph idx="1"/>
          </p:nvPr>
        </p:nvSpPr>
        <p:spPr/>
        <p:txBody>
          <a:bodyPr>
            <a:normAutofit fontScale="85000" lnSpcReduction="20000"/>
          </a:bodyPr>
          <a:lstStyle/>
          <a:p>
            <a:r>
              <a:rPr lang="en-US" dirty="0"/>
              <a:t>1  United States 6.149.455</a:t>
            </a:r>
          </a:p>
          <a:p>
            <a:r>
              <a:rPr lang="en-US" dirty="0" smtClean="0"/>
              <a:t>2  </a:t>
            </a:r>
            <a:r>
              <a:rPr lang="en-US" dirty="0"/>
              <a:t>China 2.248.278</a:t>
            </a:r>
          </a:p>
          <a:p>
            <a:r>
              <a:rPr lang="en-US" dirty="0" smtClean="0"/>
              <a:t>3  </a:t>
            </a:r>
            <a:r>
              <a:rPr lang="en-US" dirty="0"/>
              <a:t>United Kingdom 1.711.878</a:t>
            </a:r>
          </a:p>
          <a:p>
            <a:r>
              <a:rPr lang="en-US" dirty="0" smtClean="0"/>
              <a:t>4  </a:t>
            </a:r>
            <a:r>
              <a:rPr lang="en-US" dirty="0"/>
              <a:t>Japan </a:t>
            </a:r>
            <a:r>
              <a:rPr lang="en-US" dirty="0" smtClean="0"/>
              <a:t>1.604.017</a:t>
            </a:r>
            <a:endParaRPr lang="en-US" dirty="0"/>
          </a:p>
          <a:p>
            <a:r>
              <a:rPr lang="en-US" dirty="0"/>
              <a:t>5  Germany 1.581.429</a:t>
            </a:r>
          </a:p>
          <a:p>
            <a:r>
              <a:rPr lang="en-US" dirty="0" smtClean="0"/>
              <a:t>6  </a:t>
            </a:r>
            <a:r>
              <a:rPr lang="en-US" dirty="0"/>
              <a:t>France </a:t>
            </a:r>
            <a:r>
              <a:rPr lang="en-US" dirty="0" smtClean="0"/>
              <a:t>1.141.005</a:t>
            </a:r>
            <a:endParaRPr lang="en-US" dirty="0"/>
          </a:p>
          <a:p>
            <a:r>
              <a:rPr lang="en-US" dirty="0"/>
              <a:t>7  Canada </a:t>
            </a:r>
            <a:r>
              <a:rPr lang="en-US" dirty="0" smtClean="0"/>
              <a:t>885.197</a:t>
            </a:r>
            <a:endParaRPr lang="en-US" dirty="0"/>
          </a:p>
          <a:p>
            <a:r>
              <a:rPr lang="en-US" dirty="0"/>
              <a:t>8  Italy 851.692</a:t>
            </a:r>
          </a:p>
          <a:p>
            <a:r>
              <a:rPr lang="en-US" dirty="0" smtClean="0"/>
              <a:t>9  </a:t>
            </a:r>
            <a:r>
              <a:rPr lang="en-US" dirty="0"/>
              <a:t>Spain </a:t>
            </a:r>
            <a:r>
              <a:rPr lang="en-US" dirty="0" smtClean="0"/>
              <a:t>665.977</a:t>
            </a:r>
            <a:endParaRPr lang="en-US" dirty="0"/>
          </a:p>
          <a:p>
            <a:r>
              <a:rPr lang="en-US" dirty="0"/>
              <a:t>10  India 634.472 </a:t>
            </a:r>
          </a:p>
          <a:p>
            <a:endParaRPr lang="tr-TR" dirty="0"/>
          </a:p>
        </p:txBody>
      </p:sp>
    </p:spTree>
    <p:extLst>
      <p:ext uri="{BB962C8B-B14F-4D97-AF65-F5344CB8AC3E}">
        <p14:creationId xmlns:p14="http://schemas.microsoft.com/office/powerpoint/2010/main" val="2791236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Diplomasi</a:t>
            </a:r>
            <a:endParaRPr lang="tr-TR" dirty="0"/>
          </a:p>
        </p:txBody>
      </p:sp>
      <p:sp>
        <p:nvSpPr>
          <p:cNvPr id="3" name="İçerik Yer Tutucusu 2"/>
          <p:cNvSpPr>
            <a:spLocks noGrp="1"/>
          </p:cNvSpPr>
          <p:nvPr>
            <p:ph idx="1"/>
          </p:nvPr>
        </p:nvSpPr>
        <p:spPr/>
        <p:txBody>
          <a:bodyPr/>
          <a:lstStyle/>
          <a:p>
            <a:r>
              <a:rPr lang="tr-TR" dirty="0" smtClean="0"/>
              <a:t>Türk Dil Kurumu Sözlüğü diplomasiyi, “1. Uluslararası ilişkileri düzenleyen antlaşmalar bütünü. 2. Yabancı bir ülkede ve uluslararası toplantılarda ülkesini temsil etme işi ve sanatı. 3. Bu işte çalışan kimsenin görevi, mesleği 4. Bu görevlilerin oluşturduğu topluluk 5. mec. Güç bir görüşme sırasında gösterilen ustalık ve beceriklilik.” şeklinde tanımlamaktadır (Türk Dil Kurumu, 2010).</a:t>
            </a:r>
            <a:endParaRPr lang="tr-TR" dirty="0"/>
          </a:p>
        </p:txBody>
      </p:sp>
    </p:spTree>
    <p:extLst>
      <p:ext uri="{BB962C8B-B14F-4D97-AF65-F5344CB8AC3E}">
        <p14:creationId xmlns:p14="http://schemas.microsoft.com/office/powerpoint/2010/main" val="3743947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err="1" smtClean="0"/>
              <a:t>Machiavelli’nin</a:t>
            </a:r>
            <a:r>
              <a:rPr lang="tr-TR" dirty="0" smtClean="0"/>
              <a:t> Diplomat </a:t>
            </a:r>
            <a:r>
              <a:rPr lang="tr-TR" dirty="0" err="1" smtClean="0"/>
              <a:t>Rafaello</a:t>
            </a:r>
            <a:r>
              <a:rPr lang="tr-TR" dirty="0" smtClean="0"/>
              <a:t> </a:t>
            </a:r>
            <a:r>
              <a:rPr lang="tr-TR" dirty="0" err="1" smtClean="0"/>
              <a:t>Girolami’ye</a:t>
            </a:r>
            <a:r>
              <a:rPr lang="tr-TR" dirty="0" smtClean="0"/>
              <a:t> öğüdü:</a:t>
            </a:r>
          </a:p>
          <a:p>
            <a:pPr marL="0" indent="0">
              <a:buNone/>
            </a:pPr>
            <a:r>
              <a:rPr lang="tr-TR" i="1" dirty="0" smtClean="0"/>
              <a:t>Onurlu ol ve doğruyu söyle ama bunu yapamayacak bir durumda olursan, o zaman yalan söyle ya da hiç olmazsa, kendini akla yakın bir biçimde savun. Aynı şekilde bir hükümdar da, hiçbir zaman onuru uğruna, ülkesini gözden çıkarma yoluna gitmemelidir.</a:t>
            </a:r>
            <a:endParaRPr lang="tr-TR" i="1" dirty="0"/>
          </a:p>
        </p:txBody>
      </p:sp>
    </p:spTree>
    <p:extLst>
      <p:ext uri="{BB962C8B-B14F-4D97-AF65-F5344CB8AC3E}">
        <p14:creationId xmlns:p14="http://schemas.microsoft.com/office/powerpoint/2010/main" val="3473205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Diplomasi</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Yunanca diploma kelimesinden gelmektedir. Katlanmış kağıt demektir. </a:t>
            </a:r>
          </a:p>
          <a:p>
            <a:r>
              <a:rPr lang="tr-TR" dirty="0" smtClean="0"/>
              <a:t>Kaynağı devlet olan diplomaside, dışişleri bakanlığı ve ona bağlı elçilikler tarafından yürütülmekte, alıcı diğer devlet hükümetleri ve mesaj etkilenmek istenen politika doğrultusunda aktarılan görüş ve isteklerdir.</a:t>
            </a:r>
          </a:p>
          <a:p>
            <a:r>
              <a:rPr lang="tr-TR" dirty="0" smtClean="0"/>
              <a:t>Dar anlamda diplomasi, diplomatlar aracılığıyla gerçekleştirilen karşılıkla haberleşme ve görüşmeler süreci.</a:t>
            </a:r>
          </a:p>
          <a:p>
            <a:r>
              <a:rPr lang="tr-TR" dirty="0" smtClean="0"/>
              <a:t>Geniş anlamda diplomasi, bir devletin dış politikasında kullanılan çeşitli siyasal etkileme yöntem ve tekniklerini içermektedir.</a:t>
            </a:r>
            <a:endParaRPr lang="tr-TR" dirty="0"/>
          </a:p>
        </p:txBody>
      </p:sp>
    </p:spTree>
    <p:extLst>
      <p:ext uri="{BB962C8B-B14F-4D97-AF65-F5344CB8AC3E}">
        <p14:creationId xmlns:p14="http://schemas.microsoft.com/office/powerpoint/2010/main" val="1215769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Diplomasinin işlevleri</a:t>
            </a:r>
            <a:endParaRPr lang="tr-TR" dirty="0"/>
          </a:p>
        </p:txBody>
      </p:sp>
      <p:sp>
        <p:nvSpPr>
          <p:cNvPr id="3" name="İçerik Yer Tutucusu 2"/>
          <p:cNvSpPr>
            <a:spLocks noGrp="1"/>
          </p:cNvSpPr>
          <p:nvPr>
            <p:ph idx="1"/>
          </p:nvPr>
        </p:nvSpPr>
        <p:spPr/>
        <p:txBody>
          <a:bodyPr/>
          <a:lstStyle/>
          <a:p>
            <a:r>
              <a:rPr lang="tr-TR" dirty="0" smtClean="0"/>
              <a:t>Elde bulunan güçler yönünde hedef ve amaçlara ulaşmak</a:t>
            </a:r>
          </a:p>
          <a:p>
            <a:r>
              <a:rPr lang="tr-TR" dirty="0" smtClean="0"/>
              <a:t>Diğer ulusların güçlerinin farkında olmak</a:t>
            </a:r>
          </a:p>
          <a:p>
            <a:r>
              <a:rPr lang="tr-TR" dirty="0" smtClean="0"/>
              <a:t>Tüm bu değişik hedef ve amaçların ne şekilde bağdaşabileceğini bilmek</a:t>
            </a:r>
          </a:p>
          <a:p>
            <a:r>
              <a:rPr lang="tr-TR" dirty="0" smtClean="0"/>
              <a:t>Kendi amaç ve hedeflerine uygun düşecek araç ve yolları kullanmak.</a:t>
            </a:r>
            <a:endParaRPr lang="tr-TR" dirty="0"/>
          </a:p>
        </p:txBody>
      </p:sp>
    </p:spTree>
    <p:extLst>
      <p:ext uri="{BB962C8B-B14F-4D97-AF65-F5344CB8AC3E}">
        <p14:creationId xmlns:p14="http://schemas.microsoft.com/office/powerpoint/2010/main" val="2763279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Diplomasi türleri</a:t>
            </a:r>
            <a:endParaRPr lang="tr-TR" dirty="0"/>
          </a:p>
        </p:txBody>
      </p:sp>
      <p:sp>
        <p:nvSpPr>
          <p:cNvPr id="3" name="İçerik Yer Tutucusu 2"/>
          <p:cNvSpPr>
            <a:spLocks noGrp="1"/>
          </p:cNvSpPr>
          <p:nvPr>
            <p:ph idx="1"/>
          </p:nvPr>
        </p:nvSpPr>
        <p:spPr/>
        <p:txBody>
          <a:bodyPr>
            <a:normAutofit lnSpcReduction="10000"/>
          </a:bodyPr>
          <a:lstStyle/>
          <a:p>
            <a:r>
              <a:rPr lang="tr-TR" dirty="0" smtClean="0"/>
              <a:t>Konferans diplomasisi, BM ile başlayan ve uluslararası kuruluşlarla yürütülen diplomasi</a:t>
            </a:r>
          </a:p>
          <a:p>
            <a:r>
              <a:rPr lang="tr-TR" dirty="0" smtClean="0"/>
              <a:t>Doruk diplomasisi, devlet başkanlarının yürüttüğü diplomasi</a:t>
            </a:r>
          </a:p>
          <a:p>
            <a:r>
              <a:rPr lang="tr-TR" dirty="0" smtClean="0"/>
              <a:t>Parlamenter diplomasi, iki ya da daha fazla parlamentonun kendileri dışında ortaklaşa oluşturdukları yapılarla gerçekleşen diplomasi. Bu diplomaside milletvekilleri de aktif rol oynar.</a:t>
            </a:r>
          </a:p>
          <a:p>
            <a:endParaRPr lang="tr-TR" dirty="0"/>
          </a:p>
        </p:txBody>
      </p:sp>
    </p:spTree>
    <p:extLst>
      <p:ext uri="{BB962C8B-B14F-4D97-AF65-F5344CB8AC3E}">
        <p14:creationId xmlns:p14="http://schemas.microsoft.com/office/powerpoint/2010/main" val="2250707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Geleneksel diplomasi</a:t>
            </a:r>
            <a:endParaRPr lang="tr-TR" dirty="0"/>
          </a:p>
        </p:txBody>
      </p:sp>
      <p:sp>
        <p:nvSpPr>
          <p:cNvPr id="3" name="İçerik Yer Tutucusu 2"/>
          <p:cNvSpPr>
            <a:spLocks noGrp="1"/>
          </p:cNvSpPr>
          <p:nvPr>
            <p:ph idx="1"/>
          </p:nvPr>
        </p:nvSpPr>
        <p:spPr/>
        <p:txBody>
          <a:bodyPr/>
          <a:lstStyle/>
          <a:p>
            <a:r>
              <a:rPr lang="tr-TR" dirty="0" smtClean="0"/>
              <a:t>“bir hükümetin belli konulardaki kanı ve görüşlerini doğrudan doğruya öteki devletlerin karar vericilerine iletilmesi süreci” (</a:t>
            </a:r>
            <a:r>
              <a:rPr lang="tr-TR" dirty="0" err="1" smtClean="0"/>
              <a:t>Gönlübol</a:t>
            </a:r>
            <a:r>
              <a:rPr lang="tr-TR" dirty="0" smtClean="0"/>
              <a:t>, 1993: 116).</a:t>
            </a:r>
          </a:p>
          <a:p>
            <a:r>
              <a:rPr lang="tr-TR" dirty="0" smtClean="0"/>
              <a:t>“bir hükümetin belli konulardaki kanı ve görüşlerinin doğrudan doğruya öteki devletlerin karar vericilerine iletmesidir” şeklinde tanımlamıştır (Arı, 2009: 340).</a:t>
            </a:r>
            <a:endParaRPr lang="tr-TR" dirty="0"/>
          </a:p>
        </p:txBody>
      </p:sp>
    </p:spTree>
    <p:extLst>
      <p:ext uri="{BB962C8B-B14F-4D97-AF65-F5344CB8AC3E}">
        <p14:creationId xmlns:p14="http://schemas.microsoft.com/office/powerpoint/2010/main" val="3188772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Günümüzde diplomasi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“uluslararası çevrenin yönetimidir” (</a:t>
            </a:r>
            <a:r>
              <a:rPr lang="tr-TR" dirty="0" err="1" smtClean="0"/>
              <a:t>Cull</a:t>
            </a:r>
            <a:r>
              <a:rPr lang="tr-TR" dirty="0" smtClean="0"/>
              <a:t>, 2009: 12). </a:t>
            </a:r>
          </a:p>
          <a:p>
            <a:r>
              <a:rPr lang="tr-TR" dirty="0" smtClean="0"/>
              <a:t>Geleneksel diplomasi prensipleri varlığını devam ettirmekle birlikte, sivil toplum örgütleri, uluslararası ve çok uluslu örgütlerin diplomasi içine dahil olmasıyla oluşan yeni bir diplomatik ortam bulunmaktadır. Ticaret ve çevre gibi konuların global niteliği ve iletişim araçlarındaki gelişmeler farklı aktörlerin diplomasi içinde yer almasını sağlamıştır.</a:t>
            </a:r>
            <a:r>
              <a:rPr lang="en-US" dirty="0" smtClean="0"/>
              <a:t> </a:t>
            </a:r>
            <a:endParaRPr lang="tr-TR" dirty="0"/>
          </a:p>
        </p:txBody>
      </p:sp>
    </p:spTree>
    <p:extLst>
      <p:ext uri="{BB962C8B-B14F-4D97-AF65-F5344CB8AC3E}">
        <p14:creationId xmlns:p14="http://schemas.microsoft.com/office/powerpoint/2010/main" val="99380124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TotalTime>
  <Words>1440</Words>
  <Application>Microsoft Office PowerPoint</Application>
  <PresentationFormat>Ekran Gösterisi (4:3)</PresentationFormat>
  <Paragraphs>267</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Ofis Teması</vt:lpstr>
      <vt:lpstr>Kamu Diplomasisi ve İletişim</vt:lpstr>
      <vt:lpstr>Tanım</vt:lpstr>
      <vt:lpstr>Diplomasi</vt:lpstr>
      <vt:lpstr>PowerPoint Sunusu</vt:lpstr>
      <vt:lpstr>Diplomasi</vt:lpstr>
      <vt:lpstr>Diplomasinin işlevleri</vt:lpstr>
      <vt:lpstr>Diplomasi türleri</vt:lpstr>
      <vt:lpstr>Geleneksel diplomasi</vt:lpstr>
      <vt:lpstr>Günümüzde diplomasi</vt:lpstr>
      <vt:lpstr>Kamu</vt:lpstr>
      <vt:lpstr>Kamu</vt:lpstr>
      <vt:lpstr>PowerPoint Sunusu</vt:lpstr>
      <vt:lpstr>Geleneksel Kamu Diplomasisi</vt:lpstr>
      <vt:lpstr>PowerPoint Sunusu</vt:lpstr>
      <vt:lpstr>Geleneksel Kamu Diplomasisi</vt:lpstr>
      <vt:lpstr>21. yy Kamu Diplomasisi</vt:lpstr>
      <vt:lpstr>PowerPoint Sunusu</vt:lpstr>
      <vt:lpstr>KD Katı Yaklaşım</vt:lpstr>
      <vt:lpstr>KD Esnek Yaklaşım</vt:lpstr>
      <vt:lpstr>Yumuşak Güç olarak KD</vt:lpstr>
      <vt:lpstr>Güç çeşitleri</vt:lpstr>
      <vt:lpstr> Dünya askeri güç sıralaması (2013) </vt:lpstr>
      <vt:lpstr>Dünya ekonomik güç sıralaması (2012)</vt:lpstr>
      <vt:lpstr>PowerPoint Sunusu</vt:lpstr>
      <vt:lpstr>Olimpiyat madalya sıralaması</vt:lpstr>
      <vt:lpstr>Nobel Ödülleri</vt:lpstr>
      <vt:lpstr>Bilimsel Yayın Sıralaması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Diplomasisi ve İletişim</dc:title>
  <dc:creator>ayagmurlu</dc:creator>
  <cp:lastModifiedBy>ayagmurlu</cp:lastModifiedBy>
  <cp:revision>25</cp:revision>
  <dcterms:created xsi:type="dcterms:W3CDTF">2013-05-08T09:47:11Z</dcterms:created>
  <dcterms:modified xsi:type="dcterms:W3CDTF">2013-05-14T10:56:27Z</dcterms:modified>
</cp:coreProperties>
</file>