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308" r:id="rId3"/>
    <p:sldId id="310" r:id="rId4"/>
    <p:sldId id="321" r:id="rId5"/>
    <p:sldId id="324" r:id="rId6"/>
    <p:sldId id="331" r:id="rId7"/>
    <p:sldId id="337" r:id="rId8"/>
    <p:sldId id="338" r:id="rId9"/>
    <p:sldId id="341" r:id="rId10"/>
    <p:sldId id="346" r:id="rId11"/>
    <p:sldId id="63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8697" y="2502625"/>
            <a:ext cx="9926576" cy="1219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44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856101" y="7076075"/>
            <a:ext cx="8504600" cy="11253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25000" lnSpcReduction="200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200185" y="7076074"/>
            <a:ext cx="10117693" cy="1353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4931" y="1579684"/>
            <a:ext cx="11242040" cy="1016508"/>
          </a:xfrm>
        </p:spPr>
        <p:txBody>
          <a:bodyPr>
            <a:noAutofit/>
          </a:bodyPr>
          <a:lstStyle/>
          <a:p>
            <a:r>
              <a:rPr lang="tr-TR" sz="3200" dirty="0"/>
              <a:t>Çocuklar bu dönemde soyut kavramları etkili bir şekilde kullanırlar. </a:t>
            </a:r>
          </a:p>
          <a:p>
            <a:r>
              <a:rPr lang="tr-TR" sz="3200" dirty="0"/>
              <a:t>Ergen benmerkezciliği görülür</a:t>
            </a:r>
          </a:p>
          <a:p>
            <a:r>
              <a:rPr lang="tr-TR" sz="3200" dirty="0"/>
              <a:t>Varsayımlar kurabilir,</a:t>
            </a:r>
          </a:p>
          <a:p>
            <a:r>
              <a:rPr lang="tr-TR" sz="3200" dirty="0"/>
              <a:t>Mantıksal sonuçlar çıkarabilir,</a:t>
            </a:r>
          </a:p>
          <a:p>
            <a:r>
              <a:rPr lang="tr-TR" sz="3200" dirty="0"/>
              <a:t>İster somut ister soyut biçimde sunulsun karmaşık sorunları sistemli biçimde çözebilirler.</a:t>
            </a:r>
          </a:p>
          <a:p>
            <a:endParaRPr lang="tr-TR" sz="3200" dirty="0"/>
          </a:p>
          <a:p>
            <a:endParaRPr lang="tr-TR" sz="32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algn="ctr">
              <a:defRPr/>
            </a:pPr>
            <a:r>
              <a:rPr lang="tr-TR" b="1" dirty="0">
                <a:solidFill>
                  <a:srgbClr val="3A911A"/>
                </a:solidFill>
              </a:rPr>
              <a:t>Soyut işlemler dönemi </a:t>
            </a:r>
          </a:p>
        </p:txBody>
      </p:sp>
    </p:spTree>
    <p:extLst>
      <p:ext uri="{BB962C8B-B14F-4D97-AF65-F5344CB8AC3E}">
        <p14:creationId xmlns:p14="http://schemas.microsoft.com/office/powerpoint/2010/main" val="365765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30200" y="228601"/>
            <a:ext cx="11455400" cy="72389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sz="4000" dirty="0">
                <a:solidFill>
                  <a:srgbClr val="3A911A"/>
                </a:solidFill>
              </a:rPr>
              <a:t>Duyu-Motor Dönem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394825" y="1410585"/>
            <a:ext cx="5629598" cy="4067623"/>
          </a:xfrm>
        </p:spPr>
        <p:txBody>
          <a:bodyPr>
            <a:normAutofit/>
          </a:bodyPr>
          <a:lstStyle/>
          <a:p>
            <a:r>
              <a:rPr lang="tr-TR" sz="2800" dirty="0"/>
              <a:t>Çocuk duyular ve motor etkinliklerle çevresiyle iletişime girer.</a:t>
            </a:r>
          </a:p>
          <a:p>
            <a:r>
              <a:rPr lang="tr-TR" sz="2800" dirty="0"/>
              <a:t>Çocuklar bu dönemin sonuna doğru başlangıçtaki deneme-yanılma yoluyla problem çözmeden zihinsel olarak problem çözmeye doğru ilerlerler. </a:t>
            </a:r>
          </a:p>
          <a:p>
            <a:pPr marL="0" indent="0">
              <a:buNone/>
            </a:pPr>
            <a:endParaRPr lang="tr-TR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19546" y="1505309"/>
            <a:ext cx="4941862" cy="4045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/>
              <a:t>Çocuklar, nesneleri ve olayları zihinsel olarak sembolleştirir, resmederler. </a:t>
            </a:r>
          </a:p>
          <a:p>
            <a:r>
              <a:rPr lang="tr-TR" sz="2400"/>
              <a:t>Bu durum düşünmenin başlangıcı olarak ifade edilir. </a:t>
            </a:r>
          </a:p>
          <a:p>
            <a:r>
              <a:rPr lang="tr-TR" sz="2400"/>
              <a:t>Nesne ve olayların içsel temsilcilerinin oluşması, kavram ve dil gelişiminin başlangıcını oluşturur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20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97968" y="2324100"/>
            <a:ext cx="9902872" cy="3083170"/>
          </a:xfrm>
        </p:spPr>
        <p:txBody>
          <a:bodyPr>
            <a:normAutofit fontScale="77500" lnSpcReduction="20000"/>
          </a:bodyPr>
          <a:lstStyle/>
          <a:p>
            <a:r>
              <a:rPr lang="tr-TR" sz="2800" b="1" i="1" dirty="0" err="1"/>
              <a:t>Refleksif</a:t>
            </a:r>
            <a:r>
              <a:rPr lang="tr-TR" sz="2800" b="1" i="1" dirty="0"/>
              <a:t> hareketler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birinci alt dönem</a:t>
            </a:r>
          </a:p>
          <a:p>
            <a:r>
              <a:rPr lang="tr-TR" sz="2800" b="1" i="1" dirty="0"/>
              <a:t>Birinci döngüsel tepkiler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ikinci alt dönem</a:t>
            </a:r>
          </a:p>
          <a:p>
            <a:r>
              <a:rPr lang="tr-TR" sz="2800" b="1" i="1" dirty="0"/>
              <a:t>İkinci döngüsel tepkiler </a:t>
            </a:r>
            <a:r>
              <a:rPr lang="tr-TR" sz="2800" b="1" i="1" dirty="0">
                <a:solidFill>
                  <a:srgbClr val="FF0000"/>
                </a:solidFill>
              </a:rPr>
              <a:t>üçüncü alt dönem</a:t>
            </a:r>
          </a:p>
          <a:p>
            <a:r>
              <a:rPr lang="tr-TR" sz="2800" b="1" i="1" dirty="0"/>
              <a:t>İkinci döngüsel tepkilerin eşgüdümü </a:t>
            </a:r>
            <a:r>
              <a:rPr lang="tr-TR" sz="2800" b="1" i="1" dirty="0">
                <a:solidFill>
                  <a:srgbClr val="FF0000"/>
                </a:solidFill>
              </a:rPr>
              <a:t>dördüncü alt dönem</a:t>
            </a:r>
          </a:p>
          <a:p>
            <a:r>
              <a:rPr lang="tr-TR" sz="2800" b="1" i="1" dirty="0"/>
              <a:t>Üçüncü döngüsel tepkiler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beşinci alt dönem</a:t>
            </a:r>
            <a:r>
              <a:rPr lang="tr-TR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tr-TR" sz="2800" b="1" i="1" dirty="0"/>
              <a:t>Zihinsel temsil</a:t>
            </a:r>
            <a:r>
              <a:rPr lang="tr-TR" sz="2800" dirty="0"/>
              <a:t> </a:t>
            </a:r>
            <a:r>
              <a:rPr lang="tr-TR" sz="2800" b="1" i="1" dirty="0">
                <a:solidFill>
                  <a:srgbClr val="FF0000"/>
                </a:solidFill>
              </a:rPr>
              <a:t>altıncı alt dönem</a:t>
            </a:r>
          </a:p>
          <a:p>
            <a:pPr lvl="1"/>
            <a:r>
              <a:rPr lang="tr-TR" sz="2600" b="1" i="1" dirty="0">
                <a:solidFill>
                  <a:srgbClr val="FF0000"/>
                </a:solidFill>
              </a:rPr>
              <a:t>Ertelenmiş taklit</a:t>
            </a:r>
          </a:p>
          <a:p>
            <a:pPr lvl="1"/>
            <a:r>
              <a:rPr lang="tr-TR" sz="2600" b="1" dirty="0">
                <a:solidFill>
                  <a:srgbClr val="FF0000"/>
                </a:solidFill>
              </a:rPr>
              <a:t>“-</a:t>
            </a:r>
            <a:r>
              <a:rPr lang="tr-TR" sz="2600" b="1" i="1" dirty="0" err="1">
                <a:solidFill>
                  <a:srgbClr val="FF0000"/>
                </a:solidFill>
              </a:rPr>
              <a:t>mış</a:t>
            </a:r>
            <a:r>
              <a:rPr lang="tr-TR" sz="2600" b="1" i="1" dirty="0">
                <a:solidFill>
                  <a:srgbClr val="FF0000"/>
                </a:solidFill>
              </a:rPr>
              <a:t> gibi yapma oyunları</a:t>
            </a:r>
            <a:endParaRPr lang="en-US" sz="2600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368300" y="241301"/>
            <a:ext cx="11455400" cy="1066801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sz="4000" dirty="0">
                <a:solidFill>
                  <a:srgbClr val="3A911A"/>
                </a:solidFill>
              </a:rPr>
              <a:t>Duyu-Motor Dönem </a:t>
            </a:r>
          </a:p>
        </p:txBody>
      </p:sp>
    </p:spTree>
    <p:extLst>
      <p:ext uri="{BB962C8B-B14F-4D97-AF65-F5344CB8AC3E}">
        <p14:creationId xmlns:p14="http://schemas.microsoft.com/office/powerpoint/2010/main" val="352388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3A911A"/>
                </a:solidFill>
              </a:rPr>
              <a:t>N</a:t>
            </a:r>
            <a:r>
              <a:rPr lang="tr-TR" b="1" dirty="0">
                <a:solidFill>
                  <a:srgbClr val="3A911A"/>
                </a:solidFill>
              </a:rPr>
              <a:t>esnenin Sürekliliği </a:t>
            </a:r>
            <a:endParaRPr lang="en-US" dirty="0">
              <a:solidFill>
                <a:srgbClr val="3A911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065434" y="1772901"/>
            <a:ext cx="9665915" cy="4937760"/>
          </a:xfrm>
        </p:spPr>
        <p:txBody>
          <a:bodyPr>
            <a:noAutofit/>
          </a:bodyPr>
          <a:lstStyle/>
          <a:p>
            <a:r>
              <a:rPr lang="tr-TR" sz="2800" b="1" dirty="0"/>
              <a:t>Dört aydan küçük</a:t>
            </a:r>
          </a:p>
          <a:p>
            <a:r>
              <a:rPr lang="tr-TR" sz="2800" b="1" dirty="0"/>
              <a:t>Dört-sekiz aylar arası</a:t>
            </a:r>
          </a:p>
          <a:p>
            <a:r>
              <a:rPr lang="tr-TR" sz="2800" b="1" dirty="0"/>
              <a:t>Sekiz-on iki aylar arası</a:t>
            </a:r>
          </a:p>
          <a:p>
            <a:r>
              <a:rPr lang="tr-TR" sz="2800" b="1" dirty="0"/>
              <a:t>On iki- on sekiz aylar arası</a:t>
            </a:r>
          </a:p>
          <a:p>
            <a:r>
              <a:rPr lang="tr-TR" sz="2800" b="1" dirty="0"/>
              <a:t>On sekiz- yirmi dört ay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675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78000" y="2209800"/>
            <a:ext cx="8663940" cy="32390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b="1" i="1" dirty="0"/>
              <a:t>Sembolik dönem (2-4 yaş)</a:t>
            </a:r>
            <a:endParaRPr lang="tr-TR" sz="3200" dirty="0"/>
          </a:p>
          <a:p>
            <a:pPr>
              <a:lnSpc>
                <a:spcPct val="150000"/>
              </a:lnSpc>
            </a:pPr>
            <a:r>
              <a:rPr lang="tr-TR" sz="3200" b="1" i="1" dirty="0"/>
              <a:t>Sezgisel dönem (4-7 yaş)</a:t>
            </a:r>
          </a:p>
          <a:p>
            <a:pPr>
              <a:lnSpc>
                <a:spcPct val="150000"/>
              </a:lnSpc>
            </a:pPr>
            <a:endParaRPr lang="tr-TR" sz="3200" dirty="0"/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4000" b="1" dirty="0">
                <a:solidFill>
                  <a:srgbClr val="3A911A"/>
                </a:solidFill>
              </a:rPr>
              <a:t>İşlem öncesi dönem</a:t>
            </a:r>
          </a:p>
        </p:txBody>
      </p:sp>
    </p:spTree>
    <p:extLst>
      <p:ext uri="{BB962C8B-B14F-4D97-AF65-F5344CB8AC3E}">
        <p14:creationId xmlns:p14="http://schemas.microsoft.com/office/powerpoint/2010/main" val="247444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>
                <a:solidFill>
                  <a:srgbClr val="3A911A"/>
                </a:solidFill>
              </a:rPr>
              <a:t>İşlem öncesi dönem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351088" y="1773238"/>
            <a:ext cx="7859712" cy="4322762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Korunum ilkesi kazanılmamıştır.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Tersine </a:t>
            </a:r>
            <a:r>
              <a:rPr lang="tr-TR" sz="3600" dirty="0" err="1"/>
              <a:t>çevrilemezlik</a:t>
            </a:r>
            <a:r>
              <a:rPr lang="tr-TR" sz="3600" dirty="0"/>
              <a:t> görülür.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Odaklaşama vardır.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Şimdiki durum üzerinde durulur.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Özelden özele akıl yürütme vardır.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Animizm (</a:t>
            </a:r>
            <a:r>
              <a:rPr lang="tr-TR" sz="3600" dirty="0" err="1"/>
              <a:t>canlandırmacılık</a:t>
            </a:r>
            <a:r>
              <a:rPr lang="tr-TR" sz="3600" dirty="0"/>
              <a:t>) ve </a:t>
            </a:r>
            <a:r>
              <a:rPr lang="tr-TR" sz="3600" dirty="0" err="1"/>
              <a:t>yapaycılık</a:t>
            </a:r>
            <a:endParaRPr lang="tr-TR" sz="36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Nesneleri yalnızca bir özellikleri açısından sınıflandırabilir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/>
              <a:t>Kalıp yargılar vardır.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3600" dirty="0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3600" dirty="0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3600" dirty="0"/>
          </a:p>
          <a:p>
            <a:pPr eaLnBrk="1" hangingPunct="1">
              <a:lnSpc>
                <a:spcPct val="150000"/>
              </a:lnSpc>
              <a:buFont typeface="Symbol" panose="05050102010706020507" pitchFamily="18" charset="2"/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6978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dirty="0">
                <a:solidFill>
                  <a:srgbClr val="3A911A"/>
                </a:solidFill>
              </a:rPr>
              <a:t>İşlem öncesi dönemden somut işlemler dönemine geçiş;</a:t>
            </a:r>
          </a:p>
        </p:txBody>
      </p:sp>
      <p:sp>
        <p:nvSpPr>
          <p:cNvPr id="37890" name="1 İçerik Yer Tutucusu"/>
          <p:cNvSpPr>
            <a:spLocks noGrp="1"/>
          </p:cNvSpPr>
          <p:nvPr>
            <p:ph sz="quarter" idx="13"/>
          </p:nvPr>
        </p:nvSpPr>
        <p:spPr>
          <a:xfrm>
            <a:off x="927100" y="1727200"/>
            <a:ext cx="10086340" cy="4115308"/>
          </a:xfrm>
        </p:spPr>
        <p:txBody>
          <a:bodyPr>
            <a:normAutofit lnSpcReduction="1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tr-TR" sz="3600" dirty="0">
                <a:solidFill>
                  <a:schemeClr val="tx1"/>
                </a:solidFill>
              </a:rPr>
              <a:t>Çocuklar;</a:t>
            </a:r>
          </a:p>
          <a:p>
            <a:pPr lvl="1"/>
            <a:r>
              <a:rPr lang="tr-TR" sz="3200" dirty="0"/>
              <a:t>Dili kullanma becerilerinde,</a:t>
            </a:r>
          </a:p>
          <a:p>
            <a:pPr lvl="1"/>
            <a:r>
              <a:rPr lang="tr-TR" sz="3200" dirty="0"/>
              <a:t>İlgilerinde,</a:t>
            </a:r>
          </a:p>
          <a:p>
            <a:pPr lvl="1"/>
            <a:r>
              <a:rPr lang="tr-TR" sz="3200" dirty="0"/>
              <a:t>Oyunlarında,</a:t>
            </a:r>
          </a:p>
          <a:p>
            <a:pPr lvl="1"/>
            <a:r>
              <a:rPr lang="tr-TR" sz="3200" dirty="0"/>
              <a:t>Öğrenme etkinliklerinde,</a:t>
            </a:r>
          </a:p>
          <a:p>
            <a:pPr lvl="1"/>
            <a:r>
              <a:rPr lang="tr-TR" sz="3200" dirty="0"/>
              <a:t>Mizah yeteneklerinde,</a:t>
            </a:r>
          </a:p>
          <a:p>
            <a:pPr lvl="1"/>
            <a:r>
              <a:rPr lang="tr-TR" sz="3200" dirty="0"/>
              <a:t>Toplumsal etkileşimlerinde </a:t>
            </a:r>
            <a:r>
              <a:rPr lang="tr-TR" sz="3200" dirty="0">
                <a:solidFill>
                  <a:srgbClr val="2E2224"/>
                </a:solidFill>
              </a:rPr>
              <a:t>farklılıklar gösterirler. </a:t>
            </a:r>
          </a:p>
        </p:txBody>
      </p:sp>
    </p:spTree>
    <p:extLst>
      <p:ext uri="{BB962C8B-B14F-4D97-AF65-F5344CB8AC3E}">
        <p14:creationId xmlns:p14="http://schemas.microsoft.com/office/powerpoint/2010/main" val="370719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>
                <a:solidFill>
                  <a:srgbClr val="3A911A"/>
                </a:solidFill>
              </a:rPr>
              <a:t>Somut işlemler dönemi</a:t>
            </a:r>
          </a:p>
        </p:txBody>
      </p:sp>
      <p:sp>
        <p:nvSpPr>
          <p:cNvPr id="38914" name="1 İçerik Yer Tutucusu"/>
          <p:cNvSpPr>
            <a:spLocks noGrp="1"/>
          </p:cNvSpPr>
          <p:nvPr>
            <p:ph sz="quarter" idx="13"/>
          </p:nvPr>
        </p:nvSpPr>
        <p:spPr>
          <a:xfrm>
            <a:off x="946639" y="1672372"/>
            <a:ext cx="10795000" cy="1430336"/>
          </a:xfrm>
        </p:spPr>
        <p:txBody>
          <a:bodyPr>
            <a:noAutofit/>
          </a:bodyPr>
          <a:lstStyle/>
          <a:p>
            <a:r>
              <a:rPr lang="tr-TR" sz="2800" dirty="0"/>
              <a:t>Bilişsel işleyiş en yüksek düzeyde değildir.</a:t>
            </a:r>
          </a:p>
          <a:p>
            <a:pPr algn="just"/>
            <a:r>
              <a:rPr lang="tr-TR" sz="2800" dirty="0"/>
              <a:t>Çocukların üzerinde akıl yürütecekleri bilgi ile görsel ya da fiziksel ilişki kurulduğunda anlam kazanır.</a:t>
            </a:r>
          </a:p>
          <a:p>
            <a:pPr algn="just"/>
            <a:r>
              <a:rPr lang="tr-TR" sz="2800" dirty="0"/>
              <a:t>Çocuklar bilgiyi sistemli ve mantıklı bir şekilde işleyebilirler. </a:t>
            </a:r>
          </a:p>
          <a:p>
            <a:pPr algn="just"/>
            <a:r>
              <a:rPr lang="tr-TR" sz="2800" dirty="0"/>
              <a:t>Ancak bu işleyiş ancak bilgi somut bir şekilde verildiğinde yapabilirler. </a:t>
            </a:r>
          </a:p>
          <a:p>
            <a:pPr algn="just"/>
            <a:r>
              <a:rPr lang="tr-TR" sz="2800" dirty="0"/>
              <a:t>Soyut bilgiler verildiğinde yetersiz görünürler. </a:t>
            </a:r>
          </a:p>
          <a:p>
            <a:pPr algn="just"/>
            <a:r>
              <a:rPr lang="tr-TR" sz="2800" dirty="0"/>
              <a:t>Eğer somut bir şekilde bilgi verilirse, bu bilgiyi çok yönlü ele alabilirler.</a:t>
            </a:r>
          </a:p>
          <a:p>
            <a:pPr algn="just"/>
            <a:r>
              <a:rPr lang="tr-TR" sz="2800" dirty="0"/>
              <a:t>Benmerkezcilikten uzaklaşılır.</a:t>
            </a:r>
          </a:p>
          <a:p>
            <a:pPr algn="just"/>
            <a:endParaRPr lang="tr-TR" sz="2800" dirty="0"/>
          </a:p>
          <a:p>
            <a:pPr algn="just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36762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-215899"/>
            <a:ext cx="11455400" cy="1066801"/>
          </a:xfrm>
        </p:spPr>
        <p:txBody>
          <a:bodyPr/>
          <a:lstStyle/>
          <a:p>
            <a:pPr marL="838200" indent="-838200" algn="ctr">
              <a:defRPr/>
            </a:pPr>
            <a:r>
              <a:rPr lang="tr-TR" b="1" dirty="0">
                <a:solidFill>
                  <a:srgbClr val="3A911A"/>
                </a:solidFill>
              </a:rPr>
              <a:t>Somut işlemler dönemi 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465343" y="1838319"/>
            <a:ext cx="9358408" cy="346417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tr-TR" sz="2800" dirty="0"/>
              <a:t>Korunum ilkesi kazanılır.</a:t>
            </a:r>
          </a:p>
          <a:p>
            <a:pPr eaLnBrk="1" hangingPunct="1"/>
            <a:r>
              <a:rPr lang="tr-TR" sz="2800" dirty="0"/>
              <a:t>Odaktan uzaklaşma ve tersine çevrilebilirlik görülür.</a:t>
            </a:r>
          </a:p>
          <a:p>
            <a:pPr eaLnBrk="1" hangingPunct="1"/>
            <a:r>
              <a:rPr lang="tr-TR" sz="2800" dirty="0"/>
              <a:t>Yalnızca şimdiki duruma dikkat etmez, geçmiş ve gelecek de artık önem kazanır. </a:t>
            </a:r>
          </a:p>
          <a:p>
            <a:pPr eaLnBrk="1" hangingPunct="1"/>
            <a:r>
              <a:rPr lang="tr-TR" sz="2800" dirty="0"/>
              <a:t>Çıkarımlarda bulunabilir.</a:t>
            </a:r>
          </a:p>
          <a:p>
            <a:r>
              <a:rPr lang="tr-TR" sz="2800" dirty="0"/>
              <a:t>Sınıflamada birden fazla özellik dikkate alınır.</a:t>
            </a:r>
          </a:p>
          <a:p>
            <a:r>
              <a:rPr lang="tr-TR" sz="2800" dirty="0"/>
              <a:t>Sıralamada başarı artar</a:t>
            </a:r>
          </a:p>
          <a:p>
            <a:r>
              <a:rPr lang="tr-TR" sz="2800" dirty="0"/>
              <a:t> Somut düşünme vardır.</a:t>
            </a:r>
          </a:p>
          <a:p>
            <a:r>
              <a:rPr lang="tr-TR" sz="2800" dirty="0"/>
              <a:t>Çocuklar soyut kavramları anlamada güçlük çekerler.</a:t>
            </a:r>
          </a:p>
          <a:p>
            <a:endParaRPr lang="tr-TR" sz="2800" dirty="0"/>
          </a:p>
          <a:p>
            <a:pPr eaLnBrk="1" hangingPunct="1"/>
            <a:endParaRPr lang="tr-TR" sz="2800" dirty="0"/>
          </a:p>
          <a:p>
            <a:pPr eaLnBrk="1" hangingPunct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0734543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311</TotalTime>
  <Words>460</Words>
  <Application>Microsoft Office PowerPoint</Application>
  <PresentationFormat>Geniş ekran</PresentationFormat>
  <Paragraphs>73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Century Gothic</vt:lpstr>
      <vt:lpstr>Symbol</vt:lpstr>
      <vt:lpstr>Wingdings</vt:lpstr>
      <vt:lpstr>Wingdings 2</vt:lpstr>
      <vt:lpstr>Wingdings 3</vt:lpstr>
      <vt:lpstr>Duman</vt:lpstr>
      <vt:lpstr>ÇOCUK GELİŞİMİNDE KURAMLARI</vt:lpstr>
      <vt:lpstr>Duyu-Motor Dönem </vt:lpstr>
      <vt:lpstr>Duyu-Motor Dönem </vt:lpstr>
      <vt:lpstr>Nesnenin Sürekliliği </vt:lpstr>
      <vt:lpstr>İşlem öncesi dönem</vt:lpstr>
      <vt:lpstr>İşlem öncesi dönem</vt:lpstr>
      <vt:lpstr>İşlem öncesi dönemden somut işlemler dönemine geçiş;</vt:lpstr>
      <vt:lpstr>Somut işlemler dönemi</vt:lpstr>
      <vt:lpstr>Somut işlemler dönemi </vt:lpstr>
      <vt:lpstr>Soyut işlemler dönemi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35</cp:revision>
  <dcterms:created xsi:type="dcterms:W3CDTF">2017-09-25T14:34:57Z</dcterms:created>
  <dcterms:modified xsi:type="dcterms:W3CDTF">2020-05-04T21:19:08Z</dcterms:modified>
</cp:coreProperties>
</file>