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22" r:id="rId1"/>
  </p:sldMasterIdLst>
  <p:notesMasterIdLst>
    <p:notesMasterId r:id="rId36"/>
  </p:notesMasterIdLst>
  <p:sldIdLst>
    <p:sldId id="256" r:id="rId2"/>
    <p:sldId id="569" r:id="rId3"/>
    <p:sldId id="570" r:id="rId4"/>
    <p:sldId id="593" r:id="rId5"/>
    <p:sldId id="592" r:id="rId6"/>
    <p:sldId id="568" r:id="rId7"/>
    <p:sldId id="591" r:id="rId8"/>
    <p:sldId id="590" r:id="rId9"/>
    <p:sldId id="589" r:id="rId10"/>
    <p:sldId id="588" r:id="rId11"/>
    <p:sldId id="587" r:id="rId12"/>
    <p:sldId id="586" r:id="rId13"/>
    <p:sldId id="766" r:id="rId14"/>
    <p:sldId id="767" r:id="rId15"/>
    <p:sldId id="584" r:id="rId16"/>
    <p:sldId id="583" r:id="rId17"/>
    <p:sldId id="582" r:id="rId18"/>
    <p:sldId id="581" r:id="rId19"/>
    <p:sldId id="572" r:id="rId20"/>
    <p:sldId id="580" r:id="rId21"/>
    <p:sldId id="579" r:id="rId22"/>
    <p:sldId id="573" r:id="rId23"/>
    <p:sldId id="578" r:id="rId24"/>
    <p:sldId id="577" r:id="rId25"/>
    <p:sldId id="576" r:id="rId26"/>
    <p:sldId id="574" r:id="rId27"/>
    <p:sldId id="575" r:id="rId28"/>
    <p:sldId id="596" r:id="rId29"/>
    <p:sldId id="595" r:id="rId30"/>
    <p:sldId id="597" r:id="rId31"/>
    <p:sldId id="598" r:id="rId32"/>
    <p:sldId id="599" r:id="rId33"/>
    <p:sldId id="600" r:id="rId34"/>
    <p:sldId id="601" r:id="rId35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9900"/>
    <a:srgbClr val="F87422"/>
    <a:srgbClr val="BBE0F9"/>
    <a:srgbClr val="D6EEFC"/>
    <a:srgbClr val="A7DAFD"/>
    <a:srgbClr val="E3C9E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564" autoAdjust="0"/>
  </p:normalViewPr>
  <p:slideViewPr>
    <p:cSldViewPr>
      <p:cViewPr varScale="1">
        <p:scale>
          <a:sx n="84" d="100"/>
          <a:sy n="84" d="100"/>
        </p:scale>
        <p:origin x="117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F842B7E4-A155-6841-A065-C000B9C1CCEB}" type="datetimeFigureOut">
              <a:rPr lang="en-US"/>
              <a:pPr>
                <a:defRPr/>
              </a:pPr>
              <a:t>9/10/2018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cs typeface="+mn-cs"/>
              </a:defRPr>
            </a:lvl1pPr>
          </a:lstStyle>
          <a:p>
            <a:pPr>
              <a:defRPr/>
            </a:pPr>
            <a:fld id="{9FE22EC2-316C-344C-A72C-C5D9CFD5E0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55977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51714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025678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025678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02567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51543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46259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88099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719938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043413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266086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3113523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580691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0853811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26413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724622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60302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087693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0326445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045010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31311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3601522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741214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317974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427002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3034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959371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06410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32272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24428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363792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261333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32256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47B84-8538-294D-8288-23878C2FC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732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8FCEDE-E787-514B-98CA-310ECB84D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520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D50633-3725-9740-B8C6-26347313E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64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AA3A1-D202-9C4F-91C4-859072A6E4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231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DD6C3-D48C-234E-A68A-4A41A70E6E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15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02D5-6715-614C-82C5-1FFD6C9FA4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284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459F07-2408-5940-B6A5-AD65EE6991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457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7004C-E822-2843-899C-ADB83107A9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927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9B847-A899-3342-9174-0D3496412E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89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0A61C-1611-F74D-AE87-51B6C129F6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629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7C0A7B-AACF-D04A-8376-01E646C660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936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249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DF7CFBC0-21FF-4A46-8590-A59A10BD4B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  <p:sldLayoutId id="2147484242" r:id="rId5"/>
    <p:sldLayoutId id="2147484243" r:id="rId6"/>
    <p:sldLayoutId id="2147484244" r:id="rId7"/>
    <p:sldLayoutId id="2147484245" r:id="rId8"/>
    <p:sldLayoutId id="2147484246" r:id="rId9"/>
    <p:sldLayoutId id="2147484247" r:id="rId10"/>
    <p:sldLayoutId id="2147484248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683568" y="2276872"/>
            <a:ext cx="7848600" cy="114300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Gr</a:t>
            </a: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aph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 </a:t>
            </a:r>
            <a:r>
              <a:rPr lang="tr-TR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Traversal</a:t>
            </a:r>
            <a:r>
              <a:rPr lang="tr-TR" b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(BFS)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ea typeface="+mj-ea"/>
              <a:cs typeface="Comic Sans M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577387" y="1717933"/>
            <a:ext cx="1015191" cy="41492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5169200" y="1742463"/>
            <a:ext cx="914968" cy="39039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1763688" y="2132856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264072" y="215692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arc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03648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03648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04964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04964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369260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369260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670576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670576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724388" y="33777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556220" y="33656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840868" y="299695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840868" y="419249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6" idx="0"/>
          </p:cNvCxnSpPr>
          <p:nvPr/>
        </p:nvCxnSpPr>
        <p:spPr>
          <a:xfrm>
            <a:off x="2910734" y="3212182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stCxn id="22" idx="2"/>
          </p:cNvCxnSpPr>
          <p:nvPr/>
        </p:nvCxnSpPr>
        <p:spPr>
          <a:xfrm flipH="1">
            <a:off x="1769864" y="3581705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776839" y="314970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5806480" y="2988981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692786" y="3175706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5806480" y="4192498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/>
          <p:cNvCxnSpPr>
            <a:stCxn id="21" idx="3"/>
          </p:cNvCxnSpPr>
          <p:nvPr/>
        </p:nvCxnSpPr>
        <p:spPr>
          <a:xfrm flipH="1">
            <a:off x="7077792" y="3746557"/>
            <a:ext cx="710625" cy="31635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587870" y="3212976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Metin kutusu 41"/>
          <p:cNvSpPr txBox="1"/>
          <p:nvPr/>
        </p:nvSpPr>
        <p:spPr>
          <a:xfrm>
            <a:off x="5673392" y="4509120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1413992" y="4509120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Dikdörtgen 36"/>
          <p:cNvSpPr/>
          <p:nvPr/>
        </p:nvSpPr>
        <p:spPr>
          <a:xfrm>
            <a:off x="251520" y="4941168"/>
            <a:ext cx="3956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(v)=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012449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577387" y="1717933"/>
            <a:ext cx="1015191" cy="41492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5169200" y="1742463"/>
            <a:ext cx="914968" cy="39039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1763688" y="2132856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264072" y="215692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arc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03648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03648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04964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04964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369260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369260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670576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670576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724388" y="33777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556220" y="33656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840868" y="299695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840868" y="419249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6" idx="0"/>
          </p:cNvCxnSpPr>
          <p:nvPr/>
        </p:nvCxnSpPr>
        <p:spPr>
          <a:xfrm>
            <a:off x="2910734" y="3212182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stCxn id="22" idx="2"/>
          </p:cNvCxnSpPr>
          <p:nvPr/>
        </p:nvCxnSpPr>
        <p:spPr>
          <a:xfrm flipH="1">
            <a:off x="1769864" y="3581705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776839" y="314970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5806480" y="2988981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692786" y="3175706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5806480" y="4192498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/>
          <p:cNvCxnSpPr>
            <a:stCxn id="21" idx="3"/>
          </p:cNvCxnSpPr>
          <p:nvPr/>
        </p:nvCxnSpPr>
        <p:spPr>
          <a:xfrm flipH="1">
            <a:off x="7077792" y="3746557"/>
            <a:ext cx="710625" cy="31635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587870" y="3212976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Metin kutusu 41"/>
          <p:cNvSpPr txBox="1"/>
          <p:nvPr/>
        </p:nvSpPr>
        <p:spPr>
          <a:xfrm>
            <a:off x="5673392" y="4509120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1413992" y="4509120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Dikdörtgen 36"/>
          <p:cNvSpPr/>
          <p:nvPr/>
        </p:nvSpPr>
        <p:spPr>
          <a:xfrm>
            <a:off x="251520" y="4941168"/>
            <a:ext cx="3956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(v)=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5" name="Dikdörtgen 36"/>
          <p:cNvSpPr/>
          <p:nvPr/>
        </p:nvSpPr>
        <p:spPr>
          <a:xfrm>
            <a:off x="4788024" y="4941168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(v) 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incoming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Dikdörtgen 36"/>
          <p:cNvSpPr/>
          <p:nvPr/>
        </p:nvSpPr>
        <p:spPr>
          <a:xfrm>
            <a:off x="4788024" y="5363924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(v) 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outgoing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77263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577387" y="1717933"/>
            <a:ext cx="1015191" cy="41492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5169200" y="1742463"/>
            <a:ext cx="914968" cy="39039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1763688" y="2132856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264072" y="215692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arc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03648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03648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04964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04964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369260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369260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670576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670576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724388" y="33777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556220" y="33656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840868" y="299695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840868" y="419249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6" idx="0"/>
          </p:cNvCxnSpPr>
          <p:nvPr/>
        </p:nvCxnSpPr>
        <p:spPr>
          <a:xfrm>
            <a:off x="2910734" y="3212182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stCxn id="22" idx="2"/>
          </p:cNvCxnSpPr>
          <p:nvPr/>
        </p:nvCxnSpPr>
        <p:spPr>
          <a:xfrm flipH="1">
            <a:off x="1769864" y="3581705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776839" y="314970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5806480" y="2988981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692786" y="3175706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5806480" y="4192498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/>
          <p:cNvCxnSpPr>
            <a:stCxn id="21" idx="3"/>
          </p:cNvCxnSpPr>
          <p:nvPr/>
        </p:nvCxnSpPr>
        <p:spPr>
          <a:xfrm flipH="1">
            <a:off x="7077792" y="3746557"/>
            <a:ext cx="710625" cy="31635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587870" y="3212976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Metin kutusu 41"/>
          <p:cNvSpPr txBox="1"/>
          <p:nvPr/>
        </p:nvSpPr>
        <p:spPr>
          <a:xfrm>
            <a:off x="5673392" y="4509120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1413992" y="4509120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Dikdörtgen 36"/>
          <p:cNvSpPr/>
          <p:nvPr/>
        </p:nvSpPr>
        <p:spPr>
          <a:xfrm>
            <a:off x="251520" y="4941168"/>
            <a:ext cx="3956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(v)=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59632" y="5445224"/>
            <a:ext cx="18818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omic Sans MS"/>
                <a:cs typeface="Comic Sans MS"/>
              </a:rPr>
              <a:t>Σ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deg</a:t>
            </a:r>
            <a:r>
              <a:rPr lang="en-US" dirty="0" smtClean="0">
                <a:latin typeface="Comic Sans MS"/>
                <a:cs typeface="Comic Sans MS"/>
              </a:rPr>
              <a:t>(v) = 2 </a:t>
            </a:r>
            <a:r>
              <a:rPr lang="en-US" dirty="0" err="1" smtClean="0">
                <a:latin typeface="Comic Sans MS"/>
                <a:cs typeface="Comic Sans MS"/>
              </a:rPr>
              <a:t>lE</a:t>
            </a:r>
            <a:r>
              <a:rPr lang="en-US" dirty="0" err="1">
                <a:latin typeface="Comic Sans MS"/>
                <a:cs typeface="Comic Sans MS"/>
              </a:rPr>
              <a:t>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Dikdörtgen 36"/>
          <p:cNvSpPr/>
          <p:nvPr/>
        </p:nvSpPr>
        <p:spPr>
          <a:xfrm>
            <a:off x="4788024" y="4941168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(v) 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incoming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Dikdörtgen 36"/>
          <p:cNvSpPr/>
          <p:nvPr/>
        </p:nvSpPr>
        <p:spPr>
          <a:xfrm>
            <a:off x="4788024" y="5363924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(v) 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outgoing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946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577387" y="1717933"/>
            <a:ext cx="1015191" cy="41492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5169200" y="1742463"/>
            <a:ext cx="914968" cy="39039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1763688" y="2132856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264072" y="215692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arc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03648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03648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04964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04964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369260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369260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670576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670576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724388" y="33777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556220" y="33656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840868" y="299695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840868" y="419249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6" idx="0"/>
          </p:cNvCxnSpPr>
          <p:nvPr/>
        </p:nvCxnSpPr>
        <p:spPr>
          <a:xfrm>
            <a:off x="2910734" y="3212182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stCxn id="22" idx="2"/>
          </p:cNvCxnSpPr>
          <p:nvPr/>
        </p:nvCxnSpPr>
        <p:spPr>
          <a:xfrm flipH="1">
            <a:off x="1769864" y="3581705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776839" y="314970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5806480" y="2988981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692786" y="3175706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5806480" y="4192498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/>
          <p:cNvCxnSpPr>
            <a:stCxn id="21" idx="3"/>
          </p:cNvCxnSpPr>
          <p:nvPr/>
        </p:nvCxnSpPr>
        <p:spPr>
          <a:xfrm flipH="1">
            <a:off x="7077792" y="3746557"/>
            <a:ext cx="710625" cy="31635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587870" y="3212976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Metin kutusu 41"/>
          <p:cNvSpPr txBox="1"/>
          <p:nvPr/>
        </p:nvSpPr>
        <p:spPr>
          <a:xfrm>
            <a:off x="5673392" y="4509120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1413992" y="4509120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Dikdörtgen 36"/>
          <p:cNvSpPr/>
          <p:nvPr/>
        </p:nvSpPr>
        <p:spPr>
          <a:xfrm>
            <a:off x="251520" y="4941168"/>
            <a:ext cx="3956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(v)=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59632" y="5445224"/>
            <a:ext cx="18818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omic Sans MS"/>
                <a:cs typeface="Comic Sans MS"/>
              </a:rPr>
              <a:t>Σ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deg</a:t>
            </a:r>
            <a:r>
              <a:rPr lang="en-US" dirty="0" smtClean="0">
                <a:latin typeface="Comic Sans MS"/>
                <a:cs typeface="Comic Sans MS"/>
              </a:rPr>
              <a:t>(v) = 2 </a:t>
            </a:r>
            <a:r>
              <a:rPr lang="en-US" dirty="0" err="1" smtClean="0">
                <a:latin typeface="Comic Sans MS"/>
                <a:cs typeface="Comic Sans MS"/>
              </a:rPr>
              <a:t>lE</a:t>
            </a:r>
            <a:r>
              <a:rPr lang="en-US" dirty="0" err="1">
                <a:latin typeface="Comic Sans MS"/>
                <a:cs typeface="Comic Sans MS"/>
              </a:rPr>
              <a:t>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Dikdörtgen 36"/>
          <p:cNvSpPr/>
          <p:nvPr/>
        </p:nvSpPr>
        <p:spPr>
          <a:xfrm>
            <a:off x="4788024" y="4941168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(v) 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incoming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Dikdörtgen 36"/>
          <p:cNvSpPr/>
          <p:nvPr/>
        </p:nvSpPr>
        <p:spPr>
          <a:xfrm>
            <a:off x="4788024" y="5363924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(v) 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outgoing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64088" y="5805264"/>
            <a:ext cx="3136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omic Sans MS"/>
                <a:cs typeface="Comic Sans MS"/>
              </a:rPr>
              <a:t>Σ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deg</a:t>
            </a:r>
            <a:r>
              <a:rPr lang="en-US" baseline="30000" dirty="0" err="1" smtClean="0">
                <a:latin typeface="Comic Sans MS"/>
                <a:cs typeface="Comic Sans MS"/>
              </a:rPr>
              <a:t>in</a:t>
            </a:r>
            <a:r>
              <a:rPr lang="en-US" dirty="0" smtClean="0">
                <a:latin typeface="Comic Sans MS"/>
                <a:cs typeface="Comic Sans MS"/>
              </a:rPr>
              <a:t>(v) = </a:t>
            </a:r>
            <a:r>
              <a:rPr lang="en-US" sz="2200" dirty="0" err="1">
                <a:latin typeface="Comic Sans MS"/>
                <a:cs typeface="Comic Sans MS"/>
              </a:rPr>
              <a:t>Σ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cs typeface="Comic Sans MS"/>
              </a:rPr>
              <a:t>in</a:t>
            </a:r>
            <a:r>
              <a:rPr lang="en-US" dirty="0">
                <a:latin typeface="Comic Sans MS"/>
                <a:cs typeface="Comic Sans MS"/>
              </a:rPr>
              <a:t>(v</a:t>
            </a:r>
            <a:r>
              <a:rPr lang="en-US" dirty="0" smtClean="0">
                <a:latin typeface="Comic Sans MS"/>
                <a:cs typeface="Comic Sans MS"/>
              </a:rPr>
              <a:t>) = </a:t>
            </a:r>
            <a:r>
              <a:rPr lang="en-US" dirty="0" err="1" smtClean="0">
                <a:latin typeface="Comic Sans MS"/>
                <a:cs typeface="Comic Sans MS"/>
              </a:rPr>
              <a:t>lEl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281396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577387" y="1717933"/>
            <a:ext cx="1015191" cy="41492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5169200" y="1742463"/>
            <a:ext cx="914968" cy="39039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1763688" y="2132856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264072" y="215692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arc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03648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03648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04964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04964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369260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369260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670576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670576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724388" y="33777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556220" y="33656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840868" y="299695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840868" y="419249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6" idx="0"/>
          </p:cNvCxnSpPr>
          <p:nvPr/>
        </p:nvCxnSpPr>
        <p:spPr>
          <a:xfrm>
            <a:off x="2910734" y="3212182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stCxn id="22" idx="2"/>
          </p:cNvCxnSpPr>
          <p:nvPr/>
        </p:nvCxnSpPr>
        <p:spPr>
          <a:xfrm flipH="1">
            <a:off x="1769864" y="3581705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776839" y="314970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5806480" y="2988981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692786" y="3175706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5806480" y="4192498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/>
          <p:cNvCxnSpPr>
            <a:stCxn id="21" idx="3"/>
          </p:cNvCxnSpPr>
          <p:nvPr/>
        </p:nvCxnSpPr>
        <p:spPr>
          <a:xfrm flipH="1">
            <a:off x="7077792" y="3746557"/>
            <a:ext cx="710625" cy="31635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587870" y="3212976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Metin kutusu 41"/>
          <p:cNvSpPr txBox="1"/>
          <p:nvPr/>
        </p:nvSpPr>
        <p:spPr>
          <a:xfrm>
            <a:off x="5673392" y="4509120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1413992" y="4509120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Dikdörtgen 36"/>
          <p:cNvSpPr/>
          <p:nvPr/>
        </p:nvSpPr>
        <p:spPr>
          <a:xfrm>
            <a:off x="251520" y="4941168"/>
            <a:ext cx="39560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(v)=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at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259632" y="5445224"/>
            <a:ext cx="18818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omic Sans MS"/>
                <a:cs typeface="Comic Sans MS"/>
              </a:rPr>
              <a:t>Σ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deg</a:t>
            </a:r>
            <a:r>
              <a:rPr lang="en-US" dirty="0" smtClean="0">
                <a:latin typeface="Comic Sans MS"/>
                <a:cs typeface="Comic Sans MS"/>
              </a:rPr>
              <a:t>(v) = 2 </a:t>
            </a:r>
            <a:r>
              <a:rPr lang="en-US" dirty="0" err="1" smtClean="0">
                <a:latin typeface="Comic Sans MS"/>
                <a:cs typeface="Comic Sans MS"/>
              </a:rPr>
              <a:t>lE</a:t>
            </a:r>
            <a:r>
              <a:rPr lang="en-US" dirty="0" err="1">
                <a:latin typeface="Comic Sans MS"/>
                <a:cs typeface="Comic Sans MS"/>
              </a:rPr>
              <a:t>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9" name="Dikdörtgen 36"/>
          <p:cNvSpPr/>
          <p:nvPr/>
        </p:nvSpPr>
        <p:spPr>
          <a:xfrm>
            <a:off x="4788024" y="4941168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(v) 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incoming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Dikdörtgen 36"/>
          <p:cNvSpPr/>
          <p:nvPr/>
        </p:nvSpPr>
        <p:spPr>
          <a:xfrm>
            <a:off x="4788024" y="5363924"/>
            <a:ext cx="41044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tr-TR" baseline="30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(v) = #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outgoing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64088" y="5805264"/>
            <a:ext cx="313608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 err="1" smtClean="0">
                <a:latin typeface="Comic Sans MS"/>
                <a:cs typeface="Comic Sans MS"/>
              </a:rPr>
              <a:t>Σ</a:t>
            </a:r>
            <a:r>
              <a:rPr lang="en-US" sz="2200" dirty="0" smtClean="0">
                <a:latin typeface="Comic Sans MS"/>
                <a:cs typeface="Comic Sans MS"/>
              </a:rPr>
              <a:t> </a:t>
            </a:r>
            <a:r>
              <a:rPr lang="en-US" dirty="0" err="1" smtClean="0">
                <a:latin typeface="Comic Sans MS"/>
                <a:cs typeface="Comic Sans MS"/>
              </a:rPr>
              <a:t>deg</a:t>
            </a:r>
            <a:r>
              <a:rPr lang="en-US" baseline="30000" dirty="0" err="1" smtClean="0">
                <a:latin typeface="Comic Sans MS"/>
                <a:cs typeface="Comic Sans MS"/>
              </a:rPr>
              <a:t>in</a:t>
            </a:r>
            <a:r>
              <a:rPr lang="en-US" dirty="0" smtClean="0">
                <a:latin typeface="Comic Sans MS"/>
                <a:cs typeface="Comic Sans MS"/>
              </a:rPr>
              <a:t>(v) = </a:t>
            </a:r>
            <a:r>
              <a:rPr lang="en-US" sz="2200" dirty="0" err="1">
                <a:latin typeface="Comic Sans MS"/>
                <a:cs typeface="Comic Sans MS"/>
              </a:rPr>
              <a:t>Σ</a:t>
            </a:r>
            <a:r>
              <a:rPr lang="en-US" sz="2200" dirty="0">
                <a:latin typeface="Comic Sans MS"/>
                <a:cs typeface="Comic Sans MS"/>
              </a:rPr>
              <a:t> </a:t>
            </a:r>
            <a:r>
              <a:rPr lang="en-US" dirty="0" err="1">
                <a:latin typeface="Comic Sans MS"/>
                <a:cs typeface="Comic Sans MS"/>
              </a:rPr>
              <a:t>deg</a:t>
            </a:r>
            <a:r>
              <a:rPr lang="en-US" baseline="30000" dirty="0" err="1">
                <a:latin typeface="Comic Sans MS"/>
                <a:cs typeface="Comic Sans MS"/>
              </a:rPr>
              <a:t>in</a:t>
            </a:r>
            <a:r>
              <a:rPr lang="en-US" dirty="0">
                <a:latin typeface="Comic Sans MS"/>
                <a:cs typeface="Comic Sans MS"/>
              </a:rPr>
              <a:t>(v</a:t>
            </a:r>
            <a:r>
              <a:rPr lang="en-US" dirty="0" smtClean="0">
                <a:latin typeface="Comic Sans MS"/>
                <a:cs typeface="Comic Sans MS"/>
              </a:rPr>
              <a:t>) = </a:t>
            </a:r>
            <a:r>
              <a:rPr lang="en-US" dirty="0" err="1" smtClean="0">
                <a:latin typeface="Comic Sans MS"/>
                <a:cs typeface="Comic Sans MS"/>
              </a:rPr>
              <a:t>lEl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45" name="Dikdörtgen 52"/>
          <p:cNvSpPr/>
          <p:nvPr/>
        </p:nvSpPr>
        <p:spPr>
          <a:xfrm>
            <a:off x="112676" y="6084584"/>
            <a:ext cx="5179404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is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called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deg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(v) is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endParaRPr lang="tr-TR" sz="16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v is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called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even</a:t>
            </a:r>
            <a:r>
              <a:rPr lang="tr-TR" sz="16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deg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(v) is </a:t>
            </a:r>
            <a:r>
              <a:rPr lang="tr-TR" sz="16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even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9126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61"/>
            <a:ext cx="3361358" cy="154331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3717032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24128" y="14847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5132756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886878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796136" y="3140968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Yay 2"/>
          <p:cNvSpPr/>
          <p:nvPr/>
        </p:nvSpPr>
        <p:spPr>
          <a:xfrm rot="14814183">
            <a:off x="5475421" y="117817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20975490">
            <a:off x="4923751" y="243991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ay 13"/>
          <p:cNvSpPr/>
          <p:nvPr/>
        </p:nvSpPr>
        <p:spPr>
          <a:xfrm rot="10167167">
            <a:off x="5164386" y="1548634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ay 14"/>
          <p:cNvSpPr/>
          <p:nvPr/>
        </p:nvSpPr>
        <p:spPr>
          <a:xfrm rot="3887856">
            <a:off x="4489665" y="1155951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Bağlayıcı 4"/>
          <p:cNvCxnSpPr/>
          <p:nvPr/>
        </p:nvCxnSpPr>
        <p:spPr>
          <a:xfrm>
            <a:off x="5302980" y="2437566"/>
            <a:ext cx="1645284" cy="7703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>
            <a:endCxn id="11" idx="1"/>
          </p:cNvCxnSpPr>
          <p:nvPr/>
        </p:nvCxnSpPr>
        <p:spPr>
          <a:xfrm>
            <a:off x="5832140" y="1568658"/>
            <a:ext cx="1086374" cy="88430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11" idx="3"/>
          </p:cNvCxnSpPr>
          <p:nvPr/>
        </p:nvCxnSpPr>
        <p:spPr>
          <a:xfrm flipV="1">
            <a:off x="5904148" y="2616435"/>
            <a:ext cx="1014366" cy="60736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139952" y="2492896"/>
            <a:ext cx="680096" cy="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0241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61"/>
            <a:ext cx="3361358" cy="154331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3717032"/>
            <a:ext cx="77768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showed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be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traversable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 has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exactly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24128" y="14847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5132756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886878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796136" y="3140968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Yay 2"/>
          <p:cNvSpPr/>
          <p:nvPr/>
        </p:nvSpPr>
        <p:spPr>
          <a:xfrm rot="14814183">
            <a:off x="5475421" y="117817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20975490">
            <a:off x="4923751" y="243991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ay 13"/>
          <p:cNvSpPr/>
          <p:nvPr/>
        </p:nvSpPr>
        <p:spPr>
          <a:xfrm rot="10167167">
            <a:off x="5164386" y="1548634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ay 14"/>
          <p:cNvSpPr/>
          <p:nvPr/>
        </p:nvSpPr>
        <p:spPr>
          <a:xfrm rot="3887856">
            <a:off x="4489665" y="1155951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Bağlayıcı 4"/>
          <p:cNvCxnSpPr/>
          <p:nvPr/>
        </p:nvCxnSpPr>
        <p:spPr>
          <a:xfrm>
            <a:off x="5302980" y="2437566"/>
            <a:ext cx="1645284" cy="7703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>
            <a:endCxn id="11" idx="1"/>
          </p:cNvCxnSpPr>
          <p:nvPr/>
        </p:nvCxnSpPr>
        <p:spPr>
          <a:xfrm>
            <a:off x="5832140" y="1568658"/>
            <a:ext cx="1086374" cy="88430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11" idx="3"/>
          </p:cNvCxnSpPr>
          <p:nvPr/>
        </p:nvCxnSpPr>
        <p:spPr>
          <a:xfrm flipV="1">
            <a:off x="5904148" y="2616435"/>
            <a:ext cx="1014366" cy="60736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139952" y="2492896"/>
            <a:ext cx="680096" cy="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18047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61"/>
            <a:ext cx="3361358" cy="154331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3717032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showed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be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traversable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 has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exactly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Königsberg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not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traversable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since it has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24128" y="14847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5132756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886878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796136" y="3140968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Yay 2"/>
          <p:cNvSpPr/>
          <p:nvPr/>
        </p:nvSpPr>
        <p:spPr>
          <a:xfrm rot="14814183">
            <a:off x="5475421" y="117817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20975490">
            <a:off x="4923751" y="243991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ay 13"/>
          <p:cNvSpPr/>
          <p:nvPr/>
        </p:nvSpPr>
        <p:spPr>
          <a:xfrm rot="10167167">
            <a:off x="5164386" y="1548634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ay 14"/>
          <p:cNvSpPr/>
          <p:nvPr/>
        </p:nvSpPr>
        <p:spPr>
          <a:xfrm rot="3887856">
            <a:off x="4489665" y="1155951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Bağlayıcı 4"/>
          <p:cNvCxnSpPr/>
          <p:nvPr/>
        </p:nvCxnSpPr>
        <p:spPr>
          <a:xfrm>
            <a:off x="5302980" y="2437566"/>
            <a:ext cx="1645284" cy="7703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>
            <a:endCxn id="11" idx="1"/>
          </p:cNvCxnSpPr>
          <p:nvPr/>
        </p:nvCxnSpPr>
        <p:spPr>
          <a:xfrm>
            <a:off x="5832140" y="1568658"/>
            <a:ext cx="1086374" cy="88430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11" idx="3"/>
          </p:cNvCxnSpPr>
          <p:nvPr/>
        </p:nvCxnSpPr>
        <p:spPr>
          <a:xfrm flipV="1">
            <a:off x="5904148" y="2616435"/>
            <a:ext cx="1014366" cy="60736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139952" y="2492896"/>
            <a:ext cx="680096" cy="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1278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61"/>
            <a:ext cx="3361358" cy="154331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3717032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showed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be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traversable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 has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exactly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Königsberg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not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traversable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since it has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24128" y="14847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5132756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886878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796136" y="3140968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Yay 2"/>
          <p:cNvSpPr/>
          <p:nvPr/>
        </p:nvSpPr>
        <p:spPr>
          <a:xfrm rot="14814183">
            <a:off x="5475421" y="117817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20975490">
            <a:off x="4923751" y="243991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ay 13"/>
          <p:cNvSpPr/>
          <p:nvPr/>
        </p:nvSpPr>
        <p:spPr>
          <a:xfrm rot="10167167">
            <a:off x="5164386" y="1548634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ay 14"/>
          <p:cNvSpPr/>
          <p:nvPr/>
        </p:nvSpPr>
        <p:spPr>
          <a:xfrm rot="3887856">
            <a:off x="4489665" y="1155951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Bağlayıcı 4"/>
          <p:cNvCxnSpPr/>
          <p:nvPr/>
        </p:nvCxnSpPr>
        <p:spPr>
          <a:xfrm>
            <a:off x="5302980" y="2437566"/>
            <a:ext cx="1645284" cy="7703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>
            <a:endCxn id="11" idx="1"/>
          </p:cNvCxnSpPr>
          <p:nvPr/>
        </p:nvCxnSpPr>
        <p:spPr>
          <a:xfrm>
            <a:off x="5832140" y="1568658"/>
            <a:ext cx="1086374" cy="88430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11" idx="3"/>
          </p:cNvCxnSpPr>
          <p:nvPr/>
        </p:nvCxnSpPr>
        <p:spPr>
          <a:xfrm flipV="1">
            <a:off x="5904148" y="2616435"/>
            <a:ext cx="1014366" cy="60736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139952" y="2492896"/>
            <a:ext cx="680096" cy="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Yay 21"/>
          <p:cNvSpPr/>
          <p:nvPr/>
        </p:nvSpPr>
        <p:spPr>
          <a:xfrm rot="19913421">
            <a:off x="5835845" y="1387742"/>
            <a:ext cx="1150974" cy="1569552"/>
          </a:xfrm>
          <a:prstGeom prst="arc">
            <a:avLst>
              <a:gd name="adj1" fmla="val 15591597"/>
              <a:gd name="adj2" fmla="val 288432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0809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61"/>
            <a:ext cx="3361358" cy="154331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3717032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showed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can be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traversable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it has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vertex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exactly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two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Königsberg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is not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traversable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since it has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odd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24128" y="14847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5132756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886878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796136" y="3140968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Yay 2"/>
          <p:cNvSpPr/>
          <p:nvPr/>
        </p:nvSpPr>
        <p:spPr>
          <a:xfrm rot="14814183">
            <a:off x="5475421" y="117817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20975490">
            <a:off x="4923751" y="243991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ay 13"/>
          <p:cNvSpPr/>
          <p:nvPr/>
        </p:nvSpPr>
        <p:spPr>
          <a:xfrm rot="10167167">
            <a:off x="5164386" y="1548634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ay 14"/>
          <p:cNvSpPr/>
          <p:nvPr/>
        </p:nvSpPr>
        <p:spPr>
          <a:xfrm rot="3887856">
            <a:off x="4489665" y="1155951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Bağlayıcı 4"/>
          <p:cNvCxnSpPr/>
          <p:nvPr/>
        </p:nvCxnSpPr>
        <p:spPr>
          <a:xfrm>
            <a:off x="5302980" y="2437566"/>
            <a:ext cx="1645284" cy="7703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>
            <a:endCxn id="11" idx="1"/>
          </p:cNvCxnSpPr>
          <p:nvPr/>
        </p:nvCxnSpPr>
        <p:spPr>
          <a:xfrm>
            <a:off x="5832140" y="1568658"/>
            <a:ext cx="1086374" cy="88430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11" idx="3"/>
          </p:cNvCxnSpPr>
          <p:nvPr/>
        </p:nvCxnSpPr>
        <p:spPr>
          <a:xfrm flipV="1">
            <a:off x="5904148" y="2616435"/>
            <a:ext cx="1014366" cy="60736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139952" y="2492896"/>
            <a:ext cx="680096" cy="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Yay 21"/>
          <p:cNvSpPr/>
          <p:nvPr/>
        </p:nvSpPr>
        <p:spPr>
          <a:xfrm rot="19913421">
            <a:off x="5835845" y="1387742"/>
            <a:ext cx="1150974" cy="1569552"/>
          </a:xfrm>
          <a:prstGeom prst="arc">
            <a:avLst>
              <a:gd name="adj1" fmla="val 15591597"/>
              <a:gd name="adj2" fmla="val 2884326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3" name="Oval 22"/>
          <p:cNvSpPr/>
          <p:nvPr/>
        </p:nvSpPr>
        <p:spPr>
          <a:xfrm>
            <a:off x="2247092" y="6376677"/>
            <a:ext cx="162302" cy="21640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Oval 23"/>
          <p:cNvSpPr/>
          <p:nvPr/>
        </p:nvSpPr>
        <p:spPr>
          <a:xfrm>
            <a:off x="3257570" y="6369814"/>
            <a:ext cx="162302" cy="21640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Oval 24"/>
          <p:cNvSpPr/>
          <p:nvPr/>
        </p:nvSpPr>
        <p:spPr>
          <a:xfrm>
            <a:off x="3257570" y="5523410"/>
            <a:ext cx="162302" cy="21640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6" name="Oval 25"/>
          <p:cNvSpPr/>
          <p:nvPr/>
        </p:nvSpPr>
        <p:spPr>
          <a:xfrm>
            <a:off x="2247092" y="5524839"/>
            <a:ext cx="162302" cy="21640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Oval 26"/>
          <p:cNvSpPr/>
          <p:nvPr/>
        </p:nvSpPr>
        <p:spPr>
          <a:xfrm>
            <a:off x="2768372" y="4840416"/>
            <a:ext cx="162302" cy="216403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8" name="Düz Bağlayıcı 27"/>
          <p:cNvCxnSpPr>
            <a:endCxn id="25" idx="4"/>
          </p:cNvCxnSpPr>
          <p:nvPr/>
        </p:nvCxnSpPr>
        <p:spPr>
          <a:xfrm flipV="1">
            <a:off x="3338721" y="5739813"/>
            <a:ext cx="0" cy="6317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Düz Bağlayıcı 28"/>
          <p:cNvCxnSpPr/>
          <p:nvPr/>
        </p:nvCxnSpPr>
        <p:spPr>
          <a:xfrm flipV="1">
            <a:off x="2328243" y="5744929"/>
            <a:ext cx="0" cy="63174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26" idx="7"/>
          </p:cNvCxnSpPr>
          <p:nvPr/>
        </p:nvCxnSpPr>
        <p:spPr>
          <a:xfrm flipV="1">
            <a:off x="2385625" y="4999863"/>
            <a:ext cx="440230" cy="55666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>
            <a:endCxn id="24" idx="2"/>
          </p:cNvCxnSpPr>
          <p:nvPr/>
        </p:nvCxnSpPr>
        <p:spPr>
          <a:xfrm flipV="1">
            <a:off x="2385625" y="6478016"/>
            <a:ext cx="871945" cy="79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 flipV="1">
            <a:off x="2413550" y="5634292"/>
            <a:ext cx="871945" cy="7966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Düz Bağlayıcı 32"/>
          <p:cNvCxnSpPr>
            <a:endCxn id="25" idx="1"/>
          </p:cNvCxnSpPr>
          <p:nvPr/>
        </p:nvCxnSpPr>
        <p:spPr>
          <a:xfrm>
            <a:off x="2918401" y="5007091"/>
            <a:ext cx="362938" cy="54801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Düz Bağlayıcı 34"/>
          <p:cNvCxnSpPr>
            <a:endCxn id="25" idx="3"/>
          </p:cNvCxnSpPr>
          <p:nvPr/>
        </p:nvCxnSpPr>
        <p:spPr>
          <a:xfrm flipV="1">
            <a:off x="2385624" y="5708122"/>
            <a:ext cx="895715" cy="731328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Düz Bağlayıcı 36"/>
          <p:cNvCxnSpPr>
            <a:endCxn id="24" idx="1"/>
          </p:cNvCxnSpPr>
          <p:nvPr/>
        </p:nvCxnSpPr>
        <p:spPr>
          <a:xfrm>
            <a:off x="2378545" y="5694236"/>
            <a:ext cx="902794" cy="707269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Metin kutusu 33"/>
          <p:cNvSpPr txBox="1"/>
          <p:nvPr/>
        </p:nvSpPr>
        <p:spPr>
          <a:xfrm>
            <a:off x="3774181" y="5443758"/>
            <a:ext cx="46393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>
                <a:latin typeface="Comic Sans MS" panose="030F0702030302020204" pitchFamily="66" charset="0"/>
              </a:rPr>
              <a:t>Can </a:t>
            </a:r>
            <a:r>
              <a:rPr lang="tr-TR" dirty="0" err="1" smtClean="0">
                <a:latin typeface="Comic Sans MS" panose="030F0702030302020204" pitchFamily="66" charset="0"/>
              </a:rPr>
              <a:t>you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draw</a:t>
            </a:r>
            <a:r>
              <a:rPr lang="tr-TR" dirty="0" smtClean="0">
                <a:latin typeface="Comic Sans MS" panose="030F0702030302020204" pitchFamily="66" charset="0"/>
              </a:rPr>
              <a:t> an </a:t>
            </a:r>
            <a:r>
              <a:rPr lang="tr-TR" dirty="0" err="1" smtClean="0">
                <a:latin typeface="Comic Sans MS" panose="030F0702030302020204" pitchFamily="66" charset="0"/>
              </a:rPr>
              <a:t>envelope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dirty="0" err="1" smtClean="0">
                <a:latin typeface="Comic Sans MS" panose="030F0702030302020204" pitchFamily="66" charset="0"/>
              </a:rPr>
              <a:t>without</a:t>
            </a:r>
            <a:r>
              <a:rPr lang="tr-TR" dirty="0" smtClean="0">
                <a:latin typeface="Comic Sans MS" panose="030F0702030302020204" pitchFamily="66" charset="0"/>
              </a:rPr>
              <a:t> lifting </a:t>
            </a:r>
            <a:r>
              <a:rPr lang="tr-TR" dirty="0" err="1" smtClean="0">
                <a:latin typeface="Comic Sans MS" panose="030F0702030302020204" pitchFamily="66" charset="0"/>
              </a:rPr>
              <a:t>your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pen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from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the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latin typeface="Comic Sans MS" panose="030F0702030302020204" pitchFamily="66" charset="0"/>
              </a:rPr>
              <a:t>paper</a:t>
            </a:r>
            <a:r>
              <a:rPr lang="tr-TR" dirty="0" smtClean="0">
                <a:latin typeface="Comic Sans MS" panose="030F0702030302020204" pitchFamily="66" charset="0"/>
              </a:rPr>
              <a:t>?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118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017" y="1628800"/>
            <a:ext cx="4473967" cy="2054153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4210756"/>
            <a:ext cx="75711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Königsberg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Germany in 18th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century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There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river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named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Pregel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divided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distinct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regions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6453949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99592" y="136935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99592" y="25649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00908" y="136935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00908" y="25649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668084" y="136194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68084" y="2557490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969400" y="136194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969400" y="2557490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336812" y="158538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336812" y="278092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2406678" y="1796403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272783" y="173813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6105304" y="1569997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991610" y="1756722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6105304" y="2773514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886694" y="1793992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1238944" y="3004119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5292080" y="2996952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4401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99592" y="136935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99592" y="25649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00908" y="136935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00908" y="25649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668084" y="136194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68084" y="2557490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969400" y="136194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969400" y="2557490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336812" y="158538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336812" y="278092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2406678" y="1796403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272783" y="173813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6105304" y="1569997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991610" y="1756722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6105304" y="2773514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886694" y="1793992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1238944" y="3004119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5292080" y="2996952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04275" y="3417377"/>
            <a:ext cx="10743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- 2,4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- 1,4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- 4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4</a:t>
            </a:r>
            <a:r>
              <a:rPr lang="tr-TR" dirty="0" smtClean="0">
                <a:latin typeface="Comic Sans MS" panose="030F0702030302020204" pitchFamily="66" charset="0"/>
              </a:rPr>
              <a:t> - 1,2,3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5719075" y="3418517"/>
            <a:ext cx="8691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- 3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-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- 4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4</a:t>
            </a:r>
            <a:r>
              <a:rPr lang="tr-TR" dirty="0" smtClean="0">
                <a:latin typeface="Comic Sans MS" panose="030F0702030302020204" pitchFamily="66" charset="0"/>
              </a:rPr>
              <a:t> - 1,2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90170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899592" y="136935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899592" y="25649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200908" y="136935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200908" y="25649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668084" y="136194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668084" y="2557490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969400" y="136194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969400" y="2557490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336812" y="158538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336812" y="278092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2406678" y="1796403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272783" y="173813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6105304" y="1569997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991610" y="1756722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6105304" y="2773514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886694" y="1793992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1238944" y="3004119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5292080" y="2996952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604275" y="3417377"/>
            <a:ext cx="107433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- 2,4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- 1,4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- 4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4</a:t>
            </a:r>
            <a:r>
              <a:rPr lang="tr-TR" dirty="0" smtClean="0">
                <a:latin typeface="Comic Sans MS" panose="030F0702030302020204" pitchFamily="66" charset="0"/>
              </a:rPr>
              <a:t> - 1,2,3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1" name="Metin kutusu 40"/>
          <p:cNvSpPr txBox="1"/>
          <p:nvPr/>
        </p:nvSpPr>
        <p:spPr>
          <a:xfrm>
            <a:off x="5719075" y="3418517"/>
            <a:ext cx="86914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1</a:t>
            </a:r>
            <a:r>
              <a:rPr lang="tr-TR" dirty="0" smtClean="0">
                <a:latin typeface="Comic Sans MS" panose="030F0702030302020204" pitchFamily="66" charset="0"/>
              </a:rPr>
              <a:t> - 3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2</a:t>
            </a:r>
            <a:r>
              <a:rPr lang="tr-TR" dirty="0" smtClean="0">
                <a:latin typeface="Comic Sans MS" panose="030F0702030302020204" pitchFamily="66" charset="0"/>
              </a:rPr>
              <a:t> - 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3</a:t>
            </a:r>
            <a:r>
              <a:rPr lang="tr-TR" dirty="0" smtClean="0">
                <a:latin typeface="Comic Sans MS" panose="030F0702030302020204" pitchFamily="66" charset="0"/>
              </a:rPr>
              <a:t> - 4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4</a:t>
            </a:r>
            <a:r>
              <a:rPr lang="tr-TR" dirty="0" smtClean="0">
                <a:latin typeface="Comic Sans MS" panose="030F0702030302020204" pitchFamily="66" charset="0"/>
              </a:rPr>
              <a:t> - 1,2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44" name="Metin kutusu 43"/>
          <p:cNvSpPr txBox="1"/>
          <p:nvPr/>
        </p:nvSpPr>
        <p:spPr>
          <a:xfrm>
            <a:off x="1043608" y="4588295"/>
            <a:ext cx="2242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Matrix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5204108" y="4581128"/>
            <a:ext cx="232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Matrix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125884"/>
              </p:ext>
            </p:extLst>
          </p:nvPr>
        </p:nvGraphicFramePr>
        <p:xfrm>
          <a:off x="1340773" y="4957627"/>
          <a:ext cx="174668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37">
                  <a:extLst>
                    <a:ext uri="{9D8B030D-6E8A-4147-A177-3AD203B41FA5}">
                      <a16:colId xmlns:a16="http://schemas.microsoft.com/office/drawing/2014/main" val="1549282033"/>
                    </a:ext>
                  </a:extLst>
                </a:gridCol>
                <a:gridCol w="349337">
                  <a:extLst>
                    <a:ext uri="{9D8B030D-6E8A-4147-A177-3AD203B41FA5}">
                      <a16:colId xmlns:a16="http://schemas.microsoft.com/office/drawing/2014/main" val="2133469734"/>
                    </a:ext>
                  </a:extLst>
                </a:gridCol>
                <a:gridCol w="349337">
                  <a:extLst>
                    <a:ext uri="{9D8B030D-6E8A-4147-A177-3AD203B41FA5}">
                      <a16:colId xmlns:a16="http://schemas.microsoft.com/office/drawing/2014/main" val="2293735653"/>
                    </a:ext>
                  </a:extLst>
                </a:gridCol>
                <a:gridCol w="349337">
                  <a:extLst>
                    <a:ext uri="{9D8B030D-6E8A-4147-A177-3AD203B41FA5}">
                      <a16:colId xmlns:a16="http://schemas.microsoft.com/office/drawing/2014/main" val="1545898908"/>
                    </a:ext>
                  </a:extLst>
                </a:gridCol>
                <a:gridCol w="349337">
                  <a:extLst>
                    <a:ext uri="{9D8B030D-6E8A-4147-A177-3AD203B41FA5}">
                      <a16:colId xmlns:a16="http://schemas.microsoft.com/office/drawing/2014/main" val="2758235956"/>
                    </a:ext>
                  </a:extLst>
                </a:gridCol>
              </a:tblGrid>
              <a:tr h="327774">
                <a:tc>
                  <a:txBody>
                    <a:bodyPr/>
                    <a:lstStyle/>
                    <a:p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74159"/>
                  </a:ext>
                </a:extLst>
              </a:tr>
              <a:tr h="327774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1251779"/>
                  </a:ext>
                </a:extLst>
              </a:tr>
              <a:tr h="327774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73493"/>
                  </a:ext>
                </a:extLst>
              </a:tr>
              <a:tr h="327774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108459"/>
                  </a:ext>
                </a:extLst>
              </a:tr>
              <a:tr h="327774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095153"/>
                  </a:ext>
                </a:extLst>
              </a:tr>
            </a:tbl>
          </a:graphicData>
        </a:graphic>
      </p:graphicFrame>
      <p:graphicFrame>
        <p:nvGraphicFramePr>
          <p:cNvPr id="46" name="Tablo 4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31467"/>
              </p:ext>
            </p:extLst>
          </p:nvPr>
        </p:nvGraphicFramePr>
        <p:xfrm>
          <a:off x="5489611" y="4964457"/>
          <a:ext cx="1746685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37">
                  <a:extLst>
                    <a:ext uri="{9D8B030D-6E8A-4147-A177-3AD203B41FA5}">
                      <a16:colId xmlns:a16="http://schemas.microsoft.com/office/drawing/2014/main" val="1549282033"/>
                    </a:ext>
                  </a:extLst>
                </a:gridCol>
                <a:gridCol w="349337">
                  <a:extLst>
                    <a:ext uri="{9D8B030D-6E8A-4147-A177-3AD203B41FA5}">
                      <a16:colId xmlns:a16="http://schemas.microsoft.com/office/drawing/2014/main" val="2133469734"/>
                    </a:ext>
                  </a:extLst>
                </a:gridCol>
                <a:gridCol w="349337">
                  <a:extLst>
                    <a:ext uri="{9D8B030D-6E8A-4147-A177-3AD203B41FA5}">
                      <a16:colId xmlns:a16="http://schemas.microsoft.com/office/drawing/2014/main" val="2293735653"/>
                    </a:ext>
                  </a:extLst>
                </a:gridCol>
                <a:gridCol w="349337">
                  <a:extLst>
                    <a:ext uri="{9D8B030D-6E8A-4147-A177-3AD203B41FA5}">
                      <a16:colId xmlns:a16="http://schemas.microsoft.com/office/drawing/2014/main" val="1545898908"/>
                    </a:ext>
                  </a:extLst>
                </a:gridCol>
                <a:gridCol w="349337">
                  <a:extLst>
                    <a:ext uri="{9D8B030D-6E8A-4147-A177-3AD203B41FA5}">
                      <a16:colId xmlns:a16="http://schemas.microsoft.com/office/drawing/2014/main" val="2758235956"/>
                    </a:ext>
                  </a:extLst>
                </a:gridCol>
              </a:tblGrid>
              <a:tr h="327774">
                <a:tc>
                  <a:txBody>
                    <a:bodyPr/>
                    <a:lstStyle/>
                    <a:p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174159"/>
                  </a:ext>
                </a:extLst>
              </a:tr>
              <a:tr h="327774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01251779"/>
                  </a:ext>
                </a:extLst>
              </a:tr>
              <a:tr h="327774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7773493"/>
                  </a:ext>
                </a:extLst>
              </a:tr>
              <a:tr h="327774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3108459"/>
                  </a:ext>
                </a:extLst>
              </a:tr>
              <a:tr h="327774"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b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  <a:endParaRPr lang="tr-TR" b="0" dirty="0">
                        <a:solidFill>
                          <a:schemeClr val="tx2">
                            <a:lumMod val="50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10951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87716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283968" y="1598387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428244" y="1598387"/>
            <a:ext cx="232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Matrix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9443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283968" y="1598387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0395" y="2132856"/>
            <a:ext cx="39278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r</a:t>
            </a:r>
            <a:r>
              <a:rPr lang="tr-TR" sz="2000" dirty="0" err="1" smtClean="0">
                <a:latin typeface="Comic Sans MS" panose="030F0702030302020204" pitchFamily="66" charset="0"/>
              </a:rPr>
              <a:t>etrieving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all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neighbors</a:t>
            </a:r>
            <a:r>
              <a:rPr lang="tr-TR" sz="2000" dirty="0" smtClean="0">
                <a:latin typeface="Comic Sans MS" panose="030F0702030302020204" pitchFamily="66" charset="0"/>
              </a:rPr>
              <a:t> of a </a:t>
            </a:r>
            <a:r>
              <a:rPr lang="tr-TR" sz="2000" dirty="0" err="1" smtClean="0">
                <a:latin typeface="Comic Sans MS" panose="030F0702030302020204" pitchFamily="66" charset="0"/>
              </a:rPr>
              <a:t>given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node</a:t>
            </a:r>
            <a:r>
              <a:rPr lang="tr-TR" sz="2000" dirty="0" smtClean="0">
                <a:latin typeface="Comic Sans MS" panose="030F0702030302020204" pitchFamily="66" charset="0"/>
              </a:rPr>
              <a:t> 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428244" y="1598387"/>
            <a:ext cx="232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Matrix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368629" y="2132856"/>
            <a:ext cx="16435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deg</a:t>
            </a:r>
            <a:r>
              <a:rPr lang="tr-TR" sz="2000" dirty="0" smtClean="0">
                <a:latin typeface="Comic Sans MS" panose="030F0702030302020204" pitchFamily="66" charset="0"/>
              </a:rPr>
              <a:t>(u))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1"/>
          <p:cNvSpPr txBox="1"/>
          <p:nvPr/>
        </p:nvSpPr>
        <p:spPr>
          <a:xfrm>
            <a:off x="6660232" y="2132856"/>
            <a:ext cx="16435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lVl</a:t>
            </a:r>
            <a:r>
              <a:rPr lang="tr-TR" sz="2000" dirty="0" smtClean="0">
                <a:latin typeface="Comic Sans MS" panose="030F0702030302020204" pitchFamily="66" charset="0"/>
              </a:rPr>
              <a:t>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57956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283968" y="1598387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0395" y="2132856"/>
            <a:ext cx="3927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r</a:t>
            </a:r>
            <a:r>
              <a:rPr lang="tr-TR" sz="2000" dirty="0" err="1" smtClean="0">
                <a:latin typeface="Comic Sans MS" panose="030F0702030302020204" pitchFamily="66" charset="0"/>
              </a:rPr>
              <a:t>etrieving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all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neighbors</a:t>
            </a:r>
            <a:r>
              <a:rPr lang="tr-TR" sz="2000" dirty="0" smtClean="0">
                <a:latin typeface="Comic Sans MS" panose="030F0702030302020204" pitchFamily="66" charset="0"/>
              </a:rPr>
              <a:t> of a </a:t>
            </a:r>
            <a:r>
              <a:rPr lang="tr-TR" sz="2000" dirty="0" err="1" smtClean="0">
                <a:latin typeface="Comic Sans MS" panose="030F0702030302020204" pitchFamily="66" charset="0"/>
              </a:rPr>
              <a:t>given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node</a:t>
            </a:r>
            <a:r>
              <a:rPr lang="tr-TR" sz="2000" dirty="0" smtClean="0">
                <a:latin typeface="Comic Sans MS" panose="030F0702030302020204" pitchFamily="66" charset="0"/>
              </a:rPr>
              <a:t> 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g</a:t>
            </a:r>
            <a:r>
              <a:rPr lang="tr-TR" sz="2000" dirty="0" err="1" smtClean="0">
                <a:latin typeface="Comic Sans MS" panose="030F0702030302020204" pitchFamily="66" charset="0"/>
              </a:rPr>
              <a:t>iven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nodes</a:t>
            </a:r>
            <a:r>
              <a:rPr lang="tr-TR" sz="2000" dirty="0" smtClean="0">
                <a:latin typeface="Comic Sans MS" panose="030F0702030302020204" pitchFamily="66" charset="0"/>
              </a:rPr>
              <a:t> u </a:t>
            </a:r>
            <a:r>
              <a:rPr lang="tr-TR" sz="2000" dirty="0" err="1" smtClean="0">
                <a:latin typeface="Comic Sans MS" panose="030F0702030302020204" pitchFamily="66" charset="0"/>
              </a:rPr>
              <a:t>and</a:t>
            </a:r>
            <a:r>
              <a:rPr lang="tr-TR" sz="2000" dirty="0" smtClean="0">
                <a:latin typeface="Comic Sans MS" panose="030F0702030302020204" pitchFamily="66" charset="0"/>
              </a:rPr>
              <a:t> v, </a:t>
            </a:r>
            <a:r>
              <a:rPr lang="tr-TR" sz="2000" dirty="0" err="1" smtClean="0">
                <a:latin typeface="Comic Sans MS" panose="030F0702030302020204" pitchFamily="66" charset="0"/>
              </a:rPr>
              <a:t>checking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latin typeface="Comic Sans MS" panose="030F0702030302020204" pitchFamily="66" charset="0"/>
              </a:rPr>
              <a:t> u </a:t>
            </a:r>
            <a:r>
              <a:rPr lang="tr-TR" sz="2000" dirty="0" err="1" smtClean="0">
                <a:latin typeface="Comic Sans MS" panose="030F0702030302020204" pitchFamily="66" charset="0"/>
              </a:rPr>
              <a:t>and</a:t>
            </a:r>
            <a:r>
              <a:rPr lang="tr-TR" sz="2000" dirty="0" smtClean="0">
                <a:latin typeface="Comic Sans MS" panose="030F0702030302020204" pitchFamily="66" charset="0"/>
              </a:rPr>
              <a:t> v </a:t>
            </a:r>
            <a:r>
              <a:rPr lang="tr-TR" sz="2000" dirty="0" err="1" smtClean="0">
                <a:latin typeface="Comic Sans MS" panose="030F0702030302020204" pitchFamily="66" charset="0"/>
              </a:rPr>
              <a:t>are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adjacent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428244" y="1598387"/>
            <a:ext cx="232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Matrix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4368629" y="2132856"/>
            <a:ext cx="16435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deg</a:t>
            </a:r>
            <a:r>
              <a:rPr lang="tr-TR" sz="2000" dirty="0" smtClean="0">
                <a:latin typeface="Comic Sans MS" panose="030F0702030302020204" pitchFamily="66" charset="0"/>
              </a:rPr>
              <a:t>(u))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deg</a:t>
            </a:r>
            <a:r>
              <a:rPr lang="tr-TR" sz="2000" dirty="0" smtClean="0">
                <a:latin typeface="Comic Sans MS" panose="030F0702030302020204" pitchFamily="66" charset="0"/>
              </a:rPr>
              <a:t>(u))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1"/>
          <p:cNvSpPr txBox="1"/>
          <p:nvPr/>
        </p:nvSpPr>
        <p:spPr>
          <a:xfrm>
            <a:off x="6660232" y="2132856"/>
            <a:ext cx="16435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lVl</a:t>
            </a:r>
            <a:r>
              <a:rPr lang="tr-TR" sz="2000" dirty="0" smtClean="0">
                <a:latin typeface="Comic Sans MS" panose="030F0702030302020204" pitchFamily="66" charset="0"/>
              </a:rPr>
              <a:t>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O(1)</a:t>
            </a:r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12841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283968" y="1598387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0395" y="2132856"/>
            <a:ext cx="3927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r</a:t>
            </a:r>
            <a:r>
              <a:rPr lang="tr-TR" sz="2000" dirty="0" err="1" smtClean="0">
                <a:latin typeface="Comic Sans MS" panose="030F0702030302020204" pitchFamily="66" charset="0"/>
              </a:rPr>
              <a:t>etrieving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all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neighbors</a:t>
            </a:r>
            <a:r>
              <a:rPr lang="tr-TR" sz="2000" dirty="0" smtClean="0">
                <a:latin typeface="Comic Sans MS" panose="030F0702030302020204" pitchFamily="66" charset="0"/>
              </a:rPr>
              <a:t> of a </a:t>
            </a:r>
            <a:r>
              <a:rPr lang="tr-TR" sz="2000" dirty="0" err="1" smtClean="0">
                <a:latin typeface="Comic Sans MS" panose="030F0702030302020204" pitchFamily="66" charset="0"/>
              </a:rPr>
              <a:t>given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node</a:t>
            </a:r>
            <a:r>
              <a:rPr lang="tr-TR" sz="2000" dirty="0" smtClean="0">
                <a:latin typeface="Comic Sans MS" panose="030F0702030302020204" pitchFamily="66" charset="0"/>
              </a:rPr>
              <a:t> 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g</a:t>
            </a:r>
            <a:r>
              <a:rPr lang="tr-TR" sz="2000" dirty="0" err="1" smtClean="0">
                <a:latin typeface="Comic Sans MS" panose="030F0702030302020204" pitchFamily="66" charset="0"/>
              </a:rPr>
              <a:t>iven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nodes</a:t>
            </a:r>
            <a:r>
              <a:rPr lang="tr-TR" sz="2000" dirty="0" smtClean="0">
                <a:latin typeface="Comic Sans MS" panose="030F0702030302020204" pitchFamily="66" charset="0"/>
              </a:rPr>
              <a:t> u </a:t>
            </a:r>
            <a:r>
              <a:rPr lang="tr-TR" sz="2000" dirty="0" err="1" smtClean="0">
                <a:latin typeface="Comic Sans MS" panose="030F0702030302020204" pitchFamily="66" charset="0"/>
              </a:rPr>
              <a:t>and</a:t>
            </a:r>
            <a:r>
              <a:rPr lang="tr-TR" sz="2000" dirty="0" smtClean="0">
                <a:latin typeface="Comic Sans MS" panose="030F0702030302020204" pitchFamily="66" charset="0"/>
              </a:rPr>
              <a:t> v, </a:t>
            </a:r>
            <a:r>
              <a:rPr lang="tr-TR" sz="2000" dirty="0" err="1" smtClean="0">
                <a:latin typeface="Comic Sans MS" panose="030F0702030302020204" pitchFamily="66" charset="0"/>
              </a:rPr>
              <a:t>checking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latin typeface="Comic Sans MS" panose="030F0702030302020204" pitchFamily="66" charset="0"/>
              </a:rPr>
              <a:t> u </a:t>
            </a:r>
            <a:r>
              <a:rPr lang="tr-TR" sz="2000" dirty="0" err="1" smtClean="0">
                <a:latin typeface="Comic Sans MS" panose="030F0702030302020204" pitchFamily="66" charset="0"/>
              </a:rPr>
              <a:t>and</a:t>
            </a:r>
            <a:r>
              <a:rPr lang="tr-TR" sz="2000" dirty="0" smtClean="0">
                <a:latin typeface="Comic Sans MS" panose="030F0702030302020204" pitchFamily="66" charset="0"/>
              </a:rPr>
              <a:t> v </a:t>
            </a:r>
            <a:r>
              <a:rPr lang="tr-TR" sz="2000" dirty="0" err="1" smtClean="0">
                <a:latin typeface="Comic Sans MS" panose="030F0702030302020204" pitchFamily="66" charset="0"/>
              </a:rPr>
              <a:t>are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adjacent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s</a:t>
            </a:r>
            <a:r>
              <a:rPr lang="tr-TR" sz="2000" dirty="0" err="1" smtClean="0">
                <a:latin typeface="Comic Sans MS" panose="030F0702030302020204" pitchFamily="66" charset="0"/>
              </a:rPr>
              <a:t>pace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428244" y="1598387"/>
            <a:ext cx="232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Matrix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Metin kutusu 11"/>
          <p:cNvSpPr txBox="1"/>
          <p:nvPr/>
        </p:nvSpPr>
        <p:spPr>
          <a:xfrm>
            <a:off x="4368629" y="2132856"/>
            <a:ext cx="16435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deg</a:t>
            </a:r>
            <a:r>
              <a:rPr lang="tr-TR" sz="2000" dirty="0" smtClean="0">
                <a:latin typeface="Comic Sans MS" panose="030F0702030302020204" pitchFamily="66" charset="0"/>
              </a:rPr>
              <a:t>(u))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deg</a:t>
            </a:r>
            <a:r>
              <a:rPr lang="tr-TR" sz="2000" dirty="0" smtClean="0">
                <a:latin typeface="Comic Sans MS" panose="030F0702030302020204" pitchFamily="66" charset="0"/>
              </a:rPr>
              <a:t>(u))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lEl+lVl</a:t>
            </a:r>
            <a:r>
              <a:rPr lang="tr-TR" sz="2000" dirty="0" smtClean="0">
                <a:latin typeface="Comic Sans MS" panose="030F0702030302020204" pitchFamily="66" charset="0"/>
              </a:rPr>
              <a:t>)</a:t>
            </a: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5" name="Metin kutusu 11"/>
          <p:cNvSpPr txBox="1"/>
          <p:nvPr/>
        </p:nvSpPr>
        <p:spPr>
          <a:xfrm>
            <a:off x="6660232" y="2132856"/>
            <a:ext cx="16435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lVl</a:t>
            </a:r>
            <a:r>
              <a:rPr lang="tr-TR" sz="2000" dirty="0" smtClean="0">
                <a:latin typeface="Comic Sans MS" panose="030F0702030302020204" pitchFamily="66" charset="0"/>
              </a:rPr>
              <a:t>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O(1)</a:t>
            </a:r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O(lVl</a:t>
            </a:r>
            <a:r>
              <a:rPr lang="tr-TR" sz="2000" baseline="30000" dirty="0" smtClean="0">
                <a:latin typeface="Comic Sans MS" panose="030F0702030302020204" pitchFamily="66" charset="0"/>
              </a:rPr>
              <a:t>2</a:t>
            </a:r>
            <a:r>
              <a:rPr lang="tr-TR" sz="2000" dirty="0" smtClean="0">
                <a:latin typeface="Comic Sans MS" panose="030F0702030302020204" pitchFamily="66" charset="0"/>
              </a:rPr>
              <a:t>)</a:t>
            </a:r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4753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4283968" y="1598387"/>
            <a:ext cx="1837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ist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70395" y="2132856"/>
            <a:ext cx="3927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r</a:t>
            </a:r>
            <a:r>
              <a:rPr lang="tr-TR" sz="2000" dirty="0" err="1" smtClean="0">
                <a:latin typeface="Comic Sans MS" panose="030F0702030302020204" pitchFamily="66" charset="0"/>
              </a:rPr>
              <a:t>etrieving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all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neighbors</a:t>
            </a:r>
            <a:r>
              <a:rPr lang="tr-TR" sz="2000" dirty="0" smtClean="0">
                <a:latin typeface="Comic Sans MS" panose="030F0702030302020204" pitchFamily="66" charset="0"/>
              </a:rPr>
              <a:t> of a </a:t>
            </a:r>
            <a:r>
              <a:rPr lang="tr-TR" sz="2000" dirty="0" err="1" smtClean="0">
                <a:latin typeface="Comic Sans MS" panose="030F0702030302020204" pitchFamily="66" charset="0"/>
              </a:rPr>
              <a:t>given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node</a:t>
            </a:r>
            <a:r>
              <a:rPr lang="tr-TR" sz="2000" dirty="0" smtClean="0">
                <a:latin typeface="Comic Sans MS" panose="030F0702030302020204" pitchFamily="66" charset="0"/>
              </a:rPr>
              <a:t> 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g</a:t>
            </a:r>
            <a:r>
              <a:rPr lang="tr-TR" sz="2000" dirty="0" err="1" smtClean="0">
                <a:latin typeface="Comic Sans MS" panose="030F0702030302020204" pitchFamily="66" charset="0"/>
              </a:rPr>
              <a:t>iven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nodes</a:t>
            </a:r>
            <a:r>
              <a:rPr lang="tr-TR" sz="2000" dirty="0" smtClean="0">
                <a:latin typeface="Comic Sans MS" panose="030F0702030302020204" pitchFamily="66" charset="0"/>
              </a:rPr>
              <a:t> u </a:t>
            </a:r>
            <a:r>
              <a:rPr lang="tr-TR" sz="2000" dirty="0" err="1" smtClean="0">
                <a:latin typeface="Comic Sans MS" panose="030F0702030302020204" pitchFamily="66" charset="0"/>
              </a:rPr>
              <a:t>and</a:t>
            </a:r>
            <a:r>
              <a:rPr lang="tr-TR" sz="2000" dirty="0" smtClean="0">
                <a:latin typeface="Comic Sans MS" panose="030F0702030302020204" pitchFamily="66" charset="0"/>
              </a:rPr>
              <a:t> v, </a:t>
            </a:r>
            <a:r>
              <a:rPr lang="tr-TR" sz="2000" dirty="0" err="1" smtClean="0">
                <a:latin typeface="Comic Sans MS" panose="030F0702030302020204" pitchFamily="66" charset="0"/>
              </a:rPr>
              <a:t>checking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latin typeface="Comic Sans MS" panose="030F0702030302020204" pitchFamily="66" charset="0"/>
              </a:rPr>
              <a:t> u </a:t>
            </a:r>
            <a:r>
              <a:rPr lang="tr-TR" sz="2000" dirty="0" err="1" smtClean="0">
                <a:latin typeface="Comic Sans MS" panose="030F0702030302020204" pitchFamily="66" charset="0"/>
              </a:rPr>
              <a:t>and</a:t>
            </a:r>
            <a:r>
              <a:rPr lang="tr-TR" sz="2000" dirty="0" smtClean="0">
                <a:latin typeface="Comic Sans MS" panose="030F0702030302020204" pitchFamily="66" charset="0"/>
              </a:rPr>
              <a:t> v </a:t>
            </a:r>
            <a:r>
              <a:rPr lang="tr-TR" sz="2000" dirty="0" err="1" smtClean="0">
                <a:latin typeface="Comic Sans MS" panose="030F0702030302020204" pitchFamily="66" charset="0"/>
              </a:rPr>
              <a:t>are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adjacent</a:t>
            </a:r>
            <a:endParaRPr lang="tr-TR" sz="20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000" dirty="0" err="1">
                <a:latin typeface="Comic Sans MS" panose="030F0702030302020204" pitchFamily="66" charset="0"/>
              </a:rPr>
              <a:t>s</a:t>
            </a:r>
            <a:r>
              <a:rPr lang="tr-TR" sz="2000" dirty="0" err="1" smtClean="0">
                <a:latin typeface="Comic Sans MS" panose="030F0702030302020204" pitchFamily="66" charset="0"/>
              </a:rPr>
              <a:t>pace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6428244" y="1598387"/>
            <a:ext cx="23202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Adjacency</a:t>
            </a:r>
            <a:r>
              <a:rPr lang="tr-TR" b="1" u="sng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b="1" u="sng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Matrix</a:t>
            </a:r>
            <a:endParaRPr lang="tr-TR" b="1" u="sng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1933507" y="5166128"/>
            <a:ext cx="48702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 smtClean="0"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latin typeface="Comic Sans MS" panose="030F0702030302020204" pitchFamily="66" charset="0"/>
              </a:rPr>
              <a:t> is </a:t>
            </a:r>
            <a:r>
              <a:rPr lang="tr-TR" sz="2000" dirty="0" err="1" smtClean="0">
                <a:latin typeface="Comic Sans MS" panose="030F0702030302020204" pitchFamily="66" charset="0"/>
              </a:rPr>
              <a:t>sparse</a:t>
            </a:r>
            <a:r>
              <a:rPr lang="tr-TR" sz="2000" dirty="0" smtClean="0">
                <a:latin typeface="Comic Sans MS" panose="030F0702030302020204" pitchFamily="66" charset="0"/>
              </a:rPr>
              <a:t>, </a:t>
            </a:r>
            <a:r>
              <a:rPr lang="tr-TR" sz="2000" dirty="0" err="1" smtClean="0">
                <a:latin typeface="Comic Sans MS" panose="030F0702030302020204" pitchFamily="66" charset="0"/>
              </a:rPr>
              <a:t>use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adjacency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list</a:t>
            </a:r>
            <a:r>
              <a:rPr lang="tr-TR" sz="2000" dirty="0" smtClean="0">
                <a:latin typeface="Comic Sans MS" panose="030F0702030302020204" pitchFamily="66" charset="0"/>
              </a:rPr>
              <a:t>; </a:t>
            </a:r>
          </a:p>
          <a:p>
            <a:r>
              <a:rPr lang="tr-TR" sz="2000" dirty="0" err="1" smtClean="0">
                <a:latin typeface="Comic Sans MS" panose="030F0702030302020204" pitchFamily="66" charset="0"/>
              </a:rPr>
              <a:t>if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latin typeface="Comic Sans MS" panose="030F0702030302020204" pitchFamily="66" charset="0"/>
              </a:rPr>
              <a:t> is dense, </a:t>
            </a:r>
            <a:r>
              <a:rPr lang="tr-TR" sz="2000" dirty="0" err="1" smtClean="0">
                <a:latin typeface="Comic Sans MS" panose="030F0702030302020204" pitchFamily="66" charset="0"/>
              </a:rPr>
              <a:t>use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adjacency</a:t>
            </a:r>
            <a:r>
              <a:rPr lang="tr-TR" sz="2000" dirty="0" smtClean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matrix</a:t>
            </a: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1"/>
          <p:cNvSpPr txBox="1"/>
          <p:nvPr/>
        </p:nvSpPr>
        <p:spPr>
          <a:xfrm>
            <a:off x="4368629" y="2132856"/>
            <a:ext cx="16435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deg</a:t>
            </a:r>
            <a:r>
              <a:rPr lang="tr-TR" sz="2000" dirty="0" smtClean="0">
                <a:latin typeface="Comic Sans MS" panose="030F0702030302020204" pitchFamily="66" charset="0"/>
              </a:rPr>
              <a:t>(u))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deg</a:t>
            </a:r>
            <a:r>
              <a:rPr lang="tr-TR" sz="2000" dirty="0" smtClean="0">
                <a:latin typeface="Comic Sans MS" panose="030F0702030302020204" pitchFamily="66" charset="0"/>
              </a:rPr>
              <a:t>(u))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lEl+lVl</a:t>
            </a:r>
            <a:r>
              <a:rPr lang="tr-TR" sz="2000" dirty="0" smtClean="0">
                <a:latin typeface="Comic Sans MS" panose="030F0702030302020204" pitchFamily="66" charset="0"/>
              </a:rPr>
              <a:t>)</a:t>
            </a:r>
            <a:endParaRPr lang="tr-TR" sz="2000" dirty="0">
              <a:latin typeface="Comic Sans MS" panose="030F0702030302020204" pitchFamily="66" charset="0"/>
            </a:endParaRPr>
          </a:p>
        </p:txBody>
      </p:sp>
      <p:sp>
        <p:nvSpPr>
          <p:cNvPr id="15" name="Metin kutusu 11"/>
          <p:cNvSpPr txBox="1"/>
          <p:nvPr/>
        </p:nvSpPr>
        <p:spPr>
          <a:xfrm>
            <a:off x="6660232" y="2132856"/>
            <a:ext cx="164353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</a:t>
            </a:r>
            <a:r>
              <a:rPr lang="tr-TR" sz="2000" dirty="0" err="1" smtClean="0">
                <a:latin typeface="Comic Sans MS" panose="030F0702030302020204" pitchFamily="66" charset="0"/>
              </a:rPr>
              <a:t>lVl</a:t>
            </a:r>
            <a:r>
              <a:rPr lang="tr-TR" sz="2000" dirty="0" smtClean="0">
                <a:latin typeface="Comic Sans MS" panose="030F0702030302020204" pitchFamily="66" charset="0"/>
              </a:rPr>
              <a:t>)</a:t>
            </a:r>
          </a:p>
          <a:p>
            <a:pPr algn="ctr"/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O(1)</a:t>
            </a:r>
            <a:endParaRPr lang="tr-TR" sz="2000" dirty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endParaRPr lang="tr-TR" sz="2000" dirty="0" smtClean="0">
              <a:latin typeface="Comic Sans MS" panose="030F0702030302020204" pitchFamily="66" charset="0"/>
            </a:endParaRPr>
          </a:p>
          <a:p>
            <a:pPr algn="ctr"/>
            <a:r>
              <a:rPr lang="tr-TR" sz="2000" dirty="0" smtClean="0">
                <a:latin typeface="Comic Sans MS" panose="030F0702030302020204" pitchFamily="66" charset="0"/>
              </a:rPr>
              <a:t>O(lVl</a:t>
            </a:r>
            <a:r>
              <a:rPr lang="tr-TR" sz="2000" baseline="30000" dirty="0" smtClean="0">
                <a:latin typeface="Comic Sans MS" panose="030F0702030302020204" pitchFamily="66" charset="0"/>
              </a:rPr>
              <a:t>2</a:t>
            </a:r>
            <a:r>
              <a:rPr lang="tr-TR" sz="2000" dirty="0" smtClean="0">
                <a:latin typeface="Comic Sans MS" panose="030F0702030302020204" pitchFamily="66" charset="0"/>
              </a:rPr>
              <a:t>)</a:t>
            </a:r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3581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57800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57800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59116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159116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6295020" y="155679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6295020" y="275233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7364886" y="1767813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6230991" y="170954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029920" y="19485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4" name="Düz Bağlayıcı 23"/>
          <p:cNvCxnSpPr>
            <a:stCxn id="23" idx="2"/>
          </p:cNvCxnSpPr>
          <p:nvPr/>
        </p:nvCxnSpPr>
        <p:spPr>
          <a:xfrm flipH="1">
            <a:off x="6243564" y="2164528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6556188" y="1023119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494" y="3441774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path in a graph is a sequence of nodes v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, v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, …,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(v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) is an edge in the graph.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a path is simple if all nodes are distinct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353937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57800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57800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59116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159116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6295020" y="155679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6295020" y="2752338"/>
            <a:ext cx="8640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7364886" y="1767813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6230991" y="1709544"/>
            <a:ext cx="976969" cy="9050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029920" y="19485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4" name="Düz Bağlayıcı 23"/>
          <p:cNvCxnSpPr>
            <a:stCxn id="23" idx="2"/>
          </p:cNvCxnSpPr>
          <p:nvPr/>
        </p:nvCxnSpPr>
        <p:spPr>
          <a:xfrm flipH="1">
            <a:off x="6243564" y="2164528"/>
            <a:ext cx="1786356" cy="46095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Metin kutusu 2"/>
          <p:cNvSpPr txBox="1"/>
          <p:nvPr/>
        </p:nvSpPr>
        <p:spPr>
          <a:xfrm>
            <a:off x="2476831" y="2195886"/>
            <a:ext cx="3382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5, 3, 4, 1  is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simple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G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6556188" y="1023119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4494" y="3441774"/>
            <a:ext cx="7488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path in a graph is a sequence of nodes v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, v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, …,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(v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) is an edge in the graph.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a path is simple if all nodes are distinct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0572527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017" y="1628800"/>
            <a:ext cx="4473967" cy="2054153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4210756"/>
            <a:ext cx="75711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Königsberg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Germany in 18th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century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There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river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named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Pregel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divided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city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into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distinct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regions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There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natural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question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people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Königberg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: </a:t>
            </a:r>
          </a:p>
          <a:p>
            <a:endParaRPr lang="tr-TR" sz="2000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‘Is it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possible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to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take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walk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around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city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crosses</a:t>
            </a:r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  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each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bridge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exaactly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once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?’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6421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57800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57800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59116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159116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6295020" y="155679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6295020" y="275233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7364886" y="1767813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6230991" y="170954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029920" y="19485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4" name="Düz Bağlayıcı 23"/>
          <p:cNvCxnSpPr>
            <a:stCxn id="23" idx="2"/>
          </p:cNvCxnSpPr>
          <p:nvPr/>
        </p:nvCxnSpPr>
        <p:spPr>
          <a:xfrm flipH="1">
            <a:off x="6243564" y="2164528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6556188" y="1023119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494" y="3441774"/>
            <a:ext cx="74888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path in a graph is a sequence of nodes v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, v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, …,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(v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) is an edge in the graph.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a path is simple if all nodes are distinct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odes u and v are called connected if there is a path between them. A graph is connected if there is a path between every pair of nodes  </a:t>
            </a:r>
            <a:endParaRPr lang="en-US" dirty="0">
              <a:latin typeface="Comic Sans MS"/>
              <a:cs typeface="Comic Sans MS"/>
            </a:endParaRPr>
          </a:p>
          <a:p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4664430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57800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57800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59116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159116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6295020" y="155679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6295020" y="275233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7364886" y="1767813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6230991" y="170954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029920" y="19485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4" name="Düz Bağlayıcı 23"/>
          <p:cNvCxnSpPr>
            <a:stCxn id="23" idx="2"/>
          </p:cNvCxnSpPr>
          <p:nvPr/>
        </p:nvCxnSpPr>
        <p:spPr>
          <a:xfrm flipH="1">
            <a:off x="6243564" y="2164528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6556188" y="1023119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494" y="3441774"/>
            <a:ext cx="748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path in a graph is a sequence of nodes v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, v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, …,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(v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) is an edge in the graph.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a path is simple if all nodes are distinct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odes u and v are called connected if there is a path between them. A graph is connected if there is a path between every pair of nodes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cycle is a path </a:t>
            </a:r>
            <a:r>
              <a:rPr lang="en-US" dirty="0">
                <a:latin typeface="Comic Sans MS"/>
                <a:cs typeface="Comic Sans MS"/>
              </a:rPr>
              <a:t>v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, v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, …, </a:t>
            </a:r>
            <a:r>
              <a:rPr lang="en-US" dirty="0" err="1">
                <a:latin typeface="Comic Sans MS"/>
                <a:cs typeface="Comic Sans MS"/>
              </a:rPr>
              <a:t>v</a:t>
            </a:r>
            <a:r>
              <a:rPr lang="en-US" baseline="-25000" dirty="0" err="1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v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 </a:t>
            </a:r>
            <a:r>
              <a:rPr lang="en-US" dirty="0" err="1">
                <a:latin typeface="Comic Sans MS"/>
                <a:cs typeface="Comic Sans MS"/>
              </a:rPr>
              <a:t>v</a:t>
            </a:r>
            <a:r>
              <a:rPr lang="en-US" baseline="-25000" dirty="0" err="1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. A cycle is simple if first k-1 nodes are distinct</a:t>
            </a:r>
            <a:endParaRPr lang="en-US" dirty="0">
              <a:latin typeface="Comic Sans MS"/>
              <a:cs typeface="Comic Sans MS"/>
            </a:endParaRPr>
          </a:p>
          <a:p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4086354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57800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57800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59116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159116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6295020" y="1556792"/>
            <a:ext cx="8640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6295020" y="275233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7364886" y="1767813"/>
            <a:ext cx="12840" cy="7642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6230991" y="1709544"/>
            <a:ext cx="976969" cy="9050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029920" y="19485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4" name="Düz Bağlayıcı 23"/>
          <p:cNvCxnSpPr>
            <a:stCxn id="23" idx="2"/>
          </p:cNvCxnSpPr>
          <p:nvPr/>
        </p:nvCxnSpPr>
        <p:spPr>
          <a:xfrm flipH="1">
            <a:off x="6243564" y="2164528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6556188" y="1023119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2100594" y="2005865"/>
            <a:ext cx="3445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4, 1, 2, 4  is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simple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cycle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in G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4494" y="3441774"/>
            <a:ext cx="74888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path in a graph is a sequence of nodes v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, v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, …,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(v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) is an edge in the graph.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a path is simple if all nodes are distinct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odes u and v are called connected if there is a path between them. A graph is connected if there is a path between every pair of nodes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cycle is a path </a:t>
            </a:r>
            <a:r>
              <a:rPr lang="en-US" dirty="0">
                <a:latin typeface="Comic Sans MS"/>
                <a:cs typeface="Comic Sans MS"/>
              </a:rPr>
              <a:t>v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, v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, …, </a:t>
            </a:r>
            <a:r>
              <a:rPr lang="en-US" dirty="0" err="1">
                <a:latin typeface="Comic Sans MS"/>
                <a:cs typeface="Comic Sans MS"/>
              </a:rPr>
              <a:t>v</a:t>
            </a:r>
            <a:r>
              <a:rPr lang="en-US" baseline="-25000" dirty="0" err="1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v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 </a:t>
            </a:r>
            <a:r>
              <a:rPr lang="en-US" dirty="0" err="1">
                <a:latin typeface="Comic Sans MS"/>
                <a:cs typeface="Comic Sans MS"/>
              </a:rPr>
              <a:t>v</a:t>
            </a:r>
            <a:r>
              <a:rPr lang="en-US" baseline="-25000" dirty="0" err="1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. A cycle is simple if first k-1 nodes are distinct</a:t>
            </a:r>
            <a:endParaRPr lang="en-US" dirty="0">
              <a:latin typeface="Comic Sans MS"/>
              <a:cs typeface="Comic Sans MS"/>
            </a:endParaRPr>
          </a:p>
          <a:p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963861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57800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57800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59116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159116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6295020" y="155679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6295020" y="275233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7364886" y="1767813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6230991" y="170954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029920" y="19485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4" name="Düz Bağlayıcı 23"/>
          <p:cNvCxnSpPr>
            <a:stCxn id="23" idx="2"/>
          </p:cNvCxnSpPr>
          <p:nvPr/>
        </p:nvCxnSpPr>
        <p:spPr>
          <a:xfrm flipH="1">
            <a:off x="6243564" y="2164528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6556188" y="1023119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4494" y="3441774"/>
            <a:ext cx="74888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path in a graph is a sequence of nodes v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, v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, …,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(v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) is an edge in the graph.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a path is simple if all nodes are distinct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odes u and v are called connected if there is a path between them. A graph is connected if there is a path between every pair of nodes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cycle is a path </a:t>
            </a:r>
            <a:r>
              <a:rPr lang="en-US" dirty="0">
                <a:latin typeface="Comic Sans MS"/>
                <a:cs typeface="Comic Sans MS"/>
              </a:rPr>
              <a:t>v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, v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, …, </a:t>
            </a:r>
            <a:r>
              <a:rPr lang="en-US" dirty="0" err="1">
                <a:latin typeface="Comic Sans MS"/>
                <a:cs typeface="Comic Sans MS"/>
              </a:rPr>
              <a:t>v</a:t>
            </a:r>
            <a:r>
              <a:rPr lang="en-US" baseline="-25000" dirty="0" err="1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v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 </a:t>
            </a:r>
            <a:r>
              <a:rPr lang="en-US" dirty="0" err="1">
                <a:latin typeface="Comic Sans MS"/>
                <a:cs typeface="Comic Sans MS"/>
              </a:rPr>
              <a:t>v</a:t>
            </a:r>
            <a:r>
              <a:rPr lang="en-US" baseline="-25000" dirty="0" err="1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. A cycle is simple if first k-1 nodes are distinct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l</a:t>
            </a:r>
            <a:r>
              <a:rPr lang="en-US" dirty="0" smtClean="0">
                <a:latin typeface="Comic Sans MS"/>
                <a:cs typeface="Comic Sans MS"/>
              </a:rPr>
              <a:t>ength of a path is the number of edges in the path</a:t>
            </a: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6281079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857800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5857800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7159116" y="134076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159116" y="253631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6295020" y="1556792"/>
            <a:ext cx="8640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6295020" y="275233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>
            <a:off x="7364886" y="1767813"/>
            <a:ext cx="12840" cy="76429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6230991" y="1709544"/>
            <a:ext cx="976969" cy="90506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029920" y="194850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24" name="Düz Bağlayıcı 23"/>
          <p:cNvCxnSpPr>
            <a:stCxn id="23" idx="2"/>
          </p:cNvCxnSpPr>
          <p:nvPr/>
        </p:nvCxnSpPr>
        <p:spPr>
          <a:xfrm flipH="1">
            <a:off x="6243564" y="2164528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Metin kutusu 3"/>
          <p:cNvSpPr txBox="1"/>
          <p:nvPr/>
        </p:nvSpPr>
        <p:spPr>
          <a:xfrm>
            <a:off x="6556188" y="1023119"/>
            <a:ext cx="3946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</a:t>
            </a:r>
            <a:endParaRPr lang="tr-TR" sz="2400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1557159" y="1948504"/>
            <a:ext cx="4451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4, 1, 2, 4  is a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simple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cycle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length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4494" y="3441774"/>
            <a:ext cx="7488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path in a graph is a sequence of nodes v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latin typeface="Comic Sans MS"/>
                <a:cs typeface="Comic Sans MS"/>
              </a:rPr>
              <a:t>, v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r>
              <a:rPr lang="en-US" dirty="0" smtClean="0">
                <a:latin typeface="Comic Sans MS"/>
                <a:cs typeface="Comic Sans MS"/>
              </a:rPr>
              <a:t>, …,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   (v</a:t>
            </a:r>
            <a:r>
              <a:rPr lang="en-US" baseline="-25000" dirty="0" smtClean="0">
                <a:latin typeface="Comic Sans MS"/>
                <a:cs typeface="Comic Sans MS"/>
              </a:rPr>
              <a:t>i</a:t>
            </a:r>
            <a:r>
              <a:rPr lang="en-US" dirty="0" smtClean="0">
                <a:latin typeface="Comic Sans MS"/>
                <a:cs typeface="Comic Sans MS"/>
              </a:rPr>
              <a:t>, </a:t>
            </a:r>
            <a:r>
              <a:rPr lang="en-US" dirty="0" err="1" smtClean="0">
                <a:latin typeface="Comic Sans MS"/>
                <a:cs typeface="Comic Sans MS"/>
              </a:rPr>
              <a:t>v</a:t>
            </a:r>
            <a:r>
              <a:rPr lang="en-US" baseline="-25000" dirty="0" err="1" smtClean="0">
                <a:latin typeface="Comic Sans MS"/>
                <a:cs typeface="Comic Sans MS"/>
              </a:rPr>
              <a:t>j</a:t>
            </a:r>
            <a:r>
              <a:rPr lang="en-US" dirty="0" smtClean="0">
                <a:latin typeface="Comic Sans MS"/>
                <a:cs typeface="Comic Sans MS"/>
              </a:rPr>
              <a:t>) is an edge in the graph.</a:t>
            </a:r>
          </a:p>
          <a:p>
            <a:r>
              <a:rPr lang="en-US" dirty="0" smtClean="0">
                <a:latin typeface="Comic Sans MS"/>
                <a:cs typeface="Comic Sans MS"/>
              </a:rPr>
              <a:t>    a path is simple if all nodes are distinct</a:t>
            </a:r>
          </a:p>
          <a:p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n</a:t>
            </a:r>
            <a:r>
              <a:rPr lang="en-US" dirty="0" smtClean="0">
                <a:latin typeface="Comic Sans MS"/>
                <a:cs typeface="Comic Sans MS"/>
              </a:rPr>
              <a:t>odes u and v are called connected if there is a path between them. A graph is connected if there is a path between every pair of nodes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a</a:t>
            </a:r>
            <a:r>
              <a:rPr lang="en-US" dirty="0" smtClean="0">
                <a:latin typeface="Comic Sans MS"/>
                <a:cs typeface="Comic Sans MS"/>
              </a:rPr>
              <a:t> cycle is a path </a:t>
            </a:r>
            <a:r>
              <a:rPr lang="en-US" dirty="0">
                <a:latin typeface="Comic Sans MS"/>
                <a:cs typeface="Comic Sans MS"/>
              </a:rPr>
              <a:t>v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dirty="0">
                <a:latin typeface="Comic Sans MS"/>
                <a:cs typeface="Comic Sans MS"/>
              </a:rPr>
              <a:t>, v</a:t>
            </a:r>
            <a:r>
              <a:rPr lang="en-US" baseline="-25000" dirty="0">
                <a:latin typeface="Comic Sans MS"/>
                <a:cs typeface="Comic Sans MS"/>
              </a:rPr>
              <a:t>2</a:t>
            </a:r>
            <a:r>
              <a:rPr lang="en-US" dirty="0">
                <a:latin typeface="Comic Sans MS"/>
                <a:cs typeface="Comic Sans MS"/>
              </a:rPr>
              <a:t>, …, </a:t>
            </a:r>
            <a:r>
              <a:rPr lang="en-US" dirty="0" err="1">
                <a:latin typeface="Comic Sans MS"/>
                <a:cs typeface="Comic Sans MS"/>
              </a:rPr>
              <a:t>v</a:t>
            </a:r>
            <a:r>
              <a:rPr lang="en-US" baseline="-25000" dirty="0" err="1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such that v</a:t>
            </a:r>
            <a:r>
              <a:rPr lang="en-US" baseline="-25000" dirty="0">
                <a:latin typeface="Comic Sans MS"/>
                <a:cs typeface="Comic Sans MS"/>
              </a:rPr>
              <a:t>1</a:t>
            </a:r>
            <a:r>
              <a:rPr lang="en-US" baseline="-25000" dirty="0" smtClean="0">
                <a:latin typeface="Comic Sans MS"/>
                <a:cs typeface="Comic Sans MS"/>
              </a:rPr>
              <a:t> </a:t>
            </a:r>
            <a:r>
              <a:rPr lang="en-US" dirty="0" smtClean="0">
                <a:latin typeface="Comic Sans MS"/>
                <a:cs typeface="Comic Sans MS"/>
              </a:rPr>
              <a:t>= </a:t>
            </a:r>
            <a:r>
              <a:rPr lang="en-US" dirty="0" err="1">
                <a:latin typeface="Comic Sans MS"/>
                <a:cs typeface="Comic Sans MS"/>
              </a:rPr>
              <a:t>v</a:t>
            </a:r>
            <a:r>
              <a:rPr lang="en-US" baseline="-25000" dirty="0" err="1">
                <a:latin typeface="Comic Sans MS"/>
                <a:cs typeface="Comic Sans MS"/>
              </a:rPr>
              <a:t>k</a:t>
            </a:r>
            <a:r>
              <a:rPr lang="en-US" dirty="0" smtClean="0">
                <a:latin typeface="Comic Sans MS"/>
                <a:cs typeface="Comic Sans MS"/>
              </a:rPr>
              <a:t> . A cycle is simple if first k-1 nodes are distinct</a:t>
            </a:r>
          </a:p>
          <a:p>
            <a:pPr marL="285750" indent="-28575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l</a:t>
            </a:r>
            <a:r>
              <a:rPr lang="en-US" dirty="0" smtClean="0">
                <a:latin typeface="Comic Sans MS"/>
                <a:cs typeface="Comic Sans MS"/>
              </a:rPr>
              <a:t>ength of a path is the number of edges in the path</a:t>
            </a:r>
            <a:endParaRPr lang="en-US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6628052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61"/>
            <a:ext cx="3361358" cy="154331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3501008"/>
            <a:ext cx="7776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problem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solved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Swiss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mathematician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Leonard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His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works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considered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beginning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22220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61"/>
            <a:ext cx="3361358" cy="154331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3501008"/>
            <a:ext cx="77768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problem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solved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Swiss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mathematician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Leonard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His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works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considered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beginning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represented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distinct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lands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seven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bridges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seven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lines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connecting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those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24128" y="14847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5132756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886878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796136" y="3140968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Yay 2"/>
          <p:cNvSpPr/>
          <p:nvPr/>
        </p:nvSpPr>
        <p:spPr>
          <a:xfrm rot="14814183">
            <a:off x="5475421" y="117817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20975490">
            <a:off x="4923751" y="243991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ay 13"/>
          <p:cNvSpPr/>
          <p:nvPr/>
        </p:nvSpPr>
        <p:spPr>
          <a:xfrm rot="10167167">
            <a:off x="5164386" y="1548634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ay 14"/>
          <p:cNvSpPr/>
          <p:nvPr/>
        </p:nvSpPr>
        <p:spPr>
          <a:xfrm rot="3887856">
            <a:off x="4489665" y="1155951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Bağlayıcı 4"/>
          <p:cNvCxnSpPr/>
          <p:nvPr/>
        </p:nvCxnSpPr>
        <p:spPr>
          <a:xfrm>
            <a:off x="5302980" y="2437566"/>
            <a:ext cx="1645284" cy="7703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>
            <a:endCxn id="11" idx="1"/>
          </p:cNvCxnSpPr>
          <p:nvPr/>
        </p:nvCxnSpPr>
        <p:spPr>
          <a:xfrm>
            <a:off x="5832140" y="1568658"/>
            <a:ext cx="1086374" cy="88430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11" idx="3"/>
          </p:cNvCxnSpPr>
          <p:nvPr/>
        </p:nvCxnSpPr>
        <p:spPr>
          <a:xfrm flipV="1">
            <a:off x="5904148" y="2616435"/>
            <a:ext cx="1014366" cy="60736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139952" y="2492896"/>
            <a:ext cx="680096" cy="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13848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69661"/>
            <a:ext cx="3361358" cy="1543315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611560" y="3501008"/>
            <a:ext cx="777686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problem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was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solved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Swiss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mathematician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Leonard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His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works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considered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as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beginning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of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Theory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Euler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represented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distinct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lands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four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),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and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seven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bridges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with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seven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lines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connecting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those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points</a:t>
            </a:r>
            <a:r>
              <a:rPr lang="tr-TR" sz="20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endParaRPr lang="tr-TR" sz="2000" i="1" dirty="0" smtClean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‘Can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you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find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a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path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that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includes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every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exactly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once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?’</a:t>
            </a:r>
          </a:p>
          <a:p>
            <a:pPr algn="ctr"/>
            <a:r>
              <a:rPr lang="tr-TR" sz="2000" i="1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  ‘Is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the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given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sz="2000" i="1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traversable</a:t>
            </a:r>
            <a:r>
              <a:rPr lang="tr-TR" sz="2000" i="1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?’</a:t>
            </a: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2000" i="1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724128" y="14847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val 9"/>
          <p:cNvSpPr/>
          <p:nvPr/>
        </p:nvSpPr>
        <p:spPr>
          <a:xfrm>
            <a:off x="5132756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val 10"/>
          <p:cNvSpPr/>
          <p:nvPr/>
        </p:nvSpPr>
        <p:spPr>
          <a:xfrm>
            <a:off x="6886878" y="2370584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Oval 11"/>
          <p:cNvSpPr/>
          <p:nvPr/>
        </p:nvSpPr>
        <p:spPr>
          <a:xfrm>
            <a:off x="5796136" y="3140968"/>
            <a:ext cx="216024" cy="288032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Yay 2"/>
          <p:cNvSpPr/>
          <p:nvPr/>
        </p:nvSpPr>
        <p:spPr>
          <a:xfrm rot="14814183">
            <a:off x="5475421" y="117817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20975490">
            <a:off x="4923751" y="2439919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Yay 13"/>
          <p:cNvSpPr/>
          <p:nvPr/>
        </p:nvSpPr>
        <p:spPr>
          <a:xfrm rot="10167167">
            <a:off x="5164386" y="1548634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ay 14"/>
          <p:cNvSpPr/>
          <p:nvPr/>
        </p:nvSpPr>
        <p:spPr>
          <a:xfrm rot="3887856">
            <a:off x="4489665" y="1155951"/>
            <a:ext cx="1008112" cy="1777864"/>
          </a:xfrm>
          <a:prstGeom prst="arc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Düz Bağlayıcı 4"/>
          <p:cNvCxnSpPr/>
          <p:nvPr/>
        </p:nvCxnSpPr>
        <p:spPr>
          <a:xfrm>
            <a:off x="5302980" y="2437566"/>
            <a:ext cx="1645284" cy="7703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Düz Bağlayıcı 18"/>
          <p:cNvCxnSpPr>
            <a:endCxn id="11" idx="1"/>
          </p:cNvCxnSpPr>
          <p:nvPr/>
        </p:nvCxnSpPr>
        <p:spPr>
          <a:xfrm>
            <a:off x="5832140" y="1568658"/>
            <a:ext cx="1086374" cy="88430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Düz Bağlayıcı 20"/>
          <p:cNvCxnSpPr>
            <a:endCxn id="11" idx="3"/>
          </p:cNvCxnSpPr>
          <p:nvPr/>
        </p:nvCxnSpPr>
        <p:spPr>
          <a:xfrm flipV="1">
            <a:off x="5904148" y="2616435"/>
            <a:ext cx="1014366" cy="60736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/>
          <p:nvPr/>
        </p:nvCxnSpPr>
        <p:spPr>
          <a:xfrm>
            <a:off x="4139952" y="2492896"/>
            <a:ext cx="680096" cy="0"/>
          </a:xfrm>
          <a:prstGeom prst="straightConnector1">
            <a:avLst/>
          </a:prstGeom>
          <a:ln w="508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98737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577387" y="1717933"/>
            <a:ext cx="1015191" cy="41492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5169200" y="1742463"/>
            <a:ext cx="914968" cy="39039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1763688" y="2132856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264072" y="215692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arc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904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577387" y="1717933"/>
            <a:ext cx="1015191" cy="41492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5169200" y="1742463"/>
            <a:ext cx="914968" cy="39039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1763688" y="2132856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264072" y="215692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arc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03648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03648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04964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04964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556220" y="33656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840868" y="299695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840868" y="419249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6" idx="0"/>
          </p:cNvCxnSpPr>
          <p:nvPr/>
        </p:nvCxnSpPr>
        <p:spPr>
          <a:xfrm>
            <a:off x="2910734" y="3212182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stCxn id="22" idx="2"/>
          </p:cNvCxnSpPr>
          <p:nvPr/>
        </p:nvCxnSpPr>
        <p:spPr>
          <a:xfrm flipH="1">
            <a:off x="1769864" y="3581705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776839" y="314970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Metin kutusu 42"/>
          <p:cNvSpPr txBox="1"/>
          <p:nvPr/>
        </p:nvSpPr>
        <p:spPr>
          <a:xfrm>
            <a:off x="1413992" y="4509120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3028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Graph</a:t>
            </a:r>
            <a:r>
              <a:rPr lang="tr-TR" sz="3600" u="sng" dirty="0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 </a:t>
            </a:r>
            <a:r>
              <a:rPr lang="tr-TR" sz="3600" u="sng" dirty="0" err="1" smtClean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ea typeface="+mn-ea"/>
                <a:cs typeface="Comic Sans MS"/>
              </a:rPr>
              <a:t>Theory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ea typeface="+mn-ea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 dirty="0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323528" y="1340768"/>
            <a:ext cx="8424936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 typeface="Arial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750404" y="1196752"/>
            <a:ext cx="7571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 = (V, E)</a:t>
            </a:r>
          </a:p>
        </p:txBody>
      </p:sp>
      <p:cxnSp>
        <p:nvCxnSpPr>
          <p:cNvPr id="3" name="Düz Ok Bağlayıcısı 2"/>
          <p:cNvCxnSpPr/>
          <p:nvPr/>
        </p:nvCxnSpPr>
        <p:spPr>
          <a:xfrm flipV="1">
            <a:off x="3577387" y="1717933"/>
            <a:ext cx="1015191" cy="41492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 flipH="1" flipV="1">
            <a:off x="5169200" y="1742463"/>
            <a:ext cx="914968" cy="390393"/>
          </a:xfrm>
          <a:prstGeom prst="straightConnector1">
            <a:avLst/>
          </a:prstGeom>
          <a:ln>
            <a:headEnd type="arrow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Metin kutusu 4"/>
          <p:cNvSpPr txBox="1"/>
          <p:nvPr/>
        </p:nvSpPr>
        <p:spPr>
          <a:xfrm>
            <a:off x="1763688" y="2132856"/>
            <a:ext cx="2946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nodes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vertices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5264072" y="2156922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et of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edges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or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arc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1403648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403648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704964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704964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369260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5369260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6670576" y="2780928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2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670576" y="3976474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7724388" y="33777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556220" y="3365681"/>
            <a:ext cx="437220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1" name="Düz Bağlayıcı 10"/>
          <p:cNvCxnSpPr>
            <a:stCxn id="6" idx="6"/>
            <a:endCxn id="15" idx="2"/>
          </p:cNvCxnSpPr>
          <p:nvPr/>
        </p:nvCxnSpPr>
        <p:spPr>
          <a:xfrm>
            <a:off x="1840868" y="2996952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1840868" y="4192498"/>
            <a:ext cx="864096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>
            <a:endCxn id="16" idx="0"/>
          </p:cNvCxnSpPr>
          <p:nvPr/>
        </p:nvCxnSpPr>
        <p:spPr>
          <a:xfrm>
            <a:off x="2910734" y="3212182"/>
            <a:ext cx="12840" cy="76429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Düz Bağlayıcı 27"/>
          <p:cNvCxnSpPr>
            <a:stCxn id="22" idx="2"/>
          </p:cNvCxnSpPr>
          <p:nvPr/>
        </p:nvCxnSpPr>
        <p:spPr>
          <a:xfrm flipH="1">
            <a:off x="1769864" y="3581705"/>
            <a:ext cx="1786356" cy="460954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/>
          <p:cNvCxnSpPr>
            <a:stCxn id="6" idx="5"/>
          </p:cNvCxnSpPr>
          <p:nvPr/>
        </p:nvCxnSpPr>
        <p:spPr>
          <a:xfrm>
            <a:off x="1776839" y="3149704"/>
            <a:ext cx="976969" cy="905062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Düz Ok Bağlayıcısı 31"/>
          <p:cNvCxnSpPr>
            <a:stCxn id="19" idx="2"/>
          </p:cNvCxnSpPr>
          <p:nvPr/>
        </p:nvCxnSpPr>
        <p:spPr>
          <a:xfrm flipH="1" flipV="1">
            <a:off x="5806480" y="2988981"/>
            <a:ext cx="864096" cy="797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Düz Ok Bağlayıcısı 33"/>
          <p:cNvCxnSpPr>
            <a:stCxn id="20" idx="1"/>
          </p:cNvCxnSpPr>
          <p:nvPr/>
        </p:nvCxnSpPr>
        <p:spPr>
          <a:xfrm flipH="1" flipV="1">
            <a:off x="5692786" y="3175706"/>
            <a:ext cx="1041819" cy="864040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Düz Ok Bağlayıcısı 35"/>
          <p:cNvCxnSpPr>
            <a:stCxn id="18" idx="6"/>
          </p:cNvCxnSpPr>
          <p:nvPr/>
        </p:nvCxnSpPr>
        <p:spPr>
          <a:xfrm>
            <a:off x="5806480" y="4192498"/>
            <a:ext cx="864097" cy="172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Düz Ok Bağlayıcısı 37"/>
          <p:cNvCxnSpPr>
            <a:stCxn id="21" idx="3"/>
          </p:cNvCxnSpPr>
          <p:nvPr/>
        </p:nvCxnSpPr>
        <p:spPr>
          <a:xfrm flipH="1">
            <a:off x="7077792" y="3746557"/>
            <a:ext cx="710625" cy="316351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Düz Ok Bağlayıcısı 39"/>
          <p:cNvCxnSpPr>
            <a:stCxn id="17" idx="4"/>
          </p:cNvCxnSpPr>
          <p:nvPr/>
        </p:nvCxnSpPr>
        <p:spPr>
          <a:xfrm>
            <a:off x="5587870" y="3212976"/>
            <a:ext cx="1" cy="763498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headEnd type="triangle" w="lg" len="lg"/>
            <a:tailEnd type="non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Metin kutusu 41"/>
          <p:cNvSpPr txBox="1"/>
          <p:nvPr/>
        </p:nvSpPr>
        <p:spPr>
          <a:xfrm>
            <a:off x="5673392" y="4509120"/>
            <a:ext cx="1789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d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3" name="Metin kutusu 42"/>
          <p:cNvSpPr txBox="1"/>
          <p:nvPr/>
        </p:nvSpPr>
        <p:spPr>
          <a:xfrm>
            <a:off x="1413992" y="4509120"/>
            <a:ext cx="20297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undirected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tr-TR" dirty="0" err="1" smtClean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graph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38781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1669096</TotalTime>
  <Words>1815</Words>
  <Application>Microsoft Office PowerPoint</Application>
  <PresentationFormat>Ekran Gösterisi (4:3)</PresentationFormat>
  <Paragraphs>486</Paragraphs>
  <Slides>34</Slides>
  <Notes>34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34</vt:i4>
      </vt:variant>
    </vt:vector>
  </HeadingPairs>
  <TitlesOfParts>
    <vt:vector size="39" baseType="lpstr">
      <vt:lpstr>ＭＳ Ｐゴシック</vt:lpstr>
      <vt:lpstr>Arial</vt:lpstr>
      <vt:lpstr>Calibri</vt:lpstr>
      <vt:lpstr>Comic Sans MS</vt:lpstr>
      <vt:lpstr>Office Theme</vt:lpstr>
      <vt:lpstr>Graph Traversal(BFS)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EGE Üniv.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Algorithms</dc:title>
  <dc:creator>Aydin</dc:creator>
  <cp:lastModifiedBy>Murat</cp:lastModifiedBy>
  <cp:revision>300</cp:revision>
  <dcterms:created xsi:type="dcterms:W3CDTF">2003-09-08T08:07:00Z</dcterms:created>
  <dcterms:modified xsi:type="dcterms:W3CDTF">2018-09-10T06:40:46Z</dcterms:modified>
</cp:coreProperties>
</file>