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22" r:id="rId1"/>
  </p:sldMasterIdLst>
  <p:notesMasterIdLst>
    <p:notesMasterId r:id="rId36"/>
  </p:notesMasterIdLst>
  <p:sldIdLst>
    <p:sldId id="256" r:id="rId2"/>
    <p:sldId id="569" r:id="rId3"/>
    <p:sldId id="570" r:id="rId4"/>
    <p:sldId id="593" r:id="rId5"/>
    <p:sldId id="592" r:id="rId6"/>
    <p:sldId id="568" r:id="rId7"/>
    <p:sldId id="591" r:id="rId8"/>
    <p:sldId id="590" r:id="rId9"/>
    <p:sldId id="589" r:id="rId10"/>
    <p:sldId id="588" r:id="rId11"/>
    <p:sldId id="587" r:id="rId12"/>
    <p:sldId id="586" r:id="rId13"/>
    <p:sldId id="766" r:id="rId14"/>
    <p:sldId id="767" r:id="rId15"/>
    <p:sldId id="584" r:id="rId16"/>
    <p:sldId id="583" r:id="rId17"/>
    <p:sldId id="582" r:id="rId18"/>
    <p:sldId id="581" r:id="rId19"/>
    <p:sldId id="572" r:id="rId20"/>
    <p:sldId id="580" r:id="rId21"/>
    <p:sldId id="579" r:id="rId22"/>
    <p:sldId id="573" r:id="rId23"/>
    <p:sldId id="578" r:id="rId24"/>
    <p:sldId id="577" r:id="rId25"/>
    <p:sldId id="576" r:id="rId26"/>
    <p:sldId id="574" r:id="rId27"/>
    <p:sldId id="575" r:id="rId28"/>
    <p:sldId id="596" r:id="rId29"/>
    <p:sldId id="595" r:id="rId30"/>
    <p:sldId id="597" r:id="rId31"/>
    <p:sldId id="598" r:id="rId32"/>
    <p:sldId id="599" r:id="rId33"/>
    <p:sldId id="600" r:id="rId34"/>
    <p:sldId id="601" r:id="rId35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9900"/>
    <a:srgbClr val="F87422"/>
    <a:srgbClr val="BBE0F9"/>
    <a:srgbClr val="D6EEFC"/>
    <a:srgbClr val="A7DAFD"/>
    <a:srgbClr val="E3C9E7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9564" autoAdjust="0"/>
  </p:normalViewPr>
  <p:slideViewPr>
    <p:cSldViewPr>
      <p:cViewPr varScale="1">
        <p:scale>
          <a:sx n="84" d="100"/>
          <a:sy n="84" d="100"/>
        </p:scale>
        <p:origin x="117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fld id="{F842B7E4-A155-6841-A065-C000B9C1CCEB}" type="datetimeFigureOut">
              <a:rPr lang="en-US"/>
              <a:pPr>
                <a:defRPr/>
              </a:pPr>
              <a:t>9/10/2018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fld id="{9FE22EC2-316C-344C-A72C-C5D9CFD5E0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2731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12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51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4C92AD83-3E77-2943-8553-2F26E93F86C3}" type="slidenum">
              <a:rPr lang="en-US" sz="1200"/>
              <a:pPr eaLnBrk="1" hangingPunct="1"/>
              <a:t>1</a:t>
            </a:fld>
            <a:endParaRPr lang="en-US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5559775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451714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3025678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3025678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3025678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65154390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24625960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08809904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07199381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043413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12660862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31135238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95806910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90853811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264138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57246226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1603021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50876936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10326445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9045010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231311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3601522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7412144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53179741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14270024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030340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9593710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4064108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0322722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5244284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5363792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632256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747B84-8538-294D-8288-23878C2FC3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732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8FCEDE-E787-514B-98CA-310ECB84DE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520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50633-3725-9740-B8C6-26347313EF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764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AA3A1-D202-9C4F-91C4-859072A6E4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231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7DD6C3-D48C-234E-A68A-4A41A70E6E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115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A202D5-6715-614C-82C5-1FFD6C9FA4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284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59F07-2408-5940-B6A5-AD65EE6991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457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7004C-E822-2843-899C-ADB83107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927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9B847-A899-3342-9174-0D3496412E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889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20A61C-1611-F74D-AE87-51B6C129F6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629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7C0A7B-AACF-D04A-8376-01E646C660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936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249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DF7CFBC0-21FF-4A46-8590-A59A10BD4B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8" r:id="rId1"/>
    <p:sldLayoutId id="2147484239" r:id="rId2"/>
    <p:sldLayoutId id="2147484240" r:id="rId3"/>
    <p:sldLayoutId id="2147484241" r:id="rId4"/>
    <p:sldLayoutId id="2147484242" r:id="rId5"/>
    <p:sldLayoutId id="2147484243" r:id="rId6"/>
    <p:sldLayoutId id="2147484244" r:id="rId7"/>
    <p:sldLayoutId id="2147484245" r:id="rId8"/>
    <p:sldLayoutId id="2147484246" r:id="rId9"/>
    <p:sldLayoutId id="2147484247" r:id="rId10"/>
    <p:sldLayoutId id="2147484248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4"/>
          <p:cNvSpPr>
            <a:spLocks noGrp="1" noChangeArrowheads="1"/>
          </p:cNvSpPr>
          <p:nvPr>
            <p:ph type="title"/>
          </p:nvPr>
        </p:nvSpPr>
        <p:spPr>
          <a:xfrm>
            <a:off x="683568" y="2276872"/>
            <a:ext cx="7848600" cy="114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mic Sans MS"/>
                <a:ea typeface="+mj-ea"/>
                <a:cs typeface="Comic Sans MS"/>
              </a:rPr>
              <a:t>Gr</a:t>
            </a:r>
            <a:r>
              <a:rPr lang="tr-TR" b="1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mic Sans MS"/>
                <a:ea typeface="+mj-ea"/>
                <a:cs typeface="Comic Sans MS"/>
              </a:rPr>
              <a:t>aph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mic Sans MS"/>
                <a:ea typeface="+mj-ea"/>
                <a:cs typeface="Comic Sans MS"/>
              </a:rPr>
              <a:t> </a:t>
            </a:r>
            <a:r>
              <a:rPr lang="tr-TR" b="1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mic Sans MS"/>
                <a:ea typeface="+mj-ea"/>
                <a:cs typeface="Comic Sans MS"/>
              </a:rPr>
              <a:t>Traversal</a:t>
            </a:r>
            <a:r>
              <a:rPr lang="tr-TR" b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mic Sans MS"/>
                <a:ea typeface="+mj-ea"/>
                <a:cs typeface="Comic Sans MS"/>
              </a:rPr>
              <a:t>(BFS)</a:t>
            </a:r>
            <a:endParaRPr lang="en-US" b="1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DDDDDD"/>
                </a:outerShdw>
              </a:effectLst>
              <a:latin typeface="Comic Sans MS"/>
              <a:ea typeface="+mj-ea"/>
              <a:cs typeface="Comic Sans M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Graph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Theory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750404" y="1196752"/>
            <a:ext cx="7571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 = (V, E)</a:t>
            </a:r>
          </a:p>
        </p:txBody>
      </p:sp>
      <p:cxnSp>
        <p:nvCxnSpPr>
          <p:cNvPr id="3" name="Düz Ok Bağlayıcısı 2"/>
          <p:cNvCxnSpPr/>
          <p:nvPr/>
        </p:nvCxnSpPr>
        <p:spPr>
          <a:xfrm flipV="1">
            <a:off x="3577387" y="1717933"/>
            <a:ext cx="1015191" cy="414923"/>
          </a:xfrm>
          <a:prstGeom prst="straightConnector1">
            <a:avLst/>
          </a:prstGeom>
          <a:ln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Düz Ok Bağlayıcısı 9"/>
          <p:cNvCxnSpPr/>
          <p:nvPr/>
        </p:nvCxnSpPr>
        <p:spPr>
          <a:xfrm flipH="1" flipV="1">
            <a:off x="5169200" y="1742463"/>
            <a:ext cx="914968" cy="390393"/>
          </a:xfrm>
          <a:prstGeom prst="straightConnector1">
            <a:avLst/>
          </a:prstGeom>
          <a:ln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Metin kutusu 4"/>
          <p:cNvSpPr txBox="1"/>
          <p:nvPr/>
        </p:nvSpPr>
        <p:spPr>
          <a:xfrm>
            <a:off x="1763688" y="2132856"/>
            <a:ext cx="2946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et of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nodes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(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or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vertices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Metin kutusu 11"/>
          <p:cNvSpPr txBox="1"/>
          <p:nvPr/>
        </p:nvSpPr>
        <p:spPr>
          <a:xfrm>
            <a:off x="5264072" y="2156922"/>
            <a:ext cx="24208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et of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(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or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arc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403648" y="2780928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1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403648" y="397647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3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2704964" y="2780928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2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2704964" y="397647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5369260" y="2780928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5369260" y="397647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3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6670576" y="2780928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2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6670576" y="397647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5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7724388" y="3377781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1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3556220" y="3365681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5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1" name="Düz Bağlayıcı 10"/>
          <p:cNvCxnSpPr>
            <a:stCxn id="6" idx="6"/>
            <a:endCxn id="15" idx="2"/>
          </p:cNvCxnSpPr>
          <p:nvPr/>
        </p:nvCxnSpPr>
        <p:spPr>
          <a:xfrm>
            <a:off x="1840868" y="2996952"/>
            <a:ext cx="864096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/>
          <p:nvPr/>
        </p:nvCxnSpPr>
        <p:spPr>
          <a:xfrm>
            <a:off x="1840868" y="4192498"/>
            <a:ext cx="864096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endCxn id="16" idx="0"/>
          </p:cNvCxnSpPr>
          <p:nvPr/>
        </p:nvCxnSpPr>
        <p:spPr>
          <a:xfrm>
            <a:off x="2910734" y="3212182"/>
            <a:ext cx="12840" cy="76429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27"/>
          <p:cNvCxnSpPr>
            <a:stCxn id="22" idx="2"/>
          </p:cNvCxnSpPr>
          <p:nvPr/>
        </p:nvCxnSpPr>
        <p:spPr>
          <a:xfrm flipH="1">
            <a:off x="1769864" y="3581705"/>
            <a:ext cx="1786356" cy="46095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stCxn id="6" idx="5"/>
          </p:cNvCxnSpPr>
          <p:nvPr/>
        </p:nvCxnSpPr>
        <p:spPr>
          <a:xfrm>
            <a:off x="1776839" y="3149704"/>
            <a:ext cx="976969" cy="90506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Ok Bağlayıcısı 31"/>
          <p:cNvCxnSpPr>
            <a:stCxn id="19" idx="2"/>
          </p:cNvCxnSpPr>
          <p:nvPr/>
        </p:nvCxnSpPr>
        <p:spPr>
          <a:xfrm flipH="1" flipV="1">
            <a:off x="5806480" y="2988981"/>
            <a:ext cx="864096" cy="7971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headEnd type="triangl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Ok Bağlayıcısı 33"/>
          <p:cNvCxnSpPr>
            <a:stCxn id="20" idx="1"/>
          </p:cNvCxnSpPr>
          <p:nvPr/>
        </p:nvCxnSpPr>
        <p:spPr>
          <a:xfrm flipH="1" flipV="1">
            <a:off x="5692786" y="3175706"/>
            <a:ext cx="1041819" cy="864040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headEnd type="triangl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Düz Ok Bağlayıcısı 35"/>
          <p:cNvCxnSpPr>
            <a:stCxn id="18" idx="6"/>
          </p:cNvCxnSpPr>
          <p:nvPr/>
        </p:nvCxnSpPr>
        <p:spPr>
          <a:xfrm>
            <a:off x="5806480" y="4192498"/>
            <a:ext cx="864097" cy="1728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headEnd type="triangl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Düz Ok Bağlayıcısı 37"/>
          <p:cNvCxnSpPr>
            <a:stCxn id="21" idx="3"/>
          </p:cNvCxnSpPr>
          <p:nvPr/>
        </p:nvCxnSpPr>
        <p:spPr>
          <a:xfrm flipH="1">
            <a:off x="7077792" y="3746557"/>
            <a:ext cx="710625" cy="316351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headEnd type="triangl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Düz Ok Bağlayıcısı 39"/>
          <p:cNvCxnSpPr>
            <a:stCxn id="17" idx="4"/>
          </p:cNvCxnSpPr>
          <p:nvPr/>
        </p:nvCxnSpPr>
        <p:spPr>
          <a:xfrm>
            <a:off x="5587870" y="3212976"/>
            <a:ext cx="1" cy="763498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headEnd type="triangl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Metin kutusu 41"/>
          <p:cNvSpPr txBox="1"/>
          <p:nvPr/>
        </p:nvSpPr>
        <p:spPr>
          <a:xfrm>
            <a:off x="5673392" y="4509120"/>
            <a:ext cx="17892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irected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3" name="Metin kutusu 42"/>
          <p:cNvSpPr txBox="1"/>
          <p:nvPr/>
        </p:nvSpPr>
        <p:spPr>
          <a:xfrm>
            <a:off x="1413992" y="4509120"/>
            <a:ext cx="20297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undirected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251520" y="4941168"/>
            <a:ext cx="39560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eg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(v)= #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of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at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that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vertex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0124494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Graph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Theory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750404" y="1196752"/>
            <a:ext cx="7571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 = (V, E)</a:t>
            </a:r>
          </a:p>
        </p:txBody>
      </p:sp>
      <p:cxnSp>
        <p:nvCxnSpPr>
          <p:cNvPr id="3" name="Düz Ok Bağlayıcısı 2"/>
          <p:cNvCxnSpPr/>
          <p:nvPr/>
        </p:nvCxnSpPr>
        <p:spPr>
          <a:xfrm flipV="1">
            <a:off x="3577387" y="1717933"/>
            <a:ext cx="1015191" cy="414923"/>
          </a:xfrm>
          <a:prstGeom prst="straightConnector1">
            <a:avLst/>
          </a:prstGeom>
          <a:ln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Düz Ok Bağlayıcısı 9"/>
          <p:cNvCxnSpPr/>
          <p:nvPr/>
        </p:nvCxnSpPr>
        <p:spPr>
          <a:xfrm flipH="1" flipV="1">
            <a:off x="5169200" y="1742463"/>
            <a:ext cx="914968" cy="390393"/>
          </a:xfrm>
          <a:prstGeom prst="straightConnector1">
            <a:avLst/>
          </a:prstGeom>
          <a:ln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Metin kutusu 4"/>
          <p:cNvSpPr txBox="1"/>
          <p:nvPr/>
        </p:nvSpPr>
        <p:spPr>
          <a:xfrm>
            <a:off x="1763688" y="2132856"/>
            <a:ext cx="2946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et of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nodes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(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or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vertices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Metin kutusu 11"/>
          <p:cNvSpPr txBox="1"/>
          <p:nvPr/>
        </p:nvSpPr>
        <p:spPr>
          <a:xfrm>
            <a:off x="5264072" y="2156922"/>
            <a:ext cx="24208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et of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(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or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arc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403648" y="2780928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1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403648" y="397647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3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2704964" y="2780928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2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2704964" y="397647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5369260" y="2780928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5369260" y="397647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3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6670576" y="2780928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2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6670576" y="397647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5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7724388" y="3377781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1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3556220" y="3365681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5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1" name="Düz Bağlayıcı 10"/>
          <p:cNvCxnSpPr>
            <a:stCxn id="6" idx="6"/>
            <a:endCxn id="15" idx="2"/>
          </p:cNvCxnSpPr>
          <p:nvPr/>
        </p:nvCxnSpPr>
        <p:spPr>
          <a:xfrm>
            <a:off x="1840868" y="2996952"/>
            <a:ext cx="864096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/>
          <p:nvPr/>
        </p:nvCxnSpPr>
        <p:spPr>
          <a:xfrm>
            <a:off x="1840868" y="4192498"/>
            <a:ext cx="864096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endCxn id="16" idx="0"/>
          </p:cNvCxnSpPr>
          <p:nvPr/>
        </p:nvCxnSpPr>
        <p:spPr>
          <a:xfrm>
            <a:off x="2910734" y="3212182"/>
            <a:ext cx="12840" cy="76429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27"/>
          <p:cNvCxnSpPr>
            <a:stCxn id="22" idx="2"/>
          </p:cNvCxnSpPr>
          <p:nvPr/>
        </p:nvCxnSpPr>
        <p:spPr>
          <a:xfrm flipH="1">
            <a:off x="1769864" y="3581705"/>
            <a:ext cx="1786356" cy="46095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stCxn id="6" idx="5"/>
          </p:cNvCxnSpPr>
          <p:nvPr/>
        </p:nvCxnSpPr>
        <p:spPr>
          <a:xfrm>
            <a:off x="1776839" y="3149704"/>
            <a:ext cx="976969" cy="90506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Ok Bağlayıcısı 31"/>
          <p:cNvCxnSpPr>
            <a:stCxn id="19" idx="2"/>
          </p:cNvCxnSpPr>
          <p:nvPr/>
        </p:nvCxnSpPr>
        <p:spPr>
          <a:xfrm flipH="1" flipV="1">
            <a:off x="5806480" y="2988981"/>
            <a:ext cx="864096" cy="7971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headEnd type="triangl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Ok Bağlayıcısı 33"/>
          <p:cNvCxnSpPr>
            <a:stCxn id="20" idx="1"/>
          </p:cNvCxnSpPr>
          <p:nvPr/>
        </p:nvCxnSpPr>
        <p:spPr>
          <a:xfrm flipH="1" flipV="1">
            <a:off x="5692786" y="3175706"/>
            <a:ext cx="1041819" cy="864040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headEnd type="triangl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Düz Ok Bağlayıcısı 35"/>
          <p:cNvCxnSpPr>
            <a:stCxn id="18" idx="6"/>
          </p:cNvCxnSpPr>
          <p:nvPr/>
        </p:nvCxnSpPr>
        <p:spPr>
          <a:xfrm>
            <a:off x="5806480" y="4192498"/>
            <a:ext cx="864097" cy="1728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headEnd type="triangl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Düz Ok Bağlayıcısı 37"/>
          <p:cNvCxnSpPr>
            <a:stCxn id="21" idx="3"/>
          </p:cNvCxnSpPr>
          <p:nvPr/>
        </p:nvCxnSpPr>
        <p:spPr>
          <a:xfrm flipH="1">
            <a:off x="7077792" y="3746557"/>
            <a:ext cx="710625" cy="316351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headEnd type="triangl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Düz Ok Bağlayıcısı 39"/>
          <p:cNvCxnSpPr>
            <a:stCxn id="17" idx="4"/>
          </p:cNvCxnSpPr>
          <p:nvPr/>
        </p:nvCxnSpPr>
        <p:spPr>
          <a:xfrm>
            <a:off x="5587870" y="3212976"/>
            <a:ext cx="1" cy="763498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headEnd type="triangl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Metin kutusu 41"/>
          <p:cNvSpPr txBox="1"/>
          <p:nvPr/>
        </p:nvSpPr>
        <p:spPr>
          <a:xfrm>
            <a:off x="5673392" y="4509120"/>
            <a:ext cx="17892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irected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3" name="Metin kutusu 42"/>
          <p:cNvSpPr txBox="1"/>
          <p:nvPr/>
        </p:nvSpPr>
        <p:spPr>
          <a:xfrm>
            <a:off x="1413992" y="4509120"/>
            <a:ext cx="20297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undirected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251520" y="4941168"/>
            <a:ext cx="39560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eg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(v)= #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of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at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that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vertex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35" name="Dikdörtgen 36"/>
          <p:cNvSpPr/>
          <p:nvPr/>
        </p:nvSpPr>
        <p:spPr>
          <a:xfrm>
            <a:off x="4788024" y="4941168"/>
            <a:ext cx="41044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eg</a:t>
            </a:r>
            <a:r>
              <a:rPr lang="tr-TR" baseline="30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(v) = #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of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incoming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edges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Dikdörtgen 36"/>
          <p:cNvSpPr/>
          <p:nvPr/>
        </p:nvSpPr>
        <p:spPr>
          <a:xfrm>
            <a:off x="4788024" y="5363924"/>
            <a:ext cx="41044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eg</a:t>
            </a:r>
            <a:r>
              <a:rPr lang="tr-TR" baseline="30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out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(v) = #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of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outgoing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edges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772631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Graph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Theory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750404" y="1196752"/>
            <a:ext cx="7571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 = (V, E)</a:t>
            </a:r>
          </a:p>
        </p:txBody>
      </p:sp>
      <p:cxnSp>
        <p:nvCxnSpPr>
          <p:cNvPr id="3" name="Düz Ok Bağlayıcısı 2"/>
          <p:cNvCxnSpPr/>
          <p:nvPr/>
        </p:nvCxnSpPr>
        <p:spPr>
          <a:xfrm flipV="1">
            <a:off x="3577387" y="1717933"/>
            <a:ext cx="1015191" cy="414923"/>
          </a:xfrm>
          <a:prstGeom prst="straightConnector1">
            <a:avLst/>
          </a:prstGeom>
          <a:ln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Düz Ok Bağlayıcısı 9"/>
          <p:cNvCxnSpPr/>
          <p:nvPr/>
        </p:nvCxnSpPr>
        <p:spPr>
          <a:xfrm flipH="1" flipV="1">
            <a:off x="5169200" y="1742463"/>
            <a:ext cx="914968" cy="390393"/>
          </a:xfrm>
          <a:prstGeom prst="straightConnector1">
            <a:avLst/>
          </a:prstGeom>
          <a:ln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Metin kutusu 4"/>
          <p:cNvSpPr txBox="1"/>
          <p:nvPr/>
        </p:nvSpPr>
        <p:spPr>
          <a:xfrm>
            <a:off x="1763688" y="2132856"/>
            <a:ext cx="2946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et of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nodes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(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or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vertices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Metin kutusu 11"/>
          <p:cNvSpPr txBox="1"/>
          <p:nvPr/>
        </p:nvSpPr>
        <p:spPr>
          <a:xfrm>
            <a:off x="5264072" y="2156922"/>
            <a:ext cx="24208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et of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(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or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arc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403648" y="2780928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1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403648" y="397647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3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2704964" y="2780928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2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2704964" y="397647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5369260" y="2780928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5369260" y="397647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3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6670576" y="2780928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2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6670576" y="397647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5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7724388" y="3377781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1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3556220" y="3365681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5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1" name="Düz Bağlayıcı 10"/>
          <p:cNvCxnSpPr>
            <a:stCxn id="6" idx="6"/>
            <a:endCxn id="15" idx="2"/>
          </p:cNvCxnSpPr>
          <p:nvPr/>
        </p:nvCxnSpPr>
        <p:spPr>
          <a:xfrm>
            <a:off x="1840868" y="2996952"/>
            <a:ext cx="864096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/>
          <p:nvPr/>
        </p:nvCxnSpPr>
        <p:spPr>
          <a:xfrm>
            <a:off x="1840868" y="4192498"/>
            <a:ext cx="864096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endCxn id="16" idx="0"/>
          </p:cNvCxnSpPr>
          <p:nvPr/>
        </p:nvCxnSpPr>
        <p:spPr>
          <a:xfrm>
            <a:off x="2910734" y="3212182"/>
            <a:ext cx="12840" cy="76429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27"/>
          <p:cNvCxnSpPr>
            <a:stCxn id="22" idx="2"/>
          </p:cNvCxnSpPr>
          <p:nvPr/>
        </p:nvCxnSpPr>
        <p:spPr>
          <a:xfrm flipH="1">
            <a:off x="1769864" y="3581705"/>
            <a:ext cx="1786356" cy="46095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stCxn id="6" idx="5"/>
          </p:cNvCxnSpPr>
          <p:nvPr/>
        </p:nvCxnSpPr>
        <p:spPr>
          <a:xfrm>
            <a:off x="1776839" y="3149704"/>
            <a:ext cx="976969" cy="90506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Ok Bağlayıcısı 31"/>
          <p:cNvCxnSpPr>
            <a:stCxn id="19" idx="2"/>
          </p:cNvCxnSpPr>
          <p:nvPr/>
        </p:nvCxnSpPr>
        <p:spPr>
          <a:xfrm flipH="1" flipV="1">
            <a:off x="5806480" y="2988981"/>
            <a:ext cx="864096" cy="7971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headEnd type="triangl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Ok Bağlayıcısı 33"/>
          <p:cNvCxnSpPr>
            <a:stCxn id="20" idx="1"/>
          </p:cNvCxnSpPr>
          <p:nvPr/>
        </p:nvCxnSpPr>
        <p:spPr>
          <a:xfrm flipH="1" flipV="1">
            <a:off x="5692786" y="3175706"/>
            <a:ext cx="1041819" cy="864040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headEnd type="triangl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Düz Ok Bağlayıcısı 35"/>
          <p:cNvCxnSpPr>
            <a:stCxn id="18" idx="6"/>
          </p:cNvCxnSpPr>
          <p:nvPr/>
        </p:nvCxnSpPr>
        <p:spPr>
          <a:xfrm>
            <a:off x="5806480" y="4192498"/>
            <a:ext cx="864097" cy="1728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headEnd type="triangl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Düz Ok Bağlayıcısı 37"/>
          <p:cNvCxnSpPr>
            <a:stCxn id="21" idx="3"/>
          </p:cNvCxnSpPr>
          <p:nvPr/>
        </p:nvCxnSpPr>
        <p:spPr>
          <a:xfrm flipH="1">
            <a:off x="7077792" y="3746557"/>
            <a:ext cx="710625" cy="316351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headEnd type="triangl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Düz Ok Bağlayıcısı 39"/>
          <p:cNvCxnSpPr>
            <a:stCxn id="17" idx="4"/>
          </p:cNvCxnSpPr>
          <p:nvPr/>
        </p:nvCxnSpPr>
        <p:spPr>
          <a:xfrm>
            <a:off x="5587870" y="3212976"/>
            <a:ext cx="1" cy="763498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headEnd type="triangl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Metin kutusu 41"/>
          <p:cNvSpPr txBox="1"/>
          <p:nvPr/>
        </p:nvSpPr>
        <p:spPr>
          <a:xfrm>
            <a:off x="5673392" y="4509120"/>
            <a:ext cx="17892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irected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3" name="Metin kutusu 42"/>
          <p:cNvSpPr txBox="1"/>
          <p:nvPr/>
        </p:nvSpPr>
        <p:spPr>
          <a:xfrm>
            <a:off x="1413992" y="4509120"/>
            <a:ext cx="20297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undirected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251520" y="4941168"/>
            <a:ext cx="39560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eg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(v)= #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of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at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that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vertex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259632" y="5445224"/>
            <a:ext cx="188187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>
                <a:latin typeface="Comic Sans MS"/>
                <a:cs typeface="Comic Sans MS"/>
              </a:rPr>
              <a:t>Σ</a:t>
            </a:r>
            <a:r>
              <a:rPr lang="en-US" sz="2200" dirty="0" smtClean="0">
                <a:latin typeface="Comic Sans MS"/>
                <a:cs typeface="Comic Sans MS"/>
              </a:rPr>
              <a:t> </a:t>
            </a:r>
            <a:r>
              <a:rPr lang="en-US" dirty="0" err="1" smtClean="0">
                <a:latin typeface="Comic Sans MS"/>
                <a:cs typeface="Comic Sans MS"/>
              </a:rPr>
              <a:t>deg</a:t>
            </a:r>
            <a:r>
              <a:rPr lang="en-US" dirty="0" smtClean="0">
                <a:latin typeface="Comic Sans MS"/>
                <a:cs typeface="Comic Sans MS"/>
              </a:rPr>
              <a:t>(v) = 2 </a:t>
            </a:r>
            <a:r>
              <a:rPr lang="en-US" dirty="0" err="1" smtClean="0">
                <a:latin typeface="Comic Sans MS"/>
                <a:cs typeface="Comic Sans MS"/>
              </a:rPr>
              <a:t>lE</a:t>
            </a:r>
            <a:r>
              <a:rPr lang="en-US" dirty="0" err="1">
                <a:latin typeface="Comic Sans MS"/>
                <a:cs typeface="Comic Sans MS"/>
              </a:rPr>
              <a:t>l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9" name="Dikdörtgen 36"/>
          <p:cNvSpPr/>
          <p:nvPr/>
        </p:nvSpPr>
        <p:spPr>
          <a:xfrm>
            <a:off x="4788024" y="4941168"/>
            <a:ext cx="41044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eg</a:t>
            </a:r>
            <a:r>
              <a:rPr lang="tr-TR" baseline="30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(v) = #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of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incoming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edges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Dikdörtgen 36"/>
          <p:cNvSpPr/>
          <p:nvPr/>
        </p:nvSpPr>
        <p:spPr>
          <a:xfrm>
            <a:off x="4788024" y="5363924"/>
            <a:ext cx="41044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eg</a:t>
            </a:r>
            <a:r>
              <a:rPr lang="tr-TR" baseline="30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out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(v) = #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of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outgoing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edges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529469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Graph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Theory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750404" y="1196752"/>
            <a:ext cx="7571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 = (V, E)</a:t>
            </a:r>
          </a:p>
        </p:txBody>
      </p:sp>
      <p:cxnSp>
        <p:nvCxnSpPr>
          <p:cNvPr id="3" name="Düz Ok Bağlayıcısı 2"/>
          <p:cNvCxnSpPr/>
          <p:nvPr/>
        </p:nvCxnSpPr>
        <p:spPr>
          <a:xfrm flipV="1">
            <a:off x="3577387" y="1717933"/>
            <a:ext cx="1015191" cy="414923"/>
          </a:xfrm>
          <a:prstGeom prst="straightConnector1">
            <a:avLst/>
          </a:prstGeom>
          <a:ln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Düz Ok Bağlayıcısı 9"/>
          <p:cNvCxnSpPr/>
          <p:nvPr/>
        </p:nvCxnSpPr>
        <p:spPr>
          <a:xfrm flipH="1" flipV="1">
            <a:off x="5169200" y="1742463"/>
            <a:ext cx="914968" cy="390393"/>
          </a:xfrm>
          <a:prstGeom prst="straightConnector1">
            <a:avLst/>
          </a:prstGeom>
          <a:ln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Metin kutusu 4"/>
          <p:cNvSpPr txBox="1"/>
          <p:nvPr/>
        </p:nvSpPr>
        <p:spPr>
          <a:xfrm>
            <a:off x="1763688" y="2132856"/>
            <a:ext cx="2946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et of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nodes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(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or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vertices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Metin kutusu 11"/>
          <p:cNvSpPr txBox="1"/>
          <p:nvPr/>
        </p:nvSpPr>
        <p:spPr>
          <a:xfrm>
            <a:off x="5264072" y="2156922"/>
            <a:ext cx="24208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et of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(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or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arc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403648" y="2780928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1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403648" y="397647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3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2704964" y="2780928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2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2704964" y="397647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5369260" y="2780928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5369260" y="397647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3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6670576" y="2780928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2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6670576" y="397647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5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7724388" y="3377781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1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3556220" y="3365681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5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1" name="Düz Bağlayıcı 10"/>
          <p:cNvCxnSpPr>
            <a:stCxn id="6" idx="6"/>
            <a:endCxn id="15" idx="2"/>
          </p:cNvCxnSpPr>
          <p:nvPr/>
        </p:nvCxnSpPr>
        <p:spPr>
          <a:xfrm>
            <a:off x="1840868" y="2996952"/>
            <a:ext cx="864096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/>
          <p:nvPr/>
        </p:nvCxnSpPr>
        <p:spPr>
          <a:xfrm>
            <a:off x="1840868" y="4192498"/>
            <a:ext cx="864096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endCxn id="16" idx="0"/>
          </p:cNvCxnSpPr>
          <p:nvPr/>
        </p:nvCxnSpPr>
        <p:spPr>
          <a:xfrm>
            <a:off x="2910734" y="3212182"/>
            <a:ext cx="12840" cy="76429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27"/>
          <p:cNvCxnSpPr>
            <a:stCxn id="22" idx="2"/>
          </p:cNvCxnSpPr>
          <p:nvPr/>
        </p:nvCxnSpPr>
        <p:spPr>
          <a:xfrm flipH="1">
            <a:off x="1769864" y="3581705"/>
            <a:ext cx="1786356" cy="46095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stCxn id="6" idx="5"/>
          </p:cNvCxnSpPr>
          <p:nvPr/>
        </p:nvCxnSpPr>
        <p:spPr>
          <a:xfrm>
            <a:off x="1776839" y="3149704"/>
            <a:ext cx="976969" cy="90506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Ok Bağlayıcısı 31"/>
          <p:cNvCxnSpPr>
            <a:stCxn id="19" idx="2"/>
          </p:cNvCxnSpPr>
          <p:nvPr/>
        </p:nvCxnSpPr>
        <p:spPr>
          <a:xfrm flipH="1" flipV="1">
            <a:off x="5806480" y="2988981"/>
            <a:ext cx="864096" cy="7971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headEnd type="triangl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Ok Bağlayıcısı 33"/>
          <p:cNvCxnSpPr>
            <a:stCxn id="20" idx="1"/>
          </p:cNvCxnSpPr>
          <p:nvPr/>
        </p:nvCxnSpPr>
        <p:spPr>
          <a:xfrm flipH="1" flipV="1">
            <a:off x="5692786" y="3175706"/>
            <a:ext cx="1041819" cy="864040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headEnd type="triangl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Düz Ok Bağlayıcısı 35"/>
          <p:cNvCxnSpPr>
            <a:stCxn id="18" idx="6"/>
          </p:cNvCxnSpPr>
          <p:nvPr/>
        </p:nvCxnSpPr>
        <p:spPr>
          <a:xfrm>
            <a:off x="5806480" y="4192498"/>
            <a:ext cx="864097" cy="1728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headEnd type="triangl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Düz Ok Bağlayıcısı 37"/>
          <p:cNvCxnSpPr>
            <a:stCxn id="21" idx="3"/>
          </p:cNvCxnSpPr>
          <p:nvPr/>
        </p:nvCxnSpPr>
        <p:spPr>
          <a:xfrm flipH="1">
            <a:off x="7077792" y="3746557"/>
            <a:ext cx="710625" cy="316351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headEnd type="triangl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Düz Ok Bağlayıcısı 39"/>
          <p:cNvCxnSpPr>
            <a:stCxn id="17" idx="4"/>
          </p:cNvCxnSpPr>
          <p:nvPr/>
        </p:nvCxnSpPr>
        <p:spPr>
          <a:xfrm>
            <a:off x="5587870" y="3212976"/>
            <a:ext cx="1" cy="763498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headEnd type="triangl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Metin kutusu 41"/>
          <p:cNvSpPr txBox="1"/>
          <p:nvPr/>
        </p:nvSpPr>
        <p:spPr>
          <a:xfrm>
            <a:off x="5673392" y="4509120"/>
            <a:ext cx="17892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irected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3" name="Metin kutusu 42"/>
          <p:cNvSpPr txBox="1"/>
          <p:nvPr/>
        </p:nvSpPr>
        <p:spPr>
          <a:xfrm>
            <a:off x="1413992" y="4509120"/>
            <a:ext cx="20297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undirected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251520" y="4941168"/>
            <a:ext cx="39560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eg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(v)= #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of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at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that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vertex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259632" y="5445224"/>
            <a:ext cx="188187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>
                <a:latin typeface="Comic Sans MS"/>
                <a:cs typeface="Comic Sans MS"/>
              </a:rPr>
              <a:t>Σ</a:t>
            </a:r>
            <a:r>
              <a:rPr lang="en-US" sz="2200" dirty="0" smtClean="0">
                <a:latin typeface="Comic Sans MS"/>
                <a:cs typeface="Comic Sans MS"/>
              </a:rPr>
              <a:t> </a:t>
            </a:r>
            <a:r>
              <a:rPr lang="en-US" dirty="0" err="1" smtClean="0">
                <a:latin typeface="Comic Sans MS"/>
                <a:cs typeface="Comic Sans MS"/>
              </a:rPr>
              <a:t>deg</a:t>
            </a:r>
            <a:r>
              <a:rPr lang="en-US" dirty="0" smtClean="0">
                <a:latin typeface="Comic Sans MS"/>
                <a:cs typeface="Comic Sans MS"/>
              </a:rPr>
              <a:t>(v) = 2 </a:t>
            </a:r>
            <a:r>
              <a:rPr lang="en-US" dirty="0" err="1" smtClean="0">
                <a:latin typeface="Comic Sans MS"/>
                <a:cs typeface="Comic Sans MS"/>
              </a:rPr>
              <a:t>lE</a:t>
            </a:r>
            <a:r>
              <a:rPr lang="en-US" dirty="0" err="1">
                <a:latin typeface="Comic Sans MS"/>
                <a:cs typeface="Comic Sans MS"/>
              </a:rPr>
              <a:t>l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9" name="Dikdörtgen 36"/>
          <p:cNvSpPr/>
          <p:nvPr/>
        </p:nvSpPr>
        <p:spPr>
          <a:xfrm>
            <a:off x="4788024" y="4941168"/>
            <a:ext cx="41044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eg</a:t>
            </a:r>
            <a:r>
              <a:rPr lang="tr-TR" baseline="30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(v) = #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of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incoming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edges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Dikdörtgen 36"/>
          <p:cNvSpPr/>
          <p:nvPr/>
        </p:nvSpPr>
        <p:spPr>
          <a:xfrm>
            <a:off x="4788024" y="5363924"/>
            <a:ext cx="41044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eg</a:t>
            </a:r>
            <a:r>
              <a:rPr lang="tr-TR" baseline="30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out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(v) = #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of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outgoing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edges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364088" y="5805264"/>
            <a:ext cx="31360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>
                <a:latin typeface="Comic Sans MS"/>
                <a:cs typeface="Comic Sans MS"/>
              </a:rPr>
              <a:t>Σ</a:t>
            </a:r>
            <a:r>
              <a:rPr lang="en-US" sz="2200" dirty="0" smtClean="0">
                <a:latin typeface="Comic Sans MS"/>
                <a:cs typeface="Comic Sans MS"/>
              </a:rPr>
              <a:t> </a:t>
            </a:r>
            <a:r>
              <a:rPr lang="en-US" dirty="0" err="1" smtClean="0">
                <a:latin typeface="Comic Sans MS"/>
                <a:cs typeface="Comic Sans MS"/>
              </a:rPr>
              <a:t>deg</a:t>
            </a:r>
            <a:r>
              <a:rPr lang="en-US" baseline="30000" dirty="0" err="1" smtClean="0">
                <a:latin typeface="Comic Sans MS"/>
                <a:cs typeface="Comic Sans MS"/>
              </a:rPr>
              <a:t>in</a:t>
            </a:r>
            <a:r>
              <a:rPr lang="en-US" dirty="0" smtClean="0">
                <a:latin typeface="Comic Sans MS"/>
                <a:cs typeface="Comic Sans MS"/>
              </a:rPr>
              <a:t>(v) = </a:t>
            </a:r>
            <a:r>
              <a:rPr lang="en-US" sz="2200" dirty="0" err="1">
                <a:latin typeface="Comic Sans MS"/>
                <a:cs typeface="Comic Sans MS"/>
              </a:rPr>
              <a:t>Σ</a:t>
            </a:r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dirty="0" err="1">
                <a:latin typeface="Comic Sans MS"/>
                <a:cs typeface="Comic Sans MS"/>
              </a:rPr>
              <a:t>deg</a:t>
            </a:r>
            <a:r>
              <a:rPr lang="en-US" baseline="30000" dirty="0" err="1">
                <a:latin typeface="Comic Sans MS"/>
                <a:cs typeface="Comic Sans MS"/>
              </a:rPr>
              <a:t>in</a:t>
            </a:r>
            <a:r>
              <a:rPr lang="en-US" dirty="0">
                <a:latin typeface="Comic Sans MS"/>
                <a:cs typeface="Comic Sans MS"/>
              </a:rPr>
              <a:t>(v</a:t>
            </a:r>
            <a:r>
              <a:rPr lang="en-US" dirty="0" smtClean="0">
                <a:latin typeface="Comic Sans MS"/>
                <a:cs typeface="Comic Sans MS"/>
              </a:rPr>
              <a:t>) = </a:t>
            </a:r>
            <a:r>
              <a:rPr lang="en-US" dirty="0" err="1" smtClean="0">
                <a:latin typeface="Comic Sans MS"/>
                <a:cs typeface="Comic Sans MS"/>
              </a:rPr>
              <a:t>lEl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02813964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Graph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Theory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750404" y="1196752"/>
            <a:ext cx="7571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 = (V, E)</a:t>
            </a:r>
          </a:p>
        </p:txBody>
      </p:sp>
      <p:cxnSp>
        <p:nvCxnSpPr>
          <p:cNvPr id="3" name="Düz Ok Bağlayıcısı 2"/>
          <p:cNvCxnSpPr/>
          <p:nvPr/>
        </p:nvCxnSpPr>
        <p:spPr>
          <a:xfrm flipV="1">
            <a:off x="3577387" y="1717933"/>
            <a:ext cx="1015191" cy="414923"/>
          </a:xfrm>
          <a:prstGeom prst="straightConnector1">
            <a:avLst/>
          </a:prstGeom>
          <a:ln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Düz Ok Bağlayıcısı 9"/>
          <p:cNvCxnSpPr/>
          <p:nvPr/>
        </p:nvCxnSpPr>
        <p:spPr>
          <a:xfrm flipH="1" flipV="1">
            <a:off x="5169200" y="1742463"/>
            <a:ext cx="914968" cy="390393"/>
          </a:xfrm>
          <a:prstGeom prst="straightConnector1">
            <a:avLst/>
          </a:prstGeom>
          <a:ln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Metin kutusu 4"/>
          <p:cNvSpPr txBox="1"/>
          <p:nvPr/>
        </p:nvSpPr>
        <p:spPr>
          <a:xfrm>
            <a:off x="1763688" y="2132856"/>
            <a:ext cx="2946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et of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nodes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(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or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vertices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Metin kutusu 11"/>
          <p:cNvSpPr txBox="1"/>
          <p:nvPr/>
        </p:nvSpPr>
        <p:spPr>
          <a:xfrm>
            <a:off x="5264072" y="2156922"/>
            <a:ext cx="24208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et of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(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or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arc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403648" y="2780928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1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403648" y="397647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3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2704964" y="2780928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2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2704964" y="397647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5369260" y="2780928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5369260" y="397647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3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6670576" y="2780928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2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6670576" y="397647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5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7724388" y="3377781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1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3556220" y="3365681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5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1" name="Düz Bağlayıcı 10"/>
          <p:cNvCxnSpPr>
            <a:stCxn id="6" idx="6"/>
            <a:endCxn id="15" idx="2"/>
          </p:cNvCxnSpPr>
          <p:nvPr/>
        </p:nvCxnSpPr>
        <p:spPr>
          <a:xfrm>
            <a:off x="1840868" y="2996952"/>
            <a:ext cx="864096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/>
          <p:nvPr/>
        </p:nvCxnSpPr>
        <p:spPr>
          <a:xfrm>
            <a:off x="1840868" y="4192498"/>
            <a:ext cx="864096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endCxn id="16" idx="0"/>
          </p:cNvCxnSpPr>
          <p:nvPr/>
        </p:nvCxnSpPr>
        <p:spPr>
          <a:xfrm>
            <a:off x="2910734" y="3212182"/>
            <a:ext cx="12840" cy="76429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27"/>
          <p:cNvCxnSpPr>
            <a:stCxn id="22" idx="2"/>
          </p:cNvCxnSpPr>
          <p:nvPr/>
        </p:nvCxnSpPr>
        <p:spPr>
          <a:xfrm flipH="1">
            <a:off x="1769864" y="3581705"/>
            <a:ext cx="1786356" cy="46095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stCxn id="6" idx="5"/>
          </p:cNvCxnSpPr>
          <p:nvPr/>
        </p:nvCxnSpPr>
        <p:spPr>
          <a:xfrm>
            <a:off x="1776839" y="3149704"/>
            <a:ext cx="976969" cy="90506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Ok Bağlayıcısı 31"/>
          <p:cNvCxnSpPr>
            <a:stCxn id="19" idx="2"/>
          </p:cNvCxnSpPr>
          <p:nvPr/>
        </p:nvCxnSpPr>
        <p:spPr>
          <a:xfrm flipH="1" flipV="1">
            <a:off x="5806480" y="2988981"/>
            <a:ext cx="864096" cy="7971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headEnd type="triangl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Ok Bağlayıcısı 33"/>
          <p:cNvCxnSpPr>
            <a:stCxn id="20" idx="1"/>
          </p:cNvCxnSpPr>
          <p:nvPr/>
        </p:nvCxnSpPr>
        <p:spPr>
          <a:xfrm flipH="1" flipV="1">
            <a:off x="5692786" y="3175706"/>
            <a:ext cx="1041819" cy="864040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headEnd type="triangl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Düz Ok Bağlayıcısı 35"/>
          <p:cNvCxnSpPr>
            <a:stCxn id="18" idx="6"/>
          </p:cNvCxnSpPr>
          <p:nvPr/>
        </p:nvCxnSpPr>
        <p:spPr>
          <a:xfrm>
            <a:off x="5806480" y="4192498"/>
            <a:ext cx="864097" cy="1728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headEnd type="triangl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Düz Ok Bağlayıcısı 37"/>
          <p:cNvCxnSpPr>
            <a:stCxn id="21" idx="3"/>
          </p:cNvCxnSpPr>
          <p:nvPr/>
        </p:nvCxnSpPr>
        <p:spPr>
          <a:xfrm flipH="1">
            <a:off x="7077792" y="3746557"/>
            <a:ext cx="710625" cy="316351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headEnd type="triangl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Düz Ok Bağlayıcısı 39"/>
          <p:cNvCxnSpPr>
            <a:stCxn id="17" idx="4"/>
          </p:cNvCxnSpPr>
          <p:nvPr/>
        </p:nvCxnSpPr>
        <p:spPr>
          <a:xfrm>
            <a:off x="5587870" y="3212976"/>
            <a:ext cx="1" cy="763498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headEnd type="triangl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Metin kutusu 41"/>
          <p:cNvSpPr txBox="1"/>
          <p:nvPr/>
        </p:nvSpPr>
        <p:spPr>
          <a:xfrm>
            <a:off x="5673392" y="4509120"/>
            <a:ext cx="17892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irected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3" name="Metin kutusu 42"/>
          <p:cNvSpPr txBox="1"/>
          <p:nvPr/>
        </p:nvSpPr>
        <p:spPr>
          <a:xfrm>
            <a:off x="1413992" y="4509120"/>
            <a:ext cx="20297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undirected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251520" y="4941168"/>
            <a:ext cx="39560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eg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(v)= #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of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at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that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vertex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259632" y="5445224"/>
            <a:ext cx="188187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>
                <a:latin typeface="Comic Sans MS"/>
                <a:cs typeface="Comic Sans MS"/>
              </a:rPr>
              <a:t>Σ</a:t>
            </a:r>
            <a:r>
              <a:rPr lang="en-US" sz="2200" dirty="0" smtClean="0">
                <a:latin typeface="Comic Sans MS"/>
                <a:cs typeface="Comic Sans MS"/>
              </a:rPr>
              <a:t> </a:t>
            </a:r>
            <a:r>
              <a:rPr lang="en-US" dirty="0" err="1" smtClean="0">
                <a:latin typeface="Comic Sans MS"/>
                <a:cs typeface="Comic Sans MS"/>
              </a:rPr>
              <a:t>deg</a:t>
            </a:r>
            <a:r>
              <a:rPr lang="en-US" dirty="0" smtClean="0">
                <a:latin typeface="Comic Sans MS"/>
                <a:cs typeface="Comic Sans MS"/>
              </a:rPr>
              <a:t>(v) = 2 </a:t>
            </a:r>
            <a:r>
              <a:rPr lang="en-US" dirty="0" err="1" smtClean="0">
                <a:latin typeface="Comic Sans MS"/>
                <a:cs typeface="Comic Sans MS"/>
              </a:rPr>
              <a:t>lE</a:t>
            </a:r>
            <a:r>
              <a:rPr lang="en-US" dirty="0" err="1">
                <a:latin typeface="Comic Sans MS"/>
                <a:cs typeface="Comic Sans MS"/>
              </a:rPr>
              <a:t>l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9" name="Dikdörtgen 36"/>
          <p:cNvSpPr/>
          <p:nvPr/>
        </p:nvSpPr>
        <p:spPr>
          <a:xfrm>
            <a:off x="4788024" y="4941168"/>
            <a:ext cx="41044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eg</a:t>
            </a:r>
            <a:r>
              <a:rPr lang="tr-TR" baseline="30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(v) = #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of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incoming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edges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Dikdörtgen 36"/>
          <p:cNvSpPr/>
          <p:nvPr/>
        </p:nvSpPr>
        <p:spPr>
          <a:xfrm>
            <a:off x="4788024" y="5363924"/>
            <a:ext cx="41044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eg</a:t>
            </a:r>
            <a:r>
              <a:rPr lang="tr-TR" baseline="30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out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(v) = #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of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outgoing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edges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364088" y="5805264"/>
            <a:ext cx="31360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>
                <a:latin typeface="Comic Sans MS"/>
                <a:cs typeface="Comic Sans MS"/>
              </a:rPr>
              <a:t>Σ</a:t>
            </a:r>
            <a:r>
              <a:rPr lang="en-US" sz="2200" dirty="0" smtClean="0">
                <a:latin typeface="Comic Sans MS"/>
                <a:cs typeface="Comic Sans MS"/>
              </a:rPr>
              <a:t> </a:t>
            </a:r>
            <a:r>
              <a:rPr lang="en-US" dirty="0" err="1" smtClean="0">
                <a:latin typeface="Comic Sans MS"/>
                <a:cs typeface="Comic Sans MS"/>
              </a:rPr>
              <a:t>deg</a:t>
            </a:r>
            <a:r>
              <a:rPr lang="en-US" baseline="30000" dirty="0" err="1" smtClean="0">
                <a:latin typeface="Comic Sans MS"/>
                <a:cs typeface="Comic Sans MS"/>
              </a:rPr>
              <a:t>in</a:t>
            </a:r>
            <a:r>
              <a:rPr lang="en-US" dirty="0" smtClean="0">
                <a:latin typeface="Comic Sans MS"/>
                <a:cs typeface="Comic Sans MS"/>
              </a:rPr>
              <a:t>(v) = </a:t>
            </a:r>
            <a:r>
              <a:rPr lang="en-US" sz="2200" dirty="0" err="1">
                <a:latin typeface="Comic Sans MS"/>
                <a:cs typeface="Comic Sans MS"/>
              </a:rPr>
              <a:t>Σ</a:t>
            </a:r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dirty="0" err="1">
                <a:latin typeface="Comic Sans MS"/>
                <a:cs typeface="Comic Sans MS"/>
              </a:rPr>
              <a:t>deg</a:t>
            </a:r>
            <a:r>
              <a:rPr lang="en-US" baseline="30000" dirty="0" err="1">
                <a:latin typeface="Comic Sans MS"/>
                <a:cs typeface="Comic Sans MS"/>
              </a:rPr>
              <a:t>in</a:t>
            </a:r>
            <a:r>
              <a:rPr lang="en-US" dirty="0">
                <a:latin typeface="Comic Sans MS"/>
                <a:cs typeface="Comic Sans MS"/>
              </a:rPr>
              <a:t>(v</a:t>
            </a:r>
            <a:r>
              <a:rPr lang="en-US" dirty="0" smtClean="0">
                <a:latin typeface="Comic Sans MS"/>
                <a:cs typeface="Comic Sans MS"/>
              </a:rPr>
              <a:t>) = </a:t>
            </a:r>
            <a:r>
              <a:rPr lang="en-US" dirty="0" err="1" smtClean="0">
                <a:latin typeface="Comic Sans MS"/>
                <a:cs typeface="Comic Sans MS"/>
              </a:rPr>
              <a:t>lEl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5" name="Dikdörtgen 52"/>
          <p:cNvSpPr/>
          <p:nvPr/>
        </p:nvSpPr>
        <p:spPr>
          <a:xfrm>
            <a:off x="112676" y="6084584"/>
            <a:ext cx="5179404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vertex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v is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called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odd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vertex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if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deg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(v) is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odd</a:t>
            </a:r>
            <a:endParaRPr lang="tr-TR" sz="16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vertex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v is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called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even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vertex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if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deg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(v) is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even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591267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Graph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Theory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669661"/>
            <a:ext cx="3361358" cy="1543315"/>
          </a:xfrm>
          <a:prstGeom prst="rect">
            <a:avLst/>
          </a:prstGeom>
        </p:spPr>
      </p:pic>
      <p:sp>
        <p:nvSpPr>
          <p:cNvPr id="9" name="Metin kutusu 8"/>
          <p:cNvSpPr txBox="1"/>
          <p:nvPr/>
        </p:nvSpPr>
        <p:spPr>
          <a:xfrm>
            <a:off x="611560" y="3717032"/>
            <a:ext cx="77768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000" i="1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tr-TR" sz="2000" i="1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i="1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</a:t>
            </a:r>
            <a:endParaRPr lang="tr-TR" sz="2000" i="1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000" i="1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5724128" y="1484784"/>
            <a:ext cx="216024" cy="288032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5132756" y="2370584"/>
            <a:ext cx="216024" cy="288032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6886878" y="2370584"/>
            <a:ext cx="216024" cy="288032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5796136" y="3140968"/>
            <a:ext cx="216024" cy="288032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Yay 2"/>
          <p:cNvSpPr/>
          <p:nvPr/>
        </p:nvSpPr>
        <p:spPr>
          <a:xfrm rot="14814183">
            <a:off x="5475421" y="1178179"/>
            <a:ext cx="1008112" cy="1777864"/>
          </a:xfrm>
          <a:prstGeom prst="arc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Yay 12"/>
          <p:cNvSpPr/>
          <p:nvPr/>
        </p:nvSpPr>
        <p:spPr>
          <a:xfrm rot="20975490">
            <a:off x="4923751" y="2439919"/>
            <a:ext cx="1008112" cy="1777864"/>
          </a:xfrm>
          <a:prstGeom prst="arc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Yay 13"/>
          <p:cNvSpPr/>
          <p:nvPr/>
        </p:nvSpPr>
        <p:spPr>
          <a:xfrm rot="10167167">
            <a:off x="5164386" y="1548634"/>
            <a:ext cx="1008112" cy="1777864"/>
          </a:xfrm>
          <a:prstGeom prst="arc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Yay 14"/>
          <p:cNvSpPr/>
          <p:nvPr/>
        </p:nvSpPr>
        <p:spPr>
          <a:xfrm rot="3887856">
            <a:off x="4489665" y="1155951"/>
            <a:ext cx="1008112" cy="1777864"/>
          </a:xfrm>
          <a:prstGeom prst="arc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5" name="Düz Bağlayıcı 4"/>
          <p:cNvCxnSpPr/>
          <p:nvPr/>
        </p:nvCxnSpPr>
        <p:spPr>
          <a:xfrm>
            <a:off x="5302980" y="2437566"/>
            <a:ext cx="1645284" cy="7703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18"/>
          <p:cNvCxnSpPr>
            <a:endCxn id="11" idx="1"/>
          </p:cNvCxnSpPr>
          <p:nvPr/>
        </p:nvCxnSpPr>
        <p:spPr>
          <a:xfrm>
            <a:off x="5832140" y="1568658"/>
            <a:ext cx="1086374" cy="88430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>
            <a:endCxn id="11" idx="3"/>
          </p:cNvCxnSpPr>
          <p:nvPr/>
        </p:nvCxnSpPr>
        <p:spPr>
          <a:xfrm flipV="1">
            <a:off x="5904148" y="2616435"/>
            <a:ext cx="1014366" cy="60736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Ok Bağlayıcısı 19"/>
          <p:cNvCxnSpPr/>
          <p:nvPr/>
        </p:nvCxnSpPr>
        <p:spPr>
          <a:xfrm>
            <a:off x="4139952" y="2492896"/>
            <a:ext cx="680096" cy="0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002419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Graph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Theory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669661"/>
            <a:ext cx="3361358" cy="1543315"/>
          </a:xfrm>
          <a:prstGeom prst="rect">
            <a:avLst/>
          </a:prstGeom>
        </p:spPr>
      </p:pic>
      <p:sp>
        <p:nvSpPr>
          <p:cNvPr id="9" name="Metin kutusu 8"/>
          <p:cNvSpPr txBox="1"/>
          <p:nvPr/>
        </p:nvSpPr>
        <p:spPr>
          <a:xfrm>
            <a:off x="611560" y="3717032"/>
            <a:ext cx="777686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Euler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showed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that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can be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traversable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if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it has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no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odd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vertex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exactly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two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odd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vertices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.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endParaRPr lang="tr-TR" sz="2000" i="1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tr-TR" sz="2000" i="1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i="1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</a:t>
            </a:r>
            <a:endParaRPr lang="tr-TR" sz="2000" i="1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000" i="1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5724128" y="1484784"/>
            <a:ext cx="216024" cy="288032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5132756" y="2370584"/>
            <a:ext cx="216024" cy="288032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6886878" y="2370584"/>
            <a:ext cx="216024" cy="288032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5796136" y="3140968"/>
            <a:ext cx="216024" cy="288032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Yay 2"/>
          <p:cNvSpPr/>
          <p:nvPr/>
        </p:nvSpPr>
        <p:spPr>
          <a:xfrm rot="14814183">
            <a:off x="5475421" y="1178179"/>
            <a:ext cx="1008112" cy="1777864"/>
          </a:xfrm>
          <a:prstGeom prst="arc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Yay 12"/>
          <p:cNvSpPr/>
          <p:nvPr/>
        </p:nvSpPr>
        <p:spPr>
          <a:xfrm rot="20975490">
            <a:off x="4923751" y="2439919"/>
            <a:ext cx="1008112" cy="1777864"/>
          </a:xfrm>
          <a:prstGeom prst="arc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Yay 13"/>
          <p:cNvSpPr/>
          <p:nvPr/>
        </p:nvSpPr>
        <p:spPr>
          <a:xfrm rot="10167167">
            <a:off x="5164386" y="1548634"/>
            <a:ext cx="1008112" cy="1777864"/>
          </a:xfrm>
          <a:prstGeom prst="arc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Yay 14"/>
          <p:cNvSpPr/>
          <p:nvPr/>
        </p:nvSpPr>
        <p:spPr>
          <a:xfrm rot="3887856">
            <a:off x="4489665" y="1155951"/>
            <a:ext cx="1008112" cy="1777864"/>
          </a:xfrm>
          <a:prstGeom prst="arc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5" name="Düz Bağlayıcı 4"/>
          <p:cNvCxnSpPr/>
          <p:nvPr/>
        </p:nvCxnSpPr>
        <p:spPr>
          <a:xfrm>
            <a:off x="5302980" y="2437566"/>
            <a:ext cx="1645284" cy="7703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18"/>
          <p:cNvCxnSpPr>
            <a:endCxn id="11" idx="1"/>
          </p:cNvCxnSpPr>
          <p:nvPr/>
        </p:nvCxnSpPr>
        <p:spPr>
          <a:xfrm>
            <a:off x="5832140" y="1568658"/>
            <a:ext cx="1086374" cy="88430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>
            <a:endCxn id="11" idx="3"/>
          </p:cNvCxnSpPr>
          <p:nvPr/>
        </p:nvCxnSpPr>
        <p:spPr>
          <a:xfrm flipV="1">
            <a:off x="5904148" y="2616435"/>
            <a:ext cx="1014366" cy="60736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Ok Bağlayıcısı 19"/>
          <p:cNvCxnSpPr/>
          <p:nvPr/>
        </p:nvCxnSpPr>
        <p:spPr>
          <a:xfrm>
            <a:off x="4139952" y="2492896"/>
            <a:ext cx="680096" cy="0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180477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Graph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Theory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669661"/>
            <a:ext cx="3361358" cy="1543315"/>
          </a:xfrm>
          <a:prstGeom prst="rect">
            <a:avLst/>
          </a:prstGeom>
        </p:spPr>
      </p:pic>
      <p:sp>
        <p:nvSpPr>
          <p:cNvPr id="9" name="Metin kutusu 8"/>
          <p:cNvSpPr txBox="1"/>
          <p:nvPr/>
        </p:nvSpPr>
        <p:spPr>
          <a:xfrm>
            <a:off x="611560" y="3717032"/>
            <a:ext cx="777686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Euler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showed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that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can be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traversable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if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it has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no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odd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vertex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exactly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two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odd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vertices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.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Königsberg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is not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traversable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since it has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four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odd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vertices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. </a:t>
            </a:r>
          </a:p>
          <a:p>
            <a:endParaRPr lang="tr-TR" sz="2000" i="1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tr-TR" sz="2000" i="1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i="1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</a:t>
            </a:r>
            <a:endParaRPr lang="tr-TR" sz="2000" i="1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000" i="1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5724128" y="1484784"/>
            <a:ext cx="216024" cy="288032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5132756" y="2370584"/>
            <a:ext cx="216024" cy="288032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6886878" y="2370584"/>
            <a:ext cx="216024" cy="288032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5796136" y="3140968"/>
            <a:ext cx="216024" cy="288032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Yay 2"/>
          <p:cNvSpPr/>
          <p:nvPr/>
        </p:nvSpPr>
        <p:spPr>
          <a:xfrm rot="14814183">
            <a:off x="5475421" y="1178179"/>
            <a:ext cx="1008112" cy="1777864"/>
          </a:xfrm>
          <a:prstGeom prst="arc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Yay 12"/>
          <p:cNvSpPr/>
          <p:nvPr/>
        </p:nvSpPr>
        <p:spPr>
          <a:xfrm rot="20975490">
            <a:off x="4923751" y="2439919"/>
            <a:ext cx="1008112" cy="1777864"/>
          </a:xfrm>
          <a:prstGeom prst="arc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Yay 13"/>
          <p:cNvSpPr/>
          <p:nvPr/>
        </p:nvSpPr>
        <p:spPr>
          <a:xfrm rot="10167167">
            <a:off x="5164386" y="1548634"/>
            <a:ext cx="1008112" cy="1777864"/>
          </a:xfrm>
          <a:prstGeom prst="arc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Yay 14"/>
          <p:cNvSpPr/>
          <p:nvPr/>
        </p:nvSpPr>
        <p:spPr>
          <a:xfrm rot="3887856">
            <a:off x="4489665" y="1155951"/>
            <a:ext cx="1008112" cy="1777864"/>
          </a:xfrm>
          <a:prstGeom prst="arc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5" name="Düz Bağlayıcı 4"/>
          <p:cNvCxnSpPr/>
          <p:nvPr/>
        </p:nvCxnSpPr>
        <p:spPr>
          <a:xfrm>
            <a:off x="5302980" y="2437566"/>
            <a:ext cx="1645284" cy="7703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18"/>
          <p:cNvCxnSpPr>
            <a:endCxn id="11" idx="1"/>
          </p:cNvCxnSpPr>
          <p:nvPr/>
        </p:nvCxnSpPr>
        <p:spPr>
          <a:xfrm>
            <a:off x="5832140" y="1568658"/>
            <a:ext cx="1086374" cy="88430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>
            <a:endCxn id="11" idx="3"/>
          </p:cNvCxnSpPr>
          <p:nvPr/>
        </p:nvCxnSpPr>
        <p:spPr>
          <a:xfrm flipV="1">
            <a:off x="5904148" y="2616435"/>
            <a:ext cx="1014366" cy="60736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Ok Bağlayıcısı 19"/>
          <p:cNvCxnSpPr/>
          <p:nvPr/>
        </p:nvCxnSpPr>
        <p:spPr>
          <a:xfrm>
            <a:off x="4139952" y="2492896"/>
            <a:ext cx="680096" cy="0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412782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Graph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Theory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669661"/>
            <a:ext cx="3361358" cy="1543315"/>
          </a:xfrm>
          <a:prstGeom prst="rect">
            <a:avLst/>
          </a:prstGeom>
        </p:spPr>
      </p:pic>
      <p:sp>
        <p:nvSpPr>
          <p:cNvPr id="9" name="Metin kutusu 8"/>
          <p:cNvSpPr txBox="1"/>
          <p:nvPr/>
        </p:nvSpPr>
        <p:spPr>
          <a:xfrm>
            <a:off x="611560" y="3717032"/>
            <a:ext cx="777686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Euler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showed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that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can be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traversable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if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it has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no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odd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vertex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exactly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two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odd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vertices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.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Königsberg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is not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traversable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since it has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four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odd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vertices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. </a:t>
            </a:r>
          </a:p>
          <a:p>
            <a:endParaRPr lang="tr-TR" sz="2000" i="1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tr-TR" sz="2000" i="1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i="1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</a:t>
            </a:r>
            <a:endParaRPr lang="tr-TR" sz="2000" i="1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000" i="1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5724128" y="1484784"/>
            <a:ext cx="216024" cy="288032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5132756" y="2370584"/>
            <a:ext cx="216024" cy="288032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6886878" y="2370584"/>
            <a:ext cx="216024" cy="288032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5796136" y="3140968"/>
            <a:ext cx="216024" cy="288032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Yay 2"/>
          <p:cNvSpPr/>
          <p:nvPr/>
        </p:nvSpPr>
        <p:spPr>
          <a:xfrm rot="14814183">
            <a:off x="5475421" y="1178179"/>
            <a:ext cx="1008112" cy="1777864"/>
          </a:xfrm>
          <a:prstGeom prst="arc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Yay 12"/>
          <p:cNvSpPr/>
          <p:nvPr/>
        </p:nvSpPr>
        <p:spPr>
          <a:xfrm rot="20975490">
            <a:off x="4923751" y="2439919"/>
            <a:ext cx="1008112" cy="1777864"/>
          </a:xfrm>
          <a:prstGeom prst="arc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Yay 13"/>
          <p:cNvSpPr/>
          <p:nvPr/>
        </p:nvSpPr>
        <p:spPr>
          <a:xfrm rot="10167167">
            <a:off x="5164386" y="1548634"/>
            <a:ext cx="1008112" cy="1777864"/>
          </a:xfrm>
          <a:prstGeom prst="arc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Yay 14"/>
          <p:cNvSpPr/>
          <p:nvPr/>
        </p:nvSpPr>
        <p:spPr>
          <a:xfrm rot="3887856">
            <a:off x="4489665" y="1155951"/>
            <a:ext cx="1008112" cy="1777864"/>
          </a:xfrm>
          <a:prstGeom prst="arc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5" name="Düz Bağlayıcı 4"/>
          <p:cNvCxnSpPr/>
          <p:nvPr/>
        </p:nvCxnSpPr>
        <p:spPr>
          <a:xfrm>
            <a:off x="5302980" y="2437566"/>
            <a:ext cx="1645284" cy="7703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18"/>
          <p:cNvCxnSpPr>
            <a:endCxn id="11" idx="1"/>
          </p:cNvCxnSpPr>
          <p:nvPr/>
        </p:nvCxnSpPr>
        <p:spPr>
          <a:xfrm>
            <a:off x="5832140" y="1568658"/>
            <a:ext cx="1086374" cy="88430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>
            <a:endCxn id="11" idx="3"/>
          </p:cNvCxnSpPr>
          <p:nvPr/>
        </p:nvCxnSpPr>
        <p:spPr>
          <a:xfrm flipV="1">
            <a:off x="5904148" y="2616435"/>
            <a:ext cx="1014366" cy="60736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Ok Bağlayıcısı 19"/>
          <p:cNvCxnSpPr/>
          <p:nvPr/>
        </p:nvCxnSpPr>
        <p:spPr>
          <a:xfrm>
            <a:off x="4139952" y="2492896"/>
            <a:ext cx="680096" cy="0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Yay 21"/>
          <p:cNvSpPr/>
          <p:nvPr/>
        </p:nvSpPr>
        <p:spPr>
          <a:xfrm rot="19913421">
            <a:off x="5835845" y="1387742"/>
            <a:ext cx="1150974" cy="1569552"/>
          </a:xfrm>
          <a:prstGeom prst="arc">
            <a:avLst>
              <a:gd name="adj1" fmla="val 15591597"/>
              <a:gd name="adj2" fmla="val 2884326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308094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Graph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Theory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669661"/>
            <a:ext cx="3361358" cy="1543315"/>
          </a:xfrm>
          <a:prstGeom prst="rect">
            <a:avLst/>
          </a:prstGeom>
        </p:spPr>
      </p:pic>
      <p:sp>
        <p:nvSpPr>
          <p:cNvPr id="9" name="Metin kutusu 8"/>
          <p:cNvSpPr txBox="1"/>
          <p:nvPr/>
        </p:nvSpPr>
        <p:spPr>
          <a:xfrm>
            <a:off x="611560" y="3717032"/>
            <a:ext cx="777686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Euler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showed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that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can be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traversable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if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it has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no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odd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vertex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exactly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two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odd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vertices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.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Königsberg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is not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traversable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since it has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four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odd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vertices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. </a:t>
            </a:r>
          </a:p>
          <a:p>
            <a:endParaRPr lang="tr-TR" sz="2000" i="1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tr-TR" sz="2000" i="1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i="1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</a:t>
            </a:r>
            <a:endParaRPr lang="tr-TR" sz="2000" i="1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000" i="1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5724128" y="1484784"/>
            <a:ext cx="216024" cy="288032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5132756" y="2370584"/>
            <a:ext cx="216024" cy="288032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6886878" y="2370584"/>
            <a:ext cx="216024" cy="288032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5796136" y="3140968"/>
            <a:ext cx="216024" cy="288032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Yay 2"/>
          <p:cNvSpPr/>
          <p:nvPr/>
        </p:nvSpPr>
        <p:spPr>
          <a:xfrm rot="14814183">
            <a:off x="5475421" y="1178179"/>
            <a:ext cx="1008112" cy="1777864"/>
          </a:xfrm>
          <a:prstGeom prst="arc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Yay 12"/>
          <p:cNvSpPr/>
          <p:nvPr/>
        </p:nvSpPr>
        <p:spPr>
          <a:xfrm rot="20975490">
            <a:off x="4923751" y="2439919"/>
            <a:ext cx="1008112" cy="1777864"/>
          </a:xfrm>
          <a:prstGeom prst="arc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Yay 13"/>
          <p:cNvSpPr/>
          <p:nvPr/>
        </p:nvSpPr>
        <p:spPr>
          <a:xfrm rot="10167167">
            <a:off x="5164386" y="1548634"/>
            <a:ext cx="1008112" cy="1777864"/>
          </a:xfrm>
          <a:prstGeom prst="arc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Yay 14"/>
          <p:cNvSpPr/>
          <p:nvPr/>
        </p:nvSpPr>
        <p:spPr>
          <a:xfrm rot="3887856">
            <a:off x="4489665" y="1155951"/>
            <a:ext cx="1008112" cy="1777864"/>
          </a:xfrm>
          <a:prstGeom prst="arc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5" name="Düz Bağlayıcı 4"/>
          <p:cNvCxnSpPr/>
          <p:nvPr/>
        </p:nvCxnSpPr>
        <p:spPr>
          <a:xfrm>
            <a:off x="5302980" y="2437566"/>
            <a:ext cx="1645284" cy="7703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18"/>
          <p:cNvCxnSpPr>
            <a:endCxn id="11" idx="1"/>
          </p:cNvCxnSpPr>
          <p:nvPr/>
        </p:nvCxnSpPr>
        <p:spPr>
          <a:xfrm>
            <a:off x="5832140" y="1568658"/>
            <a:ext cx="1086374" cy="88430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>
            <a:endCxn id="11" idx="3"/>
          </p:cNvCxnSpPr>
          <p:nvPr/>
        </p:nvCxnSpPr>
        <p:spPr>
          <a:xfrm flipV="1">
            <a:off x="5904148" y="2616435"/>
            <a:ext cx="1014366" cy="60736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Ok Bağlayıcısı 19"/>
          <p:cNvCxnSpPr/>
          <p:nvPr/>
        </p:nvCxnSpPr>
        <p:spPr>
          <a:xfrm>
            <a:off x="4139952" y="2492896"/>
            <a:ext cx="680096" cy="0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Yay 21"/>
          <p:cNvSpPr/>
          <p:nvPr/>
        </p:nvSpPr>
        <p:spPr>
          <a:xfrm rot="19913421">
            <a:off x="5835845" y="1387742"/>
            <a:ext cx="1150974" cy="1569552"/>
          </a:xfrm>
          <a:prstGeom prst="arc">
            <a:avLst>
              <a:gd name="adj1" fmla="val 15591597"/>
              <a:gd name="adj2" fmla="val 2884326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3" name="Oval 22"/>
          <p:cNvSpPr/>
          <p:nvPr/>
        </p:nvSpPr>
        <p:spPr>
          <a:xfrm>
            <a:off x="2247092" y="6376677"/>
            <a:ext cx="162302" cy="216403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4" name="Oval 23"/>
          <p:cNvSpPr/>
          <p:nvPr/>
        </p:nvSpPr>
        <p:spPr>
          <a:xfrm>
            <a:off x="3257570" y="6369814"/>
            <a:ext cx="162302" cy="216403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5" name="Oval 24"/>
          <p:cNvSpPr/>
          <p:nvPr/>
        </p:nvSpPr>
        <p:spPr>
          <a:xfrm>
            <a:off x="3257570" y="5523410"/>
            <a:ext cx="162302" cy="216403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6" name="Oval 25"/>
          <p:cNvSpPr/>
          <p:nvPr/>
        </p:nvSpPr>
        <p:spPr>
          <a:xfrm>
            <a:off x="2247092" y="5524839"/>
            <a:ext cx="162302" cy="216403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7" name="Oval 26"/>
          <p:cNvSpPr/>
          <p:nvPr/>
        </p:nvSpPr>
        <p:spPr>
          <a:xfrm>
            <a:off x="2768372" y="4840416"/>
            <a:ext cx="162302" cy="216403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8" name="Düz Bağlayıcı 27"/>
          <p:cNvCxnSpPr>
            <a:endCxn id="25" idx="4"/>
          </p:cNvCxnSpPr>
          <p:nvPr/>
        </p:nvCxnSpPr>
        <p:spPr>
          <a:xfrm flipV="1">
            <a:off x="3338721" y="5739813"/>
            <a:ext cx="0" cy="63174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Düz Bağlayıcı 28"/>
          <p:cNvCxnSpPr/>
          <p:nvPr/>
        </p:nvCxnSpPr>
        <p:spPr>
          <a:xfrm flipV="1">
            <a:off x="2328243" y="5744929"/>
            <a:ext cx="0" cy="63174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stCxn id="26" idx="7"/>
          </p:cNvCxnSpPr>
          <p:nvPr/>
        </p:nvCxnSpPr>
        <p:spPr>
          <a:xfrm flipV="1">
            <a:off x="2385625" y="4999863"/>
            <a:ext cx="440230" cy="55666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Düz Bağlayıcı 30"/>
          <p:cNvCxnSpPr>
            <a:endCxn id="24" idx="2"/>
          </p:cNvCxnSpPr>
          <p:nvPr/>
        </p:nvCxnSpPr>
        <p:spPr>
          <a:xfrm flipV="1">
            <a:off x="2385625" y="6478016"/>
            <a:ext cx="871945" cy="796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/>
          <p:nvPr/>
        </p:nvCxnSpPr>
        <p:spPr>
          <a:xfrm flipV="1">
            <a:off x="2413550" y="5634292"/>
            <a:ext cx="871945" cy="796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Düz Bağlayıcı 32"/>
          <p:cNvCxnSpPr>
            <a:endCxn id="25" idx="1"/>
          </p:cNvCxnSpPr>
          <p:nvPr/>
        </p:nvCxnSpPr>
        <p:spPr>
          <a:xfrm>
            <a:off x="2918401" y="5007091"/>
            <a:ext cx="362938" cy="548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Düz Bağlayıcı 34"/>
          <p:cNvCxnSpPr>
            <a:endCxn id="25" idx="3"/>
          </p:cNvCxnSpPr>
          <p:nvPr/>
        </p:nvCxnSpPr>
        <p:spPr>
          <a:xfrm flipV="1">
            <a:off x="2385624" y="5708122"/>
            <a:ext cx="895715" cy="73132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Düz Bağlayıcı 36"/>
          <p:cNvCxnSpPr>
            <a:endCxn id="24" idx="1"/>
          </p:cNvCxnSpPr>
          <p:nvPr/>
        </p:nvCxnSpPr>
        <p:spPr>
          <a:xfrm>
            <a:off x="2378545" y="5694236"/>
            <a:ext cx="902794" cy="70726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Metin kutusu 33"/>
          <p:cNvSpPr txBox="1"/>
          <p:nvPr/>
        </p:nvSpPr>
        <p:spPr>
          <a:xfrm>
            <a:off x="3774181" y="5443758"/>
            <a:ext cx="46393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 smtClean="0">
                <a:latin typeface="Comic Sans MS" panose="030F0702030302020204" pitchFamily="66" charset="0"/>
              </a:rPr>
              <a:t>Can </a:t>
            </a:r>
            <a:r>
              <a:rPr lang="tr-TR" dirty="0" err="1" smtClean="0">
                <a:latin typeface="Comic Sans MS" panose="030F0702030302020204" pitchFamily="66" charset="0"/>
              </a:rPr>
              <a:t>you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latin typeface="Comic Sans MS" panose="030F0702030302020204" pitchFamily="66" charset="0"/>
              </a:rPr>
              <a:t>draw</a:t>
            </a:r>
            <a:r>
              <a:rPr lang="tr-TR" dirty="0" smtClean="0">
                <a:latin typeface="Comic Sans MS" panose="030F0702030302020204" pitchFamily="66" charset="0"/>
              </a:rPr>
              <a:t> an </a:t>
            </a:r>
            <a:r>
              <a:rPr lang="tr-TR" dirty="0" err="1" smtClean="0">
                <a:latin typeface="Comic Sans MS" panose="030F0702030302020204" pitchFamily="66" charset="0"/>
              </a:rPr>
              <a:t>envelope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tr-TR" dirty="0" err="1" smtClean="0">
                <a:latin typeface="Comic Sans MS" panose="030F0702030302020204" pitchFamily="66" charset="0"/>
              </a:rPr>
              <a:t>without</a:t>
            </a:r>
            <a:r>
              <a:rPr lang="tr-TR" dirty="0" smtClean="0">
                <a:latin typeface="Comic Sans MS" panose="030F0702030302020204" pitchFamily="66" charset="0"/>
              </a:rPr>
              <a:t> lifting </a:t>
            </a:r>
            <a:r>
              <a:rPr lang="tr-TR" dirty="0" err="1" smtClean="0">
                <a:latin typeface="Comic Sans MS" panose="030F0702030302020204" pitchFamily="66" charset="0"/>
              </a:rPr>
              <a:t>your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latin typeface="Comic Sans MS" panose="030F0702030302020204" pitchFamily="66" charset="0"/>
              </a:rPr>
              <a:t>pen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latin typeface="Comic Sans MS" panose="030F0702030302020204" pitchFamily="66" charset="0"/>
              </a:rPr>
              <a:t>from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latin typeface="Comic Sans MS" panose="030F0702030302020204" pitchFamily="66" charset="0"/>
              </a:rPr>
              <a:t>the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latin typeface="Comic Sans MS" panose="030F0702030302020204" pitchFamily="66" charset="0"/>
              </a:rPr>
              <a:t>paper</a:t>
            </a:r>
            <a:r>
              <a:rPr lang="tr-TR" dirty="0" smtClean="0">
                <a:latin typeface="Comic Sans MS" panose="030F0702030302020204" pitchFamily="66" charset="0"/>
              </a:rPr>
              <a:t>?</a:t>
            </a:r>
            <a:endParaRPr lang="tr-T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81188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Graph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Theory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5017" y="1628800"/>
            <a:ext cx="4473967" cy="2054153"/>
          </a:xfrm>
          <a:prstGeom prst="rect">
            <a:avLst/>
          </a:prstGeom>
        </p:spPr>
      </p:pic>
      <p:sp>
        <p:nvSpPr>
          <p:cNvPr id="9" name="Metin kutusu 8"/>
          <p:cNvSpPr txBox="1"/>
          <p:nvPr/>
        </p:nvSpPr>
        <p:spPr>
          <a:xfrm>
            <a:off x="611560" y="4210756"/>
            <a:ext cx="75711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Königsberg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was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city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in Germany in 18th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century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.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There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was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river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named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Pregel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that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divided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city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into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four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distinct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regions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26453949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Graph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Theory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899592" y="1369358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1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899592" y="256490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3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2200908" y="1369358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2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2200908" y="256490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5668084" y="136194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5668084" y="2557490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3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6969400" y="136194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2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6969400" y="2557490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1" name="Düz Bağlayıcı 10"/>
          <p:cNvCxnSpPr>
            <a:stCxn id="6" idx="6"/>
            <a:endCxn id="15" idx="2"/>
          </p:cNvCxnSpPr>
          <p:nvPr/>
        </p:nvCxnSpPr>
        <p:spPr>
          <a:xfrm>
            <a:off x="1336812" y="1585382"/>
            <a:ext cx="864096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/>
          <p:nvPr/>
        </p:nvCxnSpPr>
        <p:spPr>
          <a:xfrm>
            <a:off x="1336812" y="2780928"/>
            <a:ext cx="864096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/>
          <p:nvPr/>
        </p:nvCxnSpPr>
        <p:spPr>
          <a:xfrm>
            <a:off x="2406678" y="1796403"/>
            <a:ext cx="12840" cy="76429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stCxn id="6" idx="5"/>
          </p:cNvCxnSpPr>
          <p:nvPr/>
        </p:nvCxnSpPr>
        <p:spPr>
          <a:xfrm>
            <a:off x="1272783" y="1738134"/>
            <a:ext cx="976969" cy="90506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Ok Bağlayıcısı 31"/>
          <p:cNvCxnSpPr>
            <a:stCxn id="19" idx="2"/>
          </p:cNvCxnSpPr>
          <p:nvPr/>
        </p:nvCxnSpPr>
        <p:spPr>
          <a:xfrm flipH="1" flipV="1">
            <a:off x="6105304" y="1569997"/>
            <a:ext cx="864096" cy="7971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headEnd type="triangl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Ok Bağlayıcısı 33"/>
          <p:cNvCxnSpPr>
            <a:stCxn id="20" idx="1"/>
          </p:cNvCxnSpPr>
          <p:nvPr/>
        </p:nvCxnSpPr>
        <p:spPr>
          <a:xfrm flipH="1" flipV="1">
            <a:off x="5991610" y="1756722"/>
            <a:ext cx="1041819" cy="864040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headEnd type="triangl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Düz Ok Bağlayıcısı 35"/>
          <p:cNvCxnSpPr>
            <a:stCxn id="18" idx="6"/>
          </p:cNvCxnSpPr>
          <p:nvPr/>
        </p:nvCxnSpPr>
        <p:spPr>
          <a:xfrm>
            <a:off x="6105304" y="2773514"/>
            <a:ext cx="864097" cy="1728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headEnd type="triangl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Düz Ok Bağlayıcısı 39"/>
          <p:cNvCxnSpPr>
            <a:stCxn id="17" idx="4"/>
          </p:cNvCxnSpPr>
          <p:nvPr/>
        </p:nvCxnSpPr>
        <p:spPr>
          <a:xfrm>
            <a:off x="5886694" y="1793992"/>
            <a:ext cx="1" cy="763498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headEnd type="triangl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Metin kutusu 42"/>
          <p:cNvSpPr txBox="1"/>
          <p:nvPr/>
        </p:nvSpPr>
        <p:spPr>
          <a:xfrm>
            <a:off x="1238944" y="3004119"/>
            <a:ext cx="1837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Adjacency</a:t>
            </a:r>
            <a:r>
              <a:rPr lang="tr-TR" b="1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b="1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</a:t>
            </a:r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ist</a:t>
            </a:r>
            <a:endParaRPr lang="tr-TR" b="1" u="sng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5292080" y="2996952"/>
            <a:ext cx="1837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Adjacency</a:t>
            </a:r>
            <a:r>
              <a:rPr lang="tr-TR" b="1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b="1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</a:t>
            </a:r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ist</a:t>
            </a:r>
            <a:endParaRPr lang="tr-TR" b="1" u="sng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44012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Graph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Theory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899592" y="1369358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1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899592" y="256490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3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2200908" y="1369358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2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2200908" y="256490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5668084" y="136194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5668084" y="2557490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3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6969400" y="136194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2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6969400" y="2557490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1" name="Düz Bağlayıcı 10"/>
          <p:cNvCxnSpPr>
            <a:stCxn id="6" idx="6"/>
            <a:endCxn id="15" idx="2"/>
          </p:cNvCxnSpPr>
          <p:nvPr/>
        </p:nvCxnSpPr>
        <p:spPr>
          <a:xfrm>
            <a:off x="1336812" y="1585382"/>
            <a:ext cx="864096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/>
          <p:nvPr/>
        </p:nvCxnSpPr>
        <p:spPr>
          <a:xfrm>
            <a:off x="1336812" y="2780928"/>
            <a:ext cx="864096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/>
          <p:nvPr/>
        </p:nvCxnSpPr>
        <p:spPr>
          <a:xfrm>
            <a:off x="2406678" y="1796403"/>
            <a:ext cx="12840" cy="76429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stCxn id="6" idx="5"/>
          </p:cNvCxnSpPr>
          <p:nvPr/>
        </p:nvCxnSpPr>
        <p:spPr>
          <a:xfrm>
            <a:off x="1272783" y="1738134"/>
            <a:ext cx="976969" cy="90506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Ok Bağlayıcısı 31"/>
          <p:cNvCxnSpPr>
            <a:stCxn id="19" idx="2"/>
          </p:cNvCxnSpPr>
          <p:nvPr/>
        </p:nvCxnSpPr>
        <p:spPr>
          <a:xfrm flipH="1" flipV="1">
            <a:off x="6105304" y="1569997"/>
            <a:ext cx="864096" cy="7971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headEnd type="triangl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Ok Bağlayıcısı 33"/>
          <p:cNvCxnSpPr>
            <a:stCxn id="20" idx="1"/>
          </p:cNvCxnSpPr>
          <p:nvPr/>
        </p:nvCxnSpPr>
        <p:spPr>
          <a:xfrm flipH="1" flipV="1">
            <a:off x="5991610" y="1756722"/>
            <a:ext cx="1041819" cy="864040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headEnd type="triangl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Düz Ok Bağlayıcısı 35"/>
          <p:cNvCxnSpPr>
            <a:stCxn id="18" idx="6"/>
          </p:cNvCxnSpPr>
          <p:nvPr/>
        </p:nvCxnSpPr>
        <p:spPr>
          <a:xfrm>
            <a:off x="6105304" y="2773514"/>
            <a:ext cx="864097" cy="1728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headEnd type="triangl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Düz Ok Bağlayıcısı 39"/>
          <p:cNvCxnSpPr>
            <a:stCxn id="17" idx="4"/>
          </p:cNvCxnSpPr>
          <p:nvPr/>
        </p:nvCxnSpPr>
        <p:spPr>
          <a:xfrm>
            <a:off x="5886694" y="1793992"/>
            <a:ext cx="1" cy="763498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headEnd type="triangl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Metin kutusu 42"/>
          <p:cNvSpPr txBox="1"/>
          <p:nvPr/>
        </p:nvSpPr>
        <p:spPr>
          <a:xfrm>
            <a:off x="1238944" y="3004119"/>
            <a:ext cx="1837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Adjacency</a:t>
            </a:r>
            <a:r>
              <a:rPr lang="tr-TR" b="1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b="1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</a:t>
            </a:r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ist</a:t>
            </a:r>
            <a:endParaRPr lang="tr-TR" b="1" u="sng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5292080" y="2996952"/>
            <a:ext cx="1837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Adjacency</a:t>
            </a:r>
            <a:r>
              <a:rPr lang="tr-TR" b="1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b="1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</a:t>
            </a:r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ist</a:t>
            </a:r>
            <a:endParaRPr lang="tr-TR" b="1" u="sng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1604275" y="3417377"/>
            <a:ext cx="107433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>
                <a:latin typeface="Comic Sans MS" panose="030F0702030302020204" pitchFamily="66" charset="0"/>
              </a:rPr>
              <a:t>1</a:t>
            </a:r>
            <a:r>
              <a:rPr lang="tr-TR" dirty="0" smtClean="0">
                <a:latin typeface="Comic Sans MS" panose="030F0702030302020204" pitchFamily="66" charset="0"/>
              </a:rPr>
              <a:t> - 2,4</a:t>
            </a:r>
          </a:p>
          <a:p>
            <a:r>
              <a:rPr lang="tr-TR" b="1" dirty="0" smtClean="0">
                <a:latin typeface="Comic Sans MS" panose="030F0702030302020204" pitchFamily="66" charset="0"/>
              </a:rPr>
              <a:t>2</a:t>
            </a:r>
            <a:r>
              <a:rPr lang="tr-TR" dirty="0" smtClean="0">
                <a:latin typeface="Comic Sans MS" panose="030F0702030302020204" pitchFamily="66" charset="0"/>
              </a:rPr>
              <a:t> - 1,4</a:t>
            </a:r>
          </a:p>
          <a:p>
            <a:r>
              <a:rPr lang="tr-TR" b="1" dirty="0" smtClean="0">
                <a:latin typeface="Comic Sans MS" panose="030F0702030302020204" pitchFamily="66" charset="0"/>
              </a:rPr>
              <a:t>3</a:t>
            </a:r>
            <a:r>
              <a:rPr lang="tr-TR" dirty="0" smtClean="0">
                <a:latin typeface="Comic Sans MS" panose="030F0702030302020204" pitchFamily="66" charset="0"/>
              </a:rPr>
              <a:t> - 4</a:t>
            </a:r>
          </a:p>
          <a:p>
            <a:r>
              <a:rPr lang="tr-TR" b="1" dirty="0" smtClean="0">
                <a:latin typeface="Comic Sans MS" panose="030F0702030302020204" pitchFamily="66" charset="0"/>
              </a:rPr>
              <a:t>4</a:t>
            </a:r>
            <a:r>
              <a:rPr lang="tr-TR" dirty="0" smtClean="0">
                <a:latin typeface="Comic Sans MS" panose="030F0702030302020204" pitchFamily="66" charset="0"/>
              </a:rPr>
              <a:t> - 1,2,3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5719075" y="3418517"/>
            <a:ext cx="86914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>
                <a:latin typeface="Comic Sans MS" panose="030F0702030302020204" pitchFamily="66" charset="0"/>
              </a:rPr>
              <a:t>1</a:t>
            </a:r>
            <a:r>
              <a:rPr lang="tr-TR" dirty="0" smtClean="0">
                <a:latin typeface="Comic Sans MS" panose="030F0702030302020204" pitchFamily="66" charset="0"/>
              </a:rPr>
              <a:t> - 3</a:t>
            </a:r>
          </a:p>
          <a:p>
            <a:r>
              <a:rPr lang="tr-TR" b="1" dirty="0" smtClean="0">
                <a:latin typeface="Comic Sans MS" panose="030F0702030302020204" pitchFamily="66" charset="0"/>
              </a:rPr>
              <a:t>2</a:t>
            </a:r>
            <a:r>
              <a:rPr lang="tr-TR" dirty="0" smtClean="0">
                <a:latin typeface="Comic Sans MS" panose="030F0702030302020204" pitchFamily="66" charset="0"/>
              </a:rPr>
              <a:t> - </a:t>
            </a:r>
          </a:p>
          <a:p>
            <a:r>
              <a:rPr lang="tr-TR" b="1" dirty="0" smtClean="0">
                <a:latin typeface="Comic Sans MS" panose="030F0702030302020204" pitchFamily="66" charset="0"/>
              </a:rPr>
              <a:t>3</a:t>
            </a:r>
            <a:r>
              <a:rPr lang="tr-TR" dirty="0" smtClean="0">
                <a:latin typeface="Comic Sans MS" panose="030F0702030302020204" pitchFamily="66" charset="0"/>
              </a:rPr>
              <a:t> - 4</a:t>
            </a:r>
          </a:p>
          <a:p>
            <a:r>
              <a:rPr lang="tr-TR" b="1" dirty="0" smtClean="0">
                <a:latin typeface="Comic Sans MS" panose="030F0702030302020204" pitchFamily="66" charset="0"/>
              </a:rPr>
              <a:t>4</a:t>
            </a:r>
            <a:r>
              <a:rPr lang="tr-TR" dirty="0" smtClean="0">
                <a:latin typeface="Comic Sans MS" panose="030F0702030302020204" pitchFamily="66" charset="0"/>
              </a:rPr>
              <a:t> - 1,2</a:t>
            </a:r>
            <a:endParaRPr lang="tr-T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590170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Graph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Theory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899592" y="1369358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1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899592" y="256490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3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2200908" y="1369358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2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2200908" y="256490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5668084" y="136194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5668084" y="2557490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3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6969400" y="136194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2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6969400" y="2557490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1" name="Düz Bağlayıcı 10"/>
          <p:cNvCxnSpPr>
            <a:stCxn id="6" idx="6"/>
            <a:endCxn id="15" idx="2"/>
          </p:cNvCxnSpPr>
          <p:nvPr/>
        </p:nvCxnSpPr>
        <p:spPr>
          <a:xfrm>
            <a:off x="1336812" y="1585382"/>
            <a:ext cx="864096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/>
          <p:nvPr/>
        </p:nvCxnSpPr>
        <p:spPr>
          <a:xfrm>
            <a:off x="1336812" y="2780928"/>
            <a:ext cx="864096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/>
          <p:nvPr/>
        </p:nvCxnSpPr>
        <p:spPr>
          <a:xfrm>
            <a:off x="2406678" y="1796403"/>
            <a:ext cx="12840" cy="76429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stCxn id="6" idx="5"/>
          </p:cNvCxnSpPr>
          <p:nvPr/>
        </p:nvCxnSpPr>
        <p:spPr>
          <a:xfrm>
            <a:off x="1272783" y="1738134"/>
            <a:ext cx="976969" cy="90506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Ok Bağlayıcısı 31"/>
          <p:cNvCxnSpPr>
            <a:stCxn id="19" idx="2"/>
          </p:cNvCxnSpPr>
          <p:nvPr/>
        </p:nvCxnSpPr>
        <p:spPr>
          <a:xfrm flipH="1" flipV="1">
            <a:off x="6105304" y="1569997"/>
            <a:ext cx="864096" cy="7971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headEnd type="triangl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Ok Bağlayıcısı 33"/>
          <p:cNvCxnSpPr>
            <a:stCxn id="20" idx="1"/>
          </p:cNvCxnSpPr>
          <p:nvPr/>
        </p:nvCxnSpPr>
        <p:spPr>
          <a:xfrm flipH="1" flipV="1">
            <a:off x="5991610" y="1756722"/>
            <a:ext cx="1041819" cy="864040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headEnd type="triangl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Düz Ok Bağlayıcısı 35"/>
          <p:cNvCxnSpPr>
            <a:stCxn id="18" idx="6"/>
          </p:cNvCxnSpPr>
          <p:nvPr/>
        </p:nvCxnSpPr>
        <p:spPr>
          <a:xfrm>
            <a:off x="6105304" y="2773514"/>
            <a:ext cx="864097" cy="1728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headEnd type="triangl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Düz Ok Bağlayıcısı 39"/>
          <p:cNvCxnSpPr>
            <a:stCxn id="17" idx="4"/>
          </p:cNvCxnSpPr>
          <p:nvPr/>
        </p:nvCxnSpPr>
        <p:spPr>
          <a:xfrm>
            <a:off x="5886694" y="1793992"/>
            <a:ext cx="1" cy="763498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headEnd type="triangl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Metin kutusu 42"/>
          <p:cNvSpPr txBox="1"/>
          <p:nvPr/>
        </p:nvSpPr>
        <p:spPr>
          <a:xfrm>
            <a:off x="1238944" y="3004119"/>
            <a:ext cx="1837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Adjacency</a:t>
            </a:r>
            <a:r>
              <a:rPr lang="tr-TR" b="1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b="1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</a:t>
            </a:r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ist</a:t>
            </a:r>
            <a:endParaRPr lang="tr-TR" b="1" u="sng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5292080" y="2996952"/>
            <a:ext cx="1837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Adjacency</a:t>
            </a:r>
            <a:r>
              <a:rPr lang="tr-TR" b="1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b="1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</a:t>
            </a:r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ist</a:t>
            </a:r>
            <a:endParaRPr lang="tr-TR" b="1" u="sng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1604275" y="3417377"/>
            <a:ext cx="107433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>
                <a:latin typeface="Comic Sans MS" panose="030F0702030302020204" pitchFamily="66" charset="0"/>
              </a:rPr>
              <a:t>1</a:t>
            </a:r>
            <a:r>
              <a:rPr lang="tr-TR" dirty="0" smtClean="0">
                <a:latin typeface="Comic Sans MS" panose="030F0702030302020204" pitchFamily="66" charset="0"/>
              </a:rPr>
              <a:t> - 2,4</a:t>
            </a:r>
          </a:p>
          <a:p>
            <a:r>
              <a:rPr lang="tr-TR" b="1" dirty="0" smtClean="0">
                <a:latin typeface="Comic Sans MS" panose="030F0702030302020204" pitchFamily="66" charset="0"/>
              </a:rPr>
              <a:t>2</a:t>
            </a:r>
            <a:r>
              <a:rPr lang="tr-TR" dirty="0" smtClean="0">
                <a:latin typeface="Comic Sans MS" panose="030F0702030302020204" pitchFamily="66" charset="0"/>
              </a:rPr>
              <a:t> - 1,4</a:t>
            </a:r>
          </a:p>
          <a:p>
            <a:r>
              <a:rPr lang="tr-TR" b="1" dirty="0" smtClean="0">
                <a:latin typeface="Comic Sans MS" panose="030F0702030302020204" pitchFamily="66" charset="0"/>
              </a:rPr>
              <a:t>3</a:t>
            </a:r>
            <a:r>
              <a:rPr lang="tr-TR" dirty="0" smtClean="0">
                <a:latin typeface="Comic Sans MS" panose="030F0702030302020204" pitchFamily="66" charset="0"/>
              </a:rPr>
              <a:t> - 4</a:t>
            </a:r>
          </a:p>
          <a:p>
            <a:r>
              <a:rPr lang="tr-TR" b="1" dirty="0" smtClean="0">
                <a:latin typeface="Comic Sans MS" panose="030F0702030302020204" pitchFamily="66" charset="0"/>
              </a:rPr>
              <a:t>4</a:t>
            </a:r>
            <a:r>
              <a:rPr lang="tr-TR" dirty="0" smtClean="0">
                <a:latin typeface="Comic Sans MS" panose="030F0702030302020204" pitchFamily="66" charset="0"/>
              </a:rPr>
              <a:t> - 1,2,3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5719075" y="3418517"/>
            <a:ext cx="86914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>
                <a:latin typeface="Comic Sans MS" panose="030F0702030302020204" pitchFamily="66" charset="0"/>
              </a:rPr>
              <a:t>1</a:t>
            </a:r>
            <a:r>
              <a:rPr lang="tr-TR" dirty="0" smtClean="0">
                <a:latin typeface="Comic Sans MS" panose="030F0702030302020204" pitchFamily="66" charset="0"/>
              </a:rPr>
              <a:t> - 3</a:t>
            </a:r>
          </a:p>
          <a:p>
            <a:r>
              <a:rPr lang="tr-TR" b="1" dirty="0" smtClean="0">
                <a:latin typeface="Comic Sans MS" panose="030F0702030302020204" pitchFamily="66" charset="0"/>
              </a:rPr>
              <a:t>2</a:t>
            </a:r>
            <a:r>
              <a:rPr lang="tr-TR" dirty="0" smtClean="0">
                <a:latin typeface="Comic Sans MS" panose="030F0702030302020204" pitchFamily="66" charset="0"/>
              </a:rPr>
              <a:t> - </a:t>
            </a:r>
          </a:p>
          <a:p>
            <a:r>
              <a:rPr lang="tr-TR" b="1" dirty="0" smtClean="0">
                <a:latin typeface="Comic Sans MS" panose="030F0702030302020204" pitchFamily="66" charset="0"/>
              </a:rPr>
              <a:t>3</a:t>
            </a:r>
            <a:r>
              <a:rPr lang="tr-TR" dirty="0" smtClean="0">
                <a:latin typeface="Comic Sans MS" panose="030F0702030302020204" pitchFamily="66" charset="0"/>
              </a:rPr>
              <a:t> - 4</a:t>
            </a:r>
          </a:p>
          <a:p>
            <a:r>
              <a:rPr lang="tr-TR" b="1" dirty="0" smtClean="0">
                <a:latin typeface="Comic Sans MS" panose="030F0702030302020204" pitchFamily="66" charset="0"/>
              </a:rPr>
              <a:t>4</a:t>
            </a:r>
            <a:r>
              <a:rPr lang="tr-TR" dirty="0" smtClean="0">
                <a:latin typeface="Comic Sans MS" panose="030F0702030302020204" pitchFamily="66" charset="0"/>
              </a:rPr>
              <a:t> - 1,2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4" name="Metin kutusu 43"/>
          <p:cNvSpPr txBox="1"/>
          <p:nvPr/>
        </p:nvSpPr>
        <p:spPr>
          <a:xfrm>
            <a:off x="1043608" y="4588295"/>
            <a:ext cx="2242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Adjacency</a:t>
            </a:r>
            <a:r>
              <a:rPr lang="tr-TR" b="1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Matrix</a:t>
            </a:r>
            <a:endParaRPr lang="tr-TR" b="1" u="sng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5" name="Metin kutusu 44"/>
          <p:cNvSpPr txBox="1"/>
          <p:nvPr/>
        </p:nvSpPr>
        <p:spPr>
          <a:xfrm>
            <a:off x="5204108" y="4581128"/>
            <a:ext cx="23202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Adjacency</a:t>
            </a:r>
            <a:r>
              <a:rPr lang="tr-TR" b="1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Matrix</a:t>
            </a:r>
            <a:endParaRPr lang="tr-TR" b="1" u="sng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7125884"/>
              </p:ext>
            </p:extLst>
          </p:nvPr>
        </p:nvGraphicFramePr>
        <p:xfrm>
          <a:off x="1340773" y="4957627"/>
          <a:ext cx="1746685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337">
                  <a:extLst>
                    <a:ext uri="{9D8B030D-6E8A-4147-A177-3AD203B41FA5}">
                      <a16:colId xmlns:a16="http://schemas.microsoft.com/office/drawing/2014/main" val="1549282033"/>
                    </a:ext>
                  </a:extLst>
                </a:gridCol>
                <a:gridCol w="349337">
                  <a:extLst>
                    <a:ext uri="{9D8B030D-6E8A-4147-A177-3AD203B41FA5}">
                      <a16:colId xmlns:a16="http://schemas.microsoft.com/office/drawing/2014/main" val="2133469734"/>
                    </a:ext>
                  </a:extLst>
                </a:gridCol>
                <a:gridCol w="349337">
                  <a:extLst>
                    <a:ext uri="{9D8B030D-6E8A-4147-A177-3AD203B41FA5}">
                      <a16:colId xmlns:a16="http://schemas.microsoft.com/office/drawing/2014/main" val="2293735653"/>
                    </a:ext>
                  </a:extLst>
                </a:gridCol>
                <a:gridCol w="349337">
                  <a:extLst>
                    <a:ext uri="{9D8B030D-6E8A-4147-A177-3AD203B41FA5}">
                      <a16:colId xmlns:a16="http://schemas.microsoft.com/office/drawing/2014/main" val="1545898908"/>
                    </a:ext>
                  </a:extLst>
                </a:gridCol>
                <a:gridCol w="349337">
                  <a:extLst>
                    <a:ext uri="{9D8B030D-6E8A-4147-A177-3AD203B41FA5}">
                      <a16:colId xmlns:a16="http://schemas.microsoft.com/office/drawing/2014/main" val="2758235956"/>
                    </a:ext>
                  </a:extLst>
                </a:gridCol>
              </a:tblGrid>
              <a:tr h="327774">
                <a:tc>
                  <a:txBody>
                    <a:bodyPr/>
                    <a:lstStyle/>
                    <a:p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174159"/>
                  </a:ext>
                </a:extLst>
              </a:tr>
              <a:tr h="327774"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1251779"/>
                  </a:ext>
                </a:extLst>
              </a:tr>
              <a:tr h="327774"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7773493"/>
                  </a:ext>
                </a:extLst>
              </a:tr>
              <a:tr h="327774"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3108459"/>
                  </a:ext>
                </a:extLst>
              </a:tr>
              <a:tr h="327774"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1095153"/>
                  </a:ext>
                </a:extLst>
              </a:tr>
            </a:tbl>
          </a:graphicData>
        </a:graphic>
      </p:graphicFrame>
      <p:graphicFrame>
        <p:nvGraphicFramePr>
          <p:cNvPr id="46" name="Tablo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931467"/>
              </p:ext>
            </p:extLst>
          </p:nvPr>
        </p:nvGraphicFramePr>
        <p:xfrm>
          <a:off x="5489611" y="4964457"/>
          <a:ext cx="1746685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337">
                  <a:extLst>
                    <a:ext uri="{9D8B030D-6E8A-4147-A177-3AD203B41FA5}">
                      <a16:colId xmlns:a16="http://schemas.microsoft.com/office/drawing/2014/main" val="1549282033"/>
                    </a:ext>
                  </a:extLst>
                </a:gridCol>
                <a:gridCol w="349337">
                  <a:extLst>
                    <a:ext uri="{9D8B030D-6E8A-4147-A177-3AD203B41FA5}">
                      <a16:colId xmlns:a16="http://schemas.microsoft.com/office/drawing/2014/main" val="2133469734"/>
                    </a:ext>
                  </a:extLst>
                </a:gridCol>
                <a:gridCol w="349337">
                  <a:extLst>
                    <a:ext uri="{9D8B030D-6E8A-4147-A177-3AD203B41FA5}">
                      <a16:colId xmlns:a16="http://schemas.microsoft.com/office/drawing/2014/main" val="2293735653"/>
                    </a:ext>
                  </a:extLst>
                </a:gridCol>
                <a:gridCol w="349337">
                  <a:extLst>
                    <a:ext uri="{9D8B030D-6E8A-4147-A177-3AD203B41FA5}">
                      <a16:colId xmlns:a16="http://schemas.microsoft.com/office/drawing/2014/main" val="1545898908"/>
                    </a:ext>
                  </a:extLst>
                </a:gridCol>
                <a:gridCol w="349337">
                  <a:extLst>
                    <a:ext uri="{9D8B030D-6E8A-4147-A177-3AD203B41FA5}">
                      <a16:colId xmlns:a16="http://schemas.microsoft.com/office/drawing/2014/main" val="2758235956"/>
                    </a:ext>
                  </a:extLst>
                </a:gridCol>
              </a:tblGrid>
              <a:tr h="327774">
                <a:tc>
                  <a:txBody>
                    <a:bodyPr/>
                    <a:lstStyle/>
                    <a:p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174159"/>
                  </a:ext>
                </a:extLst>
              </a:tr>
              <a:tr h="327774"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1251779"/>
                  </a:ext>
                </a:extLst>
              </a:tr>
              <a:tr h="327774"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7773493"/>
                  </a:ext>
                </a:extLst>
              </a:tr>
              <a:tr h="327774"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3108459"/>
                  </a:ext>
                </a:extLst>
              </a:tr>
              <a:tr h="327774"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10951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877164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Graph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Theory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4283968" y="1598387"/>
            <a:ext cx="1837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Adjacency</a:t>
            </a:r>
            <a:r>
              <a:rPr lang="tr-TR" b="1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b="1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</a:t>
            </a:r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ist</a:t>
            </a:r>
            <a:endParaRPr lang="tr-TR" b="1" u="sng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Metin kutusu 10"/>
          <p:cNvSpPr txBox="1"/>
          <p:nvPr/>
        </p:nvSpPr>
        <p:spPr>
          <a:xfrm>
            <a:off x="6428244" y="1598387"/>
            <a:ext cx="23202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Adjacency</a:t>
            </a:r>
            <a:r>
              <a:rPr lang="tr-TR" b="1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Matrix</a:t>
            </a:r>
            <a:endParaRPr lang="tr-TR" b="1" u="sng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494431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Graph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Theory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4283968" y="1598387"/>
            <a:ext cx="1837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Adjacency</a:t>
            </a:r>
            <a:r>
              <a:rPr lang="tr-TR" b="1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b="1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</a:t>
            </a:r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ist</a:t>
            </a:r>
            <a:endParaRPr lang="tr-TR" b="1" u="sng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Metin kutusu 9"/>
          <p:cNvSpPr txBox="1"/>
          <p:nvPr/>
        </p:nvSpPr>
        <p:spPr>
          <a:xfrm>
            <a:off x="70395" y="2132856"/>
            <a:ext cx="392785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err="1">
                <a:latin typeface="Comic Sans MS" panose="030F0702030302020204" pitchFamily="66" charset="0"/>
              </a:rPr>
              <a:t>r</a:t>
            </a:r>
            <a:r>
              <a:rPr lang="tr-TR" sz="2000" dirty="0" err="1" smtClean="0">
                <a:latin typeface="Comic Sans MS" panose="030F0702030302020204" pitchFamily="66" charset="0"/>
              </a:rPr>
              <a:t>etrieving</a:t>
            </a:r>
            <a:r>
              <a:rPr lang="tr-TR" sz="2000" dirty="0" smtClean="0"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latin typeface="Comic Sans MS" panose="030F0702030302020204" pitchFamily="66" charset="0"/>
              </a:rPr>
              <a:t>all</a:t>
            </a:r>
            <a:r>
              <a:rPr lang="tr-TR" sz="2000" dirty="0" smtClean="0"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latin typeface="Comic Sans MS" panose="030F0702030302020204" pitchFamily="66" charset="0"/>
              </a:rPr>
              <a:t>neighbors</a:t>
            </a:r>
            <a:r>
              <a:rPr lang="tr-TR" sz="2000" dirty="0" smtClean="0">
                <a:latin typeface="Comic Sans MS" panose="030F0702030302020204" pitchFamily="66" charset="0"/>
              </a:rPr>
              <a:t> of a </a:t>
            </a:r>
            <a:r>
              <a:rPr lang="tr-TR" sz="2000" dirty="0" err="1" smtClean="0">
                <a:latin typeface="Comic Sans MS" panose="030F0702030302020204" pitchFamily="66" charset="0"/>
              </a:rPr>
              <a:t>given</a:t>
            </a:r>
            <a:r>
              <a:rPr lang="tr-TR" sz="2000" dirty="0" smtClean="0"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latin typeface="Comic Sans MS" panose="030F0702030302020204" pitchFamily="66" charset="0"/>
              </a:rPr>
              <a:t>node</a:t>
            </a:r>
            <a:r>
              <a:rPr lang="tr-TR" sz="2000" dirty="0" smtClean="0">
                <a:latin typeface="Comic Sans MS" panose="030F0702030302020204" pitchFamily="66" charset="0"/>
              </a:rPr>
              <a:t> 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0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0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000" dirty="0">
              <a:latin typeface="Comic Sans MS" panose="030F0702030302020204" pitchFamily="66" charset="0"/>
            </a:endParaRPr>
          </a:p>
        </p:txBody>
      </p:sp>
      <p:sp>
        <p:nvSpPr>
          <p:cNvPr id="11" name="Metin kutusu 10"/>
          <p:cNvSpPr txBox="1"/>
          <p:nvPr/>
        </p:nvSpPr>
        <p:spPr>
          <a:xfrm>
            <a:off x="6428244" y="1598387"/>
            <a:ext cx="23202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Adjacency</a:t>
            </a:r>
            <a:r>
              <a:rPr lang="tr-TR" b="1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Matrix</a:t>
            </a:r>
            <a:endParaRPr lang="tr-TR" b="1" u="sng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Metin kutusu 11"/>
          <p:cNvSpPr txBox="1"/>
          <p:nvPr/>
        </p:nvSpPr>
        <p:spPr>
          <a:xfrm>
            <a:off x="4368629" y="2132856"/>
            <a:ext cx="164353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dirty="0" smtClean="0">
                <a:latin typeface="Comic Sans MS" panose="030F0702030302020204" pitchFamily="66" charset="0"/>
              </a:rPr>
              <a:t>O(</a:t>
            </a:r>
            <a:r>
              <a:rPr lang="tr-TR" sz="2000" dirty="0" err="1" smtClean="0">
                <a:latin typeface="Comic Sans MS" panose="030F0702030302020204" pitchFamily="66" charset="0"/>
              </a:rPr>
              <a:t>deg</a:t>
            </a:r>
            <a:r>
              <a:rPr lang="tr-TR" sz="2000" dirty="0" smtClean="0">
                <a:latin typeface="Comic Sans MS" panose="030F0702030302020204" pitchFamily="66" charset="0"/>
              </a:rPr>
              <a:t>(u))</a:t>
            </a:r>
          </a:p>
          <a:p>
            <a:pPr algn="ctr"/>
            <a:endParaRPr lang="tr-TR" sz="2000" dirty="0">
              <a:latin typeface="Comic Sans MS" panose="030F0702030302020204" pitchFamily="66" charset="0"/>
            </a:endParaRPr>
          </a:p>
          <a:p>
            <a:pPr algn="ctr"/>
            <a:endParaRPr lang="tr-TR" sz="2000" dirty="0" smtClean="0">
              <a:latin typeface="Comic Sans MS" panose="030F0702030302020204" pitchFamily="66" charset="0"/>
            </a:endParaRPr>
          </a:p>
          <a:p>
            <a:pPr algn="ctr"/>
            <a:endParaRPr lang="tr-TR" sz="2000" dirty="0">
              <a:latin typeface="Comic Sans MS" panose="030F0702030302020204" pitchFamily="66" charset="0"/>
            </a:endParaRPr>
          </a:p>
          <a:p>
            <a:pPr algn="ctr"/>
            <a:endParaRPr lang="tr-TR" sz="2000" dirty="0" smtClean="0">
              <a:latin typeface="Comic Sans MS" panose="030F0702030302020204" pitchFamily="66" charset="0"/>
            </a:endParaRPr>
          </a:p>
          <a:p>
            <a:pPr algn="ctr"/>
            <a:endParaRPr lang="tr-TR" sz="2000" dirty="0">
              <a:latin typeface="Comic Sans MS" panose="030F0702030302020204" pitchFamily="66" charset="0"/>
            </a:endParaRPr>
          </a:p>
        </p:txBody>
      </p:sp>
      <p:sp>
        <p:nvSpPr>
          <p:cNvPr id="14" name="Metin kutusu 11"/>
          <p:cNvSpPr txBox="1"/>
          <p:nvPr/>
        </p:nvSpPr>
        <p:spPr>
          <a:xfrm>
            <a:off x="6660232" y="2132856"/>
            <a:ext cx="164353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dirty="0" smtClean="0">
                <a:latin typeface="Comic Sans MS" panose="030F0702030302020204" pitchFamily="66" charset="0"/>
              </a:rPr>
              <a:t>O(</a:t>
            </a:r>
            <a:r>
              <a:rPr lang="tr-TR" sz="2000" dirty="0" err="1" smtClean="0">
                <a:latin typeface="Comic Sans MS" panose="030F0702030302020204" pitchFamily="66" charset="0"/>
              </a:rPr>
              <a:t>lVl</a:t>
            </a:r>
            <a:r>
              <a:rPr lang="tr-TR" sz="2000" dirty="0" smtClean="0">
                <a:latin typeface="Comic Sans MS" panose="030F0702030302020204" pitchFamily="66" charset="0"/>
              </a:rPr>
              <a:t>)</a:t>
            </a:r>
          </a:p>
          <a:p>
            <a:pPr algn="ctr"/>
            <a:endParaRPr lang="tr-TR" sz="2000" dirty="0">
              <a:latin typeface="Comic Sans MS" panose="030F0702030302020204" pitchFamily="66" charset="0"/>
            </a:endParaRPr>
          </a:p>
          <a:p>
            <a:pPr algn="ctr"/>
            <a:endParaRPr lang="tr-TR" sz="2000" dirty="0" smtClean="0">
              <a:latin typeface="Comic Sans MS" panose="030F0702030302020204" pitchFamily="66" charset="0"/>
            </a:endParaRPr>
          </a:p>
          <a:p>
            <a:pPr algn="ctr"/>
            <a:endParaRPr lang="tr-TR" sz="2000" dirty="0">
              <a:latin typeface="Comic Sans MS" panose="030F0702030302020204" pitchFamily="66" charset="0"/>
            </a:endParaRPr>
          </a:p>
          <a:p>
            <a:pPr algn="ctr"/>
            <a:endParaRPr lang="tr-TR" sz="2000" dirty="0" smtClean="0">
              <a:latin typeface="Comic Sans MS" panose="030F0702030302020204" pitchFamily="66" charset="0"/>
            </a:endParaRPr>
          </a:p>
          <a:p>
            <a:pPr algn="ctr"/>
            <a:endParaRPr lang="tr-TR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257956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Graph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Theory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4283968" y="1598387"/>
            <a:ext cx="1837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Adjacency</a:t>
            </a:r>
            <a:r>
              <a:rPr lang="tr-TR" b="1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b="1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</a:t>
            </a:r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ist</a:t>
            </a:r>
            <a:endParaRPr lang="tr-TR" b="1" u="sng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Metin kutusu 9"/>
          <p:cNvSpPr txBox="1"/>
          <p:nvPr/>
        </p:nvSpPr>
        <p:spPr>
          <a:xfrm>
            <a:off x="70395" y="2132856"/>
            <a:ext cx="392785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err="1">
                <a:latin typeface="Comic Sans MS" panose="030F0702030302020204" pitchFamily="66" charset="0"/>
              </a:rPr>
              <a:t>r</a:t>
            </a:r>
            <a:r>
              <a:rPr lang="tr-TR" sz="2000" dirty="0" err="1" smtClean="0">
                <a:latin typeface="Comic Sans MS" panose="030F0702030302020204" pitchFamily="66" charset="0"/>
              </a:rPr>
              <a:t>etrieving</a:t>
            </a:r>
            <a:r>
              <a:rPr lang="tr-TR" sz="2000" dirty="0" smtClean="0"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latin typeface="Comic Sans MS" panose="030F0702030302020204" pitchFamily="66" charset="0"/>
              </a:rPr>
              <a:t>all</a:t>
            </a:r>
            <a:r>
              <a:rPr lang="tr-TR" sz="2000" dirty="0" smtClean="0"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latin typeface="Comic Sans MS" panose="030F0702030302020204" pitchFamily="66" charset="0"/>
              </a:rPr>
              <a:t>neighbors</a:t>
            </a:r>
            <a:r>
              <a:rPr lang="tr-TR" sz="2000" dirty="0" smtClean="0">
                <a:latin typeface="Comic Sans MS" panose="030F0702030302020204" pitchFamily="66" charset="0"/>
              </a:rPr>
              <a:t> of a </a:t>
            </a:r>
            <a:r>
              <a:rPr lang="tr-TR" sz="2000" dirty="0" err="1" smtClean="0">
                <a:latin typeface="Comic Sans MS" panose="030F0702030302020204" pitchFamily="66" charset="0"/>
              </a:rPr>
              <a:t>given</a:t>
            </a:r>
            <a:r>
              <a:rPr lang="tr-TR" sz="2000" dirty="0" smtClean="0"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latin typeface="Comic Sans MS" panose="030F0702030302020204" pitchFamily="66" charset="0"/>
              </a:rPr>
              <a:t>node</a:t>
            </a:r>
            <a:r>
              <a:rPr lang="tr-TR" sz="2000" dirty="0" smtClean="0">
                <a:latin typeface="Comic Sans MS" panose="030F0702030302020204" pitchFamily="66" charset="0"/>
              </a:rPr>
              <a:t> 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0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err="1">
                <a:latin typeface="Comic Sans MS" panose="030F0702030302020204" pitchFamily="66" charset="0"/>
              </a:rPr>
              <a:t>g</a:t>
            </a:r>
            <a:r>
              <a:rPr lang="tr-TR" sz="2000" dirty="0" err="1" smtClean="0">
                <a:latin typeface="Comic Sans MS" panose="030F0702030302020204" pitchFamily="66" charset="0"/>
              </a:rPr>
              <a:t>iven</a:t>
            </a:r>
            <a:r>
              <a:rPr lang="tr-TR" sz="2000" dirty="0" smtClean="0"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latin typeface="Comic Sans MS" panose="030F0702030302020204" pitchFamily="66" charset="0"/>
              </a:rPr>
              <a:t>nodes</a:t>
            </a:r>
            <a:r>
              <a:rPr lang="tr-TR" sz="2000" dirty="0" smtClean="0">
                <a:latin typeface="Comic Sans MS" panose="030F0702030302020204" pitchFamily="66" charset="0"/>
              </a:rPr>
              <a:t> u </a:t>
            </a:r>
            <a:r>
              <a:rPr lang="tr-TR" sz="2000" dirty="0" err="1" smtClean="0">
                <a:latin typeface="Comic Sans MS" panose="030F0702030302020204" pitchFamily="66" charset="0"/>
              </a:rPr>
              <a:t>and</a:t>
            </a:r>
            <a:r>
              <a:rPr lang="tr-TR" sz="2000" dirty="0" smtClean="0">
                <a:latin typeface="Comic Sans MS" panose="030F0702030302020204" pitchFamily="66" charset="0"/>
              </a:rPr>
              <a:t> v, </a:t>
            </a:r>
            <a:r>
              <a:rPr lang="tr-TR" sz="2000" dirty="0" err="1" smtClean="0">
                <a:latin typeface="Comic Sans MS" panose="030F0702030302020204" pitchFamily="66" charset="0"/>
              </a:rPr>
              <a:t>checking</a:t>
            </a:r>
            <a:r>
              <a:rPr lang="tr-TR" sz="2000" dirty="0" smtClean="0"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latin typeface="Comic Sans MS" panose="030F0702030302020204" pitchFamily="66" charset="0"/>
              </a:rPr>
              <a:t>if</a:t>
            </a:r>
            <a:r>
              <a:rPr lang="tr-TR" sz="2000" dirty="0" smtClean="0">
                <a:latin typeface="Comic Sans MS" panose="030F0702030302020204" pitchFamily="66" charset="0"/>
              </a:rPr>
              <a:t> u </a:t>
            </a:r>
            <a:r>
              <a:rPr lang="tr-TR" sz="2000" dirty="0" err="1" smtClean="0">
                <a:latin typeface="Comic Sans MS" panose="030F0702030302020204" pitchFamily="66" charset="0"/>
              </a:rPr>
              <a:t>and</a:t>
            </a:r>
            <a:r>
              <a:rPr lang="tr-TR" sz="2000" dirty="0" smtClean="0">
                <a:latin typeface="Comic Sans MS" panose="030F0702030302020204" pitchFamily="66" charset="0"/>
              </a:rPr>
              <a:t> v </a:t>
            </a:r>
            <a:r>
              <a:rPr lang="tr-TR" sz="2000" dirty="0" err="1" smtClean="0">
                <a:latin typeface="Comic Sans MS" panose="030F0702030302020204" pitchFamily="66" charset="0"/>
              </a:rPr>
              <a:t>are</a:t>
            </a:r>
            <a:r>
              <a:rPr lang="tr-TR" sz="2000" dirty="0" smtClean="0"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latin typeface="Comic Sans MS" panose="030F0702030302020204" pitchFamily="66" charset="0"/>
              </a:rPr>
              <a:t>adjacent</a:t>
            </a:r>
            <a:endParaRPr lang="tr-TR" sz="2000" dirty="0" smtClean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0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000" dirty="0">
              <a:latin typeface="Comic Sans MS" panose="030F0702030302020204" pitchFamily="66" charset="0"/>
            </a:endParaRPr>
          </a:p>
        </p:txBody>
      </p:sp>
      <p:sp>
        <p:nvSpPr>
          <p:cNvPr id="11" name="Metin kutusu 10"/>
          <p:cNvSpPr txBox="1"/>
          <p:nvPr/>
        </p:nvSpPr>
        <p:spPr>
          <a:xfrm>
            <a:off x="6428244" y="1598387"/>
            <a:ext cx="23202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Adjacency</a:t>
            </a:r>
            <a:r>
              <a:rPr lang="tr-TR" b="1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Matrix</a:t>
            </a:r>
            <a:endParaRPr lang="tr-TR" b="1" u="sng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Metin kutusu 11"/>
          <p:cNvSpPr txBox="1"/>
          <p:nvPr/>
        </p:nvSpPr>
        <p:spPr>
          <a:xfrm>
            <a:off x="4368629" y="2132856"/>
            <a:ext cx="164353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dirty="0" smtClean="0">
                <a:latin typeface="Comic Sans MS" panose="030F0702030302020204" pitchFamily="66" charset="0"/>
              </a:rPr>
              <a:t>O(</a:t>
            </a:r>
            <a:r>
              <a:rPr lang="tr-TR" sz="2000" dirty="0" err="1" smtClean="0">
                <a:latin typeface="Comic Sans MS" panose="030F0702030302020204" pitchFamily="66" charset="0"/>
              </a:rPr>
              <a:t>deg</a:t>
            </a:r>
            <a:r>
              <a:rPr lang="tr-TR" sz="2000" dirty="0" smtClean="0">
                <a:latin typeface="Comic Sans MS" panose="030F0702030302020204" pitchFamily="66" charset="0"/>
              </a:rPr>
              <a:t>(u))</a:t>
            </a:r>
          </a:p>
          <a:p>
            <a:pPr algn="ctr"/>
            <a:endParaRPr lang="tr-TR" sz="2000" dirty="0">
              <a:latin typeface="Comic Sans MS" panose="030F0702030302020204" pitchFamily="66" charset="0"/>
            </a:endParaRPr>
          </a:p>
          <a:p>
            <a:pPr algn="ctr"/>
            <a:endParaRPr lang="tr-TR" sz="2000" dirty="0" smtClean="0">
              <a:latin typeface="Comic Sans MS" panose="030F0702030302020204" pitchFamily="66" charset="0"/>
            </a:endParaRPr>
          </a:p>
          <a:p>
            <a:pPr algn="ctr"/>
            <a:r>
              <a:rPr lang="tr-TR" sz="2000" dirty="0" smtClean="0">
                <a:latin typeface="Comic Sans MS" panose="030F0702030302020204" pitchFamily="66" charset="0"/>
              </a:rPr>
              <a:t>O(</a:t>
            </a:r>
            <a:r>
              <a:rPr lang="tr-TR" sz="2000" dirty="0" err="1" smtClean="0">
                <a:latin typeface="Comic Sans MS" panose="030F0702030302020204" pitchFamily="66" charset="0"/>
              </a:rPr>
              <a:t>deg</a:t>
            </a:r>
            <a:r>
              <a:rPr lang="tr-TR" sz="2000" dirty="0" smtClean="0">
                <a:latin typeface="Comic Sans MS" panose="030F0702030302020204" pitchFamily="66" charset="0"/>
              </a:rPr>
              <a:t>(u))</a:t>
            </a:r>
          </a:p>
          <a:p>
            <a:pPr algn="ctr"/>
            <a:endParaRPr lang="tr-TR" sz="2000" dirty="0">
              <a:latin typeface="Comic Sans MS" panose="030F0702030302020204" pitchFamily="66" charset="0"/>
            </a:endParaRPr>
          </a:p>
          <a:p>
            <a:pPr algn="ctr"/>
            <a:endParaRPr lang="tr-TR" sz="2000" dirty="0" smtClean="0">
              <a:latin typeface="Comic Sans MS" panose="030F0702030302020204" pitchFamily="66" charset="0"/>
            </a:endParaRPr>
          </a:p>
          <a:p>
            <a:pPr algn="ctr"/>
            <a:endParaRPr lang="tr-TR" sz="2000" dirty="0">
              <a:latin typeface="Comic Sans MS" panose="030F0702030302020204" pitchFamily="66" charset="0"/>
            </a:endParaRPr>
          </a:p>
        </p:txBody>
      </p:sp>
      <p:sp>
        <p:nvSpPr>
          <p:cNvPr id="14" name="Metin kutusu 11"/>
          <p:cNvSpPr txBox="1"/>
          <p:nvPr/>
        </p:nvSpPr>
        <p:spPr>
          <a:xfrm>
            <a:off x="6660232" y="2132856"/>
            <a:ext cx="164353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dirty="0" smtClean="0">
                <a:latin typeface="Comic Sans MS" panose="030F0702030302020204" pitchFamily="66" charset="0"/>
              </a:rPr>
              <a:t>O(</a:t>
            </a:r>
            <a:r>
              <a:rPr lang="tr-TR" sz="2000" dirty="0" err="1" smtClean="0">
                <a:latin typeface="Comic Sans MS" panose="030F0702030302020204" pitchFamily="66" charset="0"/>
              </a:rPr>
              <a:t>lVl</a:t>
            </a:r>
            <a:r>
              <a:rPr lang="tr-TR" sz="2000" dirty="0" smtClean="0">
                <a:latin typeface="Comic Sans MS" panose="030F0702030302020204" pitchFamily="66" charset="0"/>
              </a:rPr>
              <a:t>)</a:t>
            </a:r>
          </a:p>
          <a:p>
            <a:pPr algn="ctr"/>
            <a:endParaRPr lang="tr-TR" sz="2000" dirty="0">
              <a:latin typeface="Comic Sans MS" panose="030F0702030302020204" pitchFamily="66" charset="0"/>
            </a:endParaRPr>
          </a:p>
          <a:p>
            <a:pPr algn="ctr"/>
            <a:endParaRPr lang="tr-TR" sz="2000" dirty="0" smtClean="0">
              <a:latin typeface="Comic Sans MS" panose="030F0702030302020204" pitchFamily="66" charset="0"/>
            </a:endParaRPr>
          </a:p>
          <a:p>
            <a:pPr algn="ctr"/>
            <a:r>
              <a:rPr lang="tr-TR" sz="2000" dirty="0" smtClean="0">
                <a:latin typeface="Comic Sans MS" panose="030F0702030302020204" pitchFamily="66" charset="0"/>
              </a:rPr>
              <a:t>O(1)</a:t>
            </a:r>
            <a:endParaRPr lang="tr-TR" sz="2000" dirty="0">
              <a:latin typeface="Comic Sans MS" panose="030F0702030302020204" pitchFamily="66" charset="0"/>
            </a:endParaRPr>
          </a:p>
          <a:p>
            <a:pPr algn="ctr"/>
            <a:endParaRPr lang="tr-TR" sz="2000" dirty="0" smtClean="0">
              <a:latin typeface="Comic Sans MS" panose="030F0702030302020204" pitchFamily="66" charset="0"/>
            </a:endParaRPr>
          </a:p>
          <a:p>
            <a:pPr algn="ctr"/>
            <a:endParaRPr lang="tr-TR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612841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Graph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Theory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4283968" y="1598387"/>
            <a:ext cx="1837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Adjacency</a:t>
            </a:r>
            <a:r>
              <a:rPr lang="tr-TR" b="1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b="1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</a:t>
            </a:r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ist</a:t>
            </a:r>
            <a:endParaRPr lang="tr-TR" b="1" u="sng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Metin kutusu 9"/>
          <p:cNvSpPr txBox="1"/>
          <p:nvPr/>
        </p:nvSpPr>
        <p:spPr>
          <a:xfrm>
            <a:off x="70395" y="2132856"/>
            <a:ext cx="392785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err="1">
                <a:latin typeface="Comic Sans MS" panose="030F0702030302020204" pitchFamily="66" charset="0"/>
              </a:rPr>
              <a:t>r</a:t>
            </a:r>
            <a:r>
              <a:rPr lang="tr-TR" sz="2000" dirty="0" err="1" smtClean="0">
                <a:latin typeface="Comic Sans MS" panose="030F0702030302020204" pitchFamily="66" charset="0"/>
              </a:rPr>
              <a:t>etrieving</a:t>
            </a:r>
            <a:r>
              <a:rPr lang="tr-TR" sz="2000" dirty="0" smtClean="0"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latin typeface="Comic Sans MS" panose="030F0702030302020204" pitchFamily="66" charset="0"/>
              </a:rPr>
              <a:t>all</a:t>
            </a:r>
            <a:r>
              <a:rPr lang="tr-TR" sz="2000" dirty="0" smtClean="0"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latin typeface="Comic Sans MS" panose="030F0702030302020204" pitchFamily="66" charset="0"/>
              </a:rPr>
              <a:t>neighbors</a:t>
            </a:r>
            <a:r>
              <a:rPr lang="tr-TR" sz="2000" dirty="0" smtClean="0">
                <a:latin typeface="Comic Sans MS" panose="030F0702030302020204" pitchFamily="66" charset="0"/>
              </a:rPr>
              <a:t> of a </a:t>
            </a:r>
            <a:r>
              <a:rPr lang="tr-TR" sz="2000" dirty="0" err="1" smtClean="0">
                <a:latin typeface="Comic Sans MS" panose="030F0702030302020204" pitchFamily="66" charset="0"/>
              </a:rPr>
              <a:t>given</a:t>
            </a:r>
            <a:r>
              <a:rPr lang="tr-TR" sz="2000" dirty="0" smtClean="0"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latin typeface="Comic Sans MS" panose="030F0702030302020204" pitchFamily="66" charset="0"/>
              </a:rPr>
              <a:t>node</a:t>
            </a:r>
            <a:r>
              <a:rPr lang="tr-TR" sz="2000" dirty="0" smtClean="0">
                <a:latin typeface="Comic Sans MS" panose="030F0702030302020204" pitchFamily="66" charset="0"/>
              </a:rPr>
              <a:t> 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0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err="1">
                <a:latin typeface="Comic Sans MS" panose="030F0702030302020204" pitchFamily="66" charset="0"/>
              </a:rPr>
              <a:t>g</a:t>
            </a:r>
            <a:r>
              <a:rPr lang="tr-TR" sz="2000" dirty="0" err="1" smtClean="0">
                <a:latin typeface="Comic Sans MS" panose="030F0702030302020204" pitchFamily="66" charset="0"/>
              </a:rPr>
              <a:t>iven</a:t>
            </a:r>
            <a:r>
              <a:rPr lang="tr-TR" sz="2000" dirty="0" smtClean="0"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latin typeface="Comic Sans MS" panose="030F0702030302020204" pitchFamily="66" charset="0"/>
              </a:rPr>
              <a:t>nodes</a:t>
            </a:r>
            <a:r>
              <a:rPr lang="tr-TR" sz="2000" dirty="0" smtClean="0">
                <a:latin typeface="Comic Sans MS" panose="030F0702030302020204" pitchFamily="66" charset="0"/>
              </a:rPr>
              <a:t> u </a:t>
            </a:r>
            <a:r>
              <a:rPr lang="tr-TR" sz="2000" dirty="0" err="1" smtClean="0">
                <a:latin typeface="Comic Sans MS" panose="030F0702030302020204" pitchFamily="66" charset="0"/>
              </a:rPr>
              <a:t>and</a:t>
            </a:r>
            <a:r>
              <a:rPr lang="tr-TR" sz="2000" dirty="0" smtClean="0">
                <a:latin typeface="Comic Sans MS" panose="030F0702030302020204" pitchFamily="66" charset="0"/>
              </a:rPr>
              <a:t> v, </a:t>
            </a:r>
            <a:r>
              <a:rPr lang="tr-TR" sz="2000" dirty="0" err="1" smtClean="0">
                <a:latin typeface="Comic Sans MS" panose="030F0702030302020204" pitchFamily="66" charset="0"/>
              </a:rPr>
              <a:t>checking</a:t>
            </a:r>
            <a:r>
              <a:rPr lang="tr-TR" sz="2000" dirty="0" smtClean="0"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latin typeface="Comic Sans MS" panose="030F0702030302020204" pitchFamily="66" charset="0"/>
              </a:rPr>
              <a:t>if</a:t>
            </a:r>
            <a:r>
              <a:rPr lang="tr-TR" sz="2000" dirty="0" smtClean="0">
                <a:latin typeface="Comic Sans MS" panose="030F0702030302020204" pitchFamily="66" charset="0"/>
              </a:rPr>
              <a:t> u </a:t>
            </a:r>
            <a:r>
              <a:rPr lang="tr-TR" sz="2000" dirty="0" err="1" smtClean="0">
                <a:latin typeface="Comic Sans MS" panose="030F0702030302020204" pitchFamily="66" charset="0"/>
              </a:rPr>
              <a:t>and</a:t>
            </a:r>
            <a:r>
              <a:rPr lang="tr-TR" sz="2000" dirty="0" smtClean="0">
                <a:latin typeface="Comic Sans MS" panose="030F0702030302020204" pitchFamily="66" charset="0"/>
              </a:rPr>
              <a:t> v </a:t>
            </a:r>
            <a:r>
              <a:rPr lang="tr-TR" sz="2000" dirty="0" err="1" smtClean="0">
                <a:latin typeface="Comic Sans MS" panose="030F0702030302020204" pitchFamily="66" charset="0"/>
              </a:rPr>
              <a:t>are</a:t>
            </a:r>
            <a:r>
              <a:rPr lang="tr-TR" sz="2000" dirty="0" smtClean="0"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latin typeface="Comic Sans MS" panose="030F0702030302020204" pitchFamily="66" charset="0"/>
              </a:rPr>
              <a:t>adjacent</a:t>
            </a:r>
            <a:endParaRPr lang="tr-TR" sz="2000" dirty="0" smtClean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0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err="1">
                <a:latin typeface="Comic Sans MS" panose="030F0702030302020204" pitchFamily="66" charset="0"/>
              </a:rPr>
              <a:t>s</a:t>
            </a:r>
            <a:r>
              <a:rPr lang="tr-TR" sz="2000" dirty="0" err="1" smtClean="0">
                <a:latin typeface="Comic Sans MS" panose="030F0702030302020204" pitchFamily="66" charset="0"/>
              </a:rPr>
              <a:t>pace</a:t>
            </a:r>
            <a:r>
              <a:rPr lang="tr-TR" sz="2000" dirty="0" smtClean="0">
                <a:latin typeface="Comic Sans MS" panose="030F0702030302020204" pitchFamily="66" charset="0"/>
              </a:rPr>
              <a:t> </a:t>
            </a:r>
            <a:endParaRPr lang="tr-TR" sz="2000" dirty="0">
              <a:latin typeface="Comic Sans MS" panose="030F0702030302020204" pitchFamily="66" charset="0"/>
            </a:endParaRPr>
          </a:p>
        </p:txBody>
      </p:sp>
      <p:sp>
        <p:nvSpPr>
          <p:cNvPr id="11" name="Metin kutusu 10"/>
          <p:cNvSpPr txBox="1"/>
          <p:nvPr/>
        </p:nvSpPr>
        <p:spPr>
          <a:xfrm>
            <a:off x="6428244" y="1598387"/>
            <a:ext cx="23202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Adjacency</a:t>
            </a:r>
            <a:r>
              <a:rPr lang="tr-TR" b="1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Matrix</a:t>
            </a:r>
            <a:endParaRPr lang="tr-TR" b="1" u="sng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Metin kutusu 11"/>
          <p:cNvSpPr txBox="1"/>
          <p:nvPr/>
        </p:nvSpPr>
        <p:spPr>
          <a:xfrm>
            <a:off x="4368629" y="2132856"/>
            <a:ext cx="164353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dirty="0" smtClean="0">
                <a:latin typeface="Comic Sans MS" panose="030F0702030302020204" pitchFamily="66" charset="0"/>
              </a:rPr>
              <a:t>O(</a:t>
            </a:r>
            <a:r>
              <a:rPr lang="tr-TR" sz="2000" dirty="0" err="1" smtClean="0">
                <a:latin typeface="Comic Sans MS" panose="030F0702030302020204" pitchFamily="66" charset="0"/>
              </a:rPr>
              <a:t>deg</a:t>
            </a:r>
            <a:r>
              <a:rPr lang="tr-TR" sz="2000" dirty="0" smtClean="0">
                <a:latin typeface="Comic Sans MS" panose="030F0702030302020204" pitchFamily="66" charset="0"/>
              </a:rPr>
              <a:t>(u))</a:t>
            </a:r>
          </a:p>
          <a:p>
            <a:pPr algn="ctr"/>
            <a:endParaRPr lang="tr-TR" sz="2000" dirty="0">
              <a:latin typeface="Comic Sans MS" panose="030F0702030302020204" pitchFamily="66" charset="0"/>
            </a:endParaRPr>
          </a:p>
          <a:p>
            <a:pPr algn="ctr"/>
            <a:endParaRPr lang="tr-TR" sz="2000" dirty="0" smtClean="0">
              <a:latin typeface="Comic Sans MS" panose="030F0702030302020204" pitchFamily="66" charset="0"/>
            </a:endParaRPr>
          </a:p>
          <a:p>
            <a:pPr algn="ctr"/>
            <a:r>
              <a:rPr lang="tr-TR" sz="2000" dirty="0" smtClean="0">
                <a:latin typeface="Comic Sans MS" panose="030F0702030302020204" pitchFamily="66" charset="0"/>
              </a:rPr>
              <a:t>O(</a:t>
            </a:r>
            <a:r>
              <a:rPr lang="tr-TR" sz="2000" dirty="0" err="1" smtClean="0">
                <a:latin typeface="Comic Sans MS" panose="030F0702030302020204" pitchFamily="66" charset="0"/>
              </a:rPr>
              <a:t>deg</a:t>
            </a:r>
            <a:r>
              <a:rPr lang="tr-TR" sz="2000" dirty="0" smtClean="0">
                <a:latin typeface="Comic Sans MS" panose="030F0702030302020204" pitchFamily="66" charset="0"/>
              </a:rPr>
              <a:t>(u))</a:t>
            </a:r>
          </a:p>
          <a:p>
            <a:pPr algn="ctr"/>
            <a:endParaRPr lang="tr-TR" sz="2000" dirty="0">
              <a:latin typeface="Comic Sans MS" panose="030F0702030302020204" pitchFamily="66" charset="0"/>
            </a:endParaRPr>
          </a:p>
          <a:p>
            <a:pPr algn="ctr"/>
            <a:endParaRPr lang="tr-TR" sz="2000" dirty="0" smtClean="0">
              <a:latin typeface="Comic Sans MS" panose="030F0702030302020204" pitchFamily="66" charset="0"/>
            </a:endParaRPr>
          </a:p>
          <a:p>
            <a:pPr algn="ctr"/>
            <a:r>
              <a:rPr lang="tr-TR" sz="2000" dirty="0" smtClean="0">
                <a:latin typeface="Comic Sans MS" panose="030F0702030302020204" pitchFamily="66" charset="0"/>
              </a:rPr>
              <a:t>O(</a:t>
            </a:r>
            <a:r>
              <a:rPr lang="tr-TR" sz="2000" dirty="0" err="1" smtClean="0">
                <a:latin typeface="Comic Sans MS" panose="030F0702030302020204" pitchFamily="66" charset="0"/>
              </a:rPr>
              <a:t>lEl+lVl</a:t>
            </a:r>
            <a:r>
              <a:rPr lang="tr-TR" sz="2000" dirty="0" smtClean="0">
                <a:latin typeface="Comic Sans MS" panose="030F0702030302020204" pitchFamily="66" charset="0"/>
              </a:rPr>
              <a:t>)</a:t>
            </a:r>
            <a:endParaRPr lang="tr-TR" sz="2000" dirty="0">
              <a:latin typeface="Comic Sans MS" panose="030F0702030302020204" pitchFamily="66" charset="0"/>
            </a:endParaRPr>
          </a:p>
        </p:txBody>
      </p:sp>
      <p:sp>
        <p:nvSpPr>
          <p:cNvPr id="15" name="Metin kutusu 11"/>
          <p:cNvSpPr txBox="1"/>
          <p:nvPr/>
        </p:nvSpPr>
        <p:spPr>
          <a:xfrm>
            <a:off x="6660232" y="2132856"/>
            <a:ext cx="164353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dirty="0" smtClean="0">
                <a:latin typeface="Comic Sans MS" panose="030F0702030302020204" pitchFamily="66" charset="0"/>
              </a:rPr>
              <a:t>O(</a:t>
            </a:r>
            <a:r>
              <a:rPr lang="tr-TR" sz="2000" dirty="0" err="1" smtClean="0">
                <a:latin typeface="Comic Sans MS" panose="030F0702030302020204" pitchFamily="66" charset="0"/>
              </a:rPr>
              <a:t>lVl</a:t>
            </a:r>
            <a:r>
              <a:rPr lang="tr-TR" sz="2000" dirty="0" smtClean="0">
                <a:latin typeface="Comic Sans MS" panose="030F0702030302020204" pitchFamily="66" charset="0"/>
              </a:rPr>
              <a:t>)</a:t>
            </a:r>
          </a:p>
          <a:p>
            <a:pPr algn="ctr"/>
            <a:endParaRPr lang="tr-TR" sz="2000" dirty="0">
              <a:latin typeface="Comic Sans MS" panose="030F0702030302020204" pitchFamily="66" charset="0"/>
            </a:endParaRPr>
          </a:p>
          <a:p>
            <a:pPr algn="ctr"/>
            <a:endParaRPr lang="tr-TR" sz="2000" dirty="0" smtClean="0">
              <a:latin typeface="Comic Sans MS" panose="030F0702030302020204" pitchFamily="66" charset="0"/>
            </a:endParaRPr>
          </a:p>
          <a:p>
            <a:pPr algn="ctr"/>
            <a:r>
              <a:rPr lang="tr-TR" sz="2000" dirty="0" smtClean="0">
                <a:latin typeface="Comic Sans MS" panose="030F0702030302020204" pitchFamily="66" charset="0"/>
              </a:rPr>
              <a:t>O(1)</a:t>
            </a:r>
            <a:endParaRPr lang="tr-TR" sz="2000" dirty="0">
              <a:latin typeface="Comic Sans MS" panose="030F0702030302020204" pitchFamily="66" charset="0"/>
            </a:endParaRPr>
          </a:p>
          <a:p>
            <a:pPr algn="ctr"/>
            <a:endParaRPr lang="tr-TR" sz="2000" dirty="0" smtClean="0">
              <a:latin typeface="Comic Sans MS" panose="030F0702030302020204" pitchFamily="66" charset="0"/>
            </a:endParaRPr>
          </a:p>
          <a:p>
            <a:pPr algn="ctr"/>
            <a:endParaRPr lang="tr-TR" sz="2000" dirty="0" smtClean="0">
              <a:latin typeface="Comic Sans MS" panose="030F0702030302020204" pitchFamily="66" charset="0"/>
            </a:endParaRPr>
          </a:p>
          <a:p>
            <a:pPr algn="ctr"/>
            <a:r>
              <a:rPr lang="tr-TR" sz="2000" dirty="0" smtClean="0">
                <a:latin typeface="Comic Sans MS" panose="030F0702030302020204" pitchFamily="66" charset="0"/>
              </a:rPr>
              <a:t>O(lVl</a:t>
            </a:r>
            <a:r>
              <a:rPr lang="tr-TR" sz="2000" baseline="30000" dirty="0" smtClean="0">
                <a:latin typeface="Comic Sans MS" panose="030F0702030302020204" pitchFamily="66" charset="0"/>
              </a:rPr>
              <a:t>2</a:t>
            </a:r>
            <a:r>
              <a:rPr lang="tr-TR" sz="2000" dirty="0" smtClean="0">
                <a:latin typeface="Comic Sans MS" panose="030F0702030302020204" pitchFamily="66" charset="0"/>
              </a:rPr>
              <a:t>)</a:t>
            </a:r>
            <a:endParaRPr lang="tr-TR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44753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Graph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Theory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4283968" y="1598387"/>
            <a:ext cx="1837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Adjacency</a:t>
            </a:r>
            <a:r>
              <a:rPr lang="tr-TR" b="1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b="1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</a:t>
            </a:r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ist</a:t>
            </a:r>
            <a:endParaRPr lang="tr-TR" b="1" u="sng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Metin kutusu 9"/>
          <p:cNvSpPr txBox="1"/>
          <p:nvPr/>
        </p:nvSpPr>
        <p:spPr>
          <a:xfrm>
            <a:off x="70395" y="2132856"/>
            <a:ext cx="392785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err="1">
                <a:latin typeface="Comic Sans MS" panose="030F0702030302020204" pitchFamily="66" charset="0"/>
              </a:rPr>
              <a:t>r</a:t>
            </a:r>
            <a:r>
              <a:rPr lang="tr-TR" sz="2000" dirty="0" err="1" smtClean="0">
                <a:latin typeface="Comic Sans MS" panose="030F0702030302020204" pitchFamily="66" charset="0"/>
              </a:rPr>
              <a:t>etrieving</a:t>
            </a:r>
            <a:r>
              <a:rPr lang="tr-TR" sz="2000" dirty="0" smtClean="0"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latin typeface="Comic Sans MS" panose="030F0702030302020204" pitchFamily="66" charset="0"/>
              </a:rPr>
              <a:t>all</a:t>
            </a:r>
            <a:r>
              <a:rPr lang="tr-TR" sz="2000" dirty="0" smtClean="0"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latin typeface="Comic Sans MS" panose="030F0702030302020204" pitchFamily="66" charset="0"/>
              </a:rPr>
              <a:t>neighbors</a:t>
            </a:r>
            <a:r>
              <a:rPr lang="tr-TR" sz="2000" dirty="0" smtClean="0">
                <a:latin typeface="Comic Sans MS" panose="030F0702030302020204" pitchFamily="66" charset="0"/>
              </a:rPr>
              <a:t> of a </a:t>
            </a:r>
            <a:r>
              <a:rPr lang="tr-TR" sz="2000" dirty="0" err="1" smtClean="0">
                <a:latin typeface="Comic Sans MS" panose="030F0702030302020204" pitchFamily="66" charset="0"/>
              </a:rPr>
              <a:t>given</a:t>
            </a:r>
            <a:r>
              <a:rPr lang="tr-TR" sz="2000" dirty="0" smtClean="0"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latin typeface="Comic Sans MS" panose="030F0702030302020204" pitchFamily="66" charset="0"/>
              </a:rPr>
              <a:t>node</a:t>
            </a:r>
            <a:r>
              <a:rPr lang="tr-TR" sz="2000" dirty="0" smtClean="0">
                <a:latin typeface="Comic Sans MS" panose="030F0702030302020204" pitchFamily="66" charset="0"/>
              </a:rPr>
              <a:t> 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0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err="1">
                <a:latin typeface="Comic Sans MS" panose="030F0702030302020204" pitchFamily="66" charset="0"/>
              </a:rPr>
              <a:t>g</a:t>
            </a:r>
            <a:r>
              <a:rPr lang="tr-TR" sz="2000" dirty="0" err="1" smtClean="0">
                <a:latin typeface="Comic Sans MS" panose="030F0702030302020204" pitchFamily="66" charset="0"/>
              </a:rPr>
              <a:t>iven</a:t>
            </a:r>
            <a:r>
              <a:rPr lang="tr-TR" sz="2000" dirty="0" smtClean="0"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latin typeface="Comic Sans MS" panose="030F0702030302020204" pitchFamily="66" charset="0"/>
              </a:rPr>
              <a:t>nodes</a:t>
            </a:r>
            <a:r>
              <a:rPr lang="tr-TR" sz="2000" dirty="0" smtClean="0">
                <a:latin typeface="Comic Sans MS" panose="030F0702030302020204" pitchFamily="66" charset="0"/>
              </a:rPr>
              <a:t> u </a:t>
            </a:r>
            <a:r>
              <a:rPr lang="tr-TR" sz="2000" dirty="0" err="1" smtClean="0">
                <a:latin typeface="Comic Sans MS" panose="030F0702030302020204" pitchFamily="66" charset="0"/>
              </a:rPr>
              <a:t>and</a:t>
            </a:r>
            <a:r>
              <a:rPr lang="tr-TR" sz="2000" dirty="0" smtClean="0">
                <a:latin typeface="Comic Sans MS" panose="030F0702030302020204" pitchFamily="66" charset="0"/>
              </a:rPr>
              <a:t> v, </a:t>
            </a:r>
            <a:r>
              <a:rPr lang="tr-TR" sz="2000" dirty="0" err="1" smtClean="0">
                <a:latin typeface="Comic Sans MS" panose="030F0702030302020204" pitchFamily="66" charset="0"/>
              </a:rPr>
              <a:t>checking</a:t>
            </a:r>
            <a:r>
              <a:rPr lang="tr-TR" sz="2000" dirty="0" smtClean="0"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latin typeface="Comic Sans MS" panose="030F0702030302020204" pitchFamily="66" charset="0"/>
              </a:rPr>
              <a:t>if</a:t>
            </a:r>
            <a:r>
              <a:rPr lang="tr-TR" sz="2000" dirty="0" smtClean="0">
                <a:latin typeface="Comic Sans MS" panose="030F0702030302020204" pitchFamily="66" charset="0"/>
              </a:rPr>
              <a:t> u </a:t>
            </a:r>
            <a:r>
              <a:rPr lang="tr-TR" sz="2000" dirty="0" err="1" smtClean="0">
                <a:latin typeface="Comic Sans MS" panose="030F0702030302020204" pitchFamily="66" charset="0"/>
              </a:rPr>
              <a:t>and</a:t>
            </a:r>
            <a:r>
              <a:rPr lang="tr-TR" sz="2000" dirty="0" smtClean="0">
                <a:latin typeface="Comic Sans MS" panose="030F0702030302020204" pitchFamily="66" charset="0"/>
              </a:rPr>
              <a:t> v </a:t>
            </a:r>
            <a:r>
              <a:rPr lang="tr-TR" sz="2000" dirty="0" err="1" smtClean="0">
                <a:latin typeface="Comic Sans MS" panose="030F0702030302020204" pitchFamily="66" charset="0"/>
              </a:rPr>
              <a:t>are</a:t>
            </a:r>
            <a:r>
              <a:rPr lang="tr-TR" sz="2000" dirty="0" smtClean="0"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latin typeface="Comic Sans MS" panose="030F0702030302020204" pitchFamily="66" charset="0"/>
              </a:rPr>
              <a:t>adjacent</a:t>
            </a:r>
            <a:endParaRPr lang="tr-TR" sz="2000" dirty="0" smtClean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0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err="1">
                <a:latin typeface="Comic Sans MS" panose="030F0702030302020204" pitchFamily="66" charset="0"/>
              </a:rPr>
              <a:t>s</a:t>
            </a:r>
            <a:r>
              <a:rPr lang="tr-TR" sz="2000" dirty="0" err="1" smtClean="0">
                <a:latin typeface="Comic Sans MS" panose="030F0702030302020204" pitchFamily="66" charset="0"/>
              </a:rPr>
              <a:t>pace</a:t>
            </a:r>
            <a:r>
              <a:rPr lang="tr-TR" sz="2000" dirty="0" smtClean="0">
                <a:latin typeface="Comic Sans MS" panose="030F0702030302020204" pitchFamily="66" charset="0"/>
              </a:rPr>
              <a:t> </a:t>
            </a:r>
            <a:endParaRPr lang="tr-TR" sz="2000" dirty="0">
              <a:latin typeface="Comic Sans MS" panose="030F0702030302020204" pitchFamily="66" charset="0"/>
            </a:endParaRPr>
          </a:p>
        </p:txBody>
      </p:sp>
      <p:sp>
        <p:nvSpPr>
          <p:cNvPr id="11" name="Metin kutusu 10"/>
          <p:cNvSpPr txBox="1"/>
          <p:nvPr/>
        </p:nvSpPr>
        <p:spPr>
          <a:xfrm>
            <a:off x="6428244" y="1598387"/>
            <a:ext cx="23202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Adjacency</a:t>
            </a:r>
            <a:r>
              <a:rPr lang="tr-TR" b="1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Matrix</a:t>
            </a:r>
            <a:endParaRPr lang="tr-TR" b="1" u="sng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1933507" y="5166128"/>
            <a:ext cx="48702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err="1" smtClean="0">
                <a:latin typeface="Comic Sans MS" panose="030F0702030302020204" pitchFamily="66" charset="0"/>
              </a:rPr>
              <a:t>If</a:t>
            </a:r>
            <a:r>
              <a:rPr lang="tr-TR" sz="2000" dirty="0" smtClean="0"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latin typeface="Comic Sans MS" panose="030F0702030302020204" pitchFamily="66" charset="0"/>
              </a:rPr>
              <a:t>graph</a:t>
            </a:r>
            <a:r>
              <a:rPr lang="tr-TR" sz="2000" dirty="0" smtClean="0">
                <a:latin typeface="Comic Sans MS" panose="030F0702030302020204" pitchFamily="66" charset="0"/>
              </a:rPr>
              <a:t> is </a:t>
            </a:r>
            <a:r>
              <a:rPr lang="tr-TR" sz="2000" dirty="0" err="1" smtClean="0">
                <a:latin typeface="Comic Sans MS" panose="030F0702030302020204" pitchFamily="66" charset="0"/>
              </a:rPr>
              <a:t>sparse</a:t>
            </a:r>
            <a:r>
              <a:rPr lang="tr-TR" sz="2000" dirty="0" smtClean="0">
                <a:latin typeface="Comic Sans MS" panose="030F0702030302020204" pitchFamily="66" charset="0"/>
              </a:rPr>
              <a:t>, </a:t>
            </a:r>
            <a:r>
              <a:rPr lang="tr-TR" sz="2000" dirty="0" err="1" smtClean="0">
                <a:latin typeface="Comic Sans MS" panose="030F0702030302020204" pitchFamily="66" charset="0"/>
              </a:rPr>
              <a:t>use</a:t>
            </a:r>
            <a:r>
              <a:rPr lang="tr-TR" sz="2000" dirty="0" smtClean="0"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latin typeface="Comic Sans MS" panose="030F0702030302020204" pitchFamily="66" charset="0"/>
              </a:rPr>
              <a:t>adjacency</a:t>
            </a:r>
            <a:r>
              <a:rPr lang="tr-TR" sz="2000" dirty="0" smtClean="0"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latin typeface="Comic Sans MS" panose="030F0702030302020204" pitchFamily="66" charset="0"/>
              </a:rPr>
              <a:t>list</a:t>
            </a:r>
            <a:r>
              <a:rPr lang="tr-TR" sz="2000" dirty="0" smtClean="0">
                <a:latin typeface="Comic Sans MS" panose="030F0702030302020204" pitchFamily="66" charset="0"/>
              </a:rPr>
              <a:t>; </a:t>
            </a:r>
          </a:p>
          <a:p>
            <a:r>
              <a:rPr lang="tr-TR" sz="2000" dirty="0" err="1" smtClean="0">
                <a:latin typeface="Comic Sans MS" panose="030F0702030302020204" pitchFamily="66" charset="0"/>
              </a:rPr>
              <a:t>if</a:t>
            </a:r>
            <a:r>
              <a:rPr lang="tr-TR" sz="2000" dirty="0" smtClean="0"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latin typeface="Comic Sans MS" panose="030F0702030302020204" pitchFamily="66" charset="0"/>
              </a:rPr>
              <a:t>graph</a:t>
            </a:r>
            <a:r>
              <a:rPr lang="tr-TR" sz="2000" dirty="0" smtClean="0">
                <a:latin typeface="Comic Sans MS" panose="030F0702030302020204" pitchFamily="66" charset="0"/>
              </a:rPr>
              <a:t> is dense, </a:t>
            </a:r>
            <a:r>
              <a:rPr lang="tr-TR" sz="2000" dirty="0" err="1" smtClean="0">
                <a:latin typeface="Comic Sans MS" panose="030F0702030302020204" pitchFamily="66" charset="0"/>
              </a:rPr>
              <a:t>use</a:t>
            </a:r>
            <a:r>
              <a:rPr lang="tr-TR" sz="2000" dirty="0" smtClean="0"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latin typeface="Comic Sans MS" panose="030F0702030302020204" pitchFamily="66" charset="0"/>
              </a:rPr>
              <a:t>adjacency</a:t>
            </a:r>
            <a:r>
              <a:rPr lang="tr-TR" sz="2000" dirty="0" smtClean="0"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latin typeface="Comic Sans MS" panose="030F0702030302020204" pitchFamily="66" charset="0"/>
              </a:rPr>
              <a:t>matrix</a:t>
            </a:r>
            <a:endParaRPr lang="tr-TR" sz="2000" dirty="0">
              <a:latin typeface="Comic Sans MS" panose="030F0702030302020204" pitchFamily="66" charset="0"/>
            </a:endParaRPr>
          </a:p>
        </p:txBody>
      </p:sp>
      <p:sp>
        <p:nvSpPr>
          <p:cNvPr id="14" name="Metin kutusu 11"/>
          <p:cNvSpPr txBox="1"/>
          <p:nvPr/>
        </p:nvSpPr>
        <p:spPr>
          <a:xfrm>
            <a:off x="4368629" y="2132856"/>
            <a:ext cx="164353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dirty="0" smtClean="0">
                <a:latin typeface="Comic Sans MS" panose="030F0702030302020204" pitchFamily="66" charset="0"/>
              </a:rPr>
              <a:t>O(</a:t>
            </a:r>
            <a:r>
              <a:rPr lang="tr-TR" sz="2000" dirty="0" err="1" smtClean="0">
                <a:latin typeface="Comic Sans MS" panose="030F0702030302020204" pitchFamily="66" charset="0"/>
              </a:rPr>
              <a:t>deg</a:t>
            </a:r>
            <a:r>
              <a:rPr lang="tr-TR" sz="2000" dirty="0" smtClean="0">
                <a:latin typeface="Comic Sans MS" panose="030F0702030302020204" pitchFamily="66" charset="0"/>
              </a:rPr>
              <a:t>(u))</a:t>
            </a:r>
          </a:p>
          <a:p>
            <a:pPr algn="ctr"/>
            <a:endParaRPr lang="tr-TR" sz="2000" dirty="0">
              <a:latin typeface="Comic Sans MS" panose="030F0702030302020204" pitchFamily="66" charset="0"/>
            </a:endParaRPr>
          </a:p>
          <a:p>
            <a:pPr algn="ctr"/>
            <a:endParaRPr lang="tr-TR" sz="2000" dirty="0" smtClean="0">
              <a:latin typeface="Comic Sans MS" panose="030F0702030302020204" pitchFamily="66" charset="0"/>
            </a:endParaRPr>
          </a:p>
          <a:p>
            <a:pPr algn="ctr"/>
            <a:r>
              <a:rPr lang="tr-TR" sz="2000" dirty="0" smtClean="0">
                <a:latin typeface="Comic Sans MS" panose="030F0702030302020204" pitchFamily="66" charset="0"/>
              </a:rPr>
              <a:t>O(</a:t>
            </a:r>
            <a:r>
              <a:rPr lang="tr-TR" sz="2000" dirty="0" err="1" smtClean="0">
                <a:latin typeface="Comic Sans MS" panose="030F0702030302020204" pitchFamily="66" charset="0"/>
              </a:rPr>
              <a:t>deg</a:t>
            </a:r>
            <a:r>
              <a:rPr lang="tr-TR" sz="2000" dirty="0" smtClean="0">
                <a:latin typeface="Comic Sans MS" panose="030F0702030302020204" pitchFamily="66" charset="0"/>
              </a:rPr>
              <a:t>(u))</a:t>
            </a:r>
          </a:p>
          <a:p>
            <a:pPr algn="ctr"/>
            <a:endParaRPr lang="tr-TR" sz="2000" dirty="0">
              <a:latin typeface="Comic Sans MS" panose="030F0702030302020204" pitchFamily="66" charset="0"/>
            </a:endParaRPr>
          </a:p>
          <a:p>
            <a:pPr algn="ctr"/>
            <a:endParaRPr lang="tr-TR" sz="2000" dirty="0" smtClean="0">
              <a:latin typeface="Comic Sans MS" panose="030F0702030302020204" pitchFamily="66" charset="0"/>
            </a:endParaRPr>
          </a:p>
          <a:p>
            <a:pPr algn="ctr"/>
            <a:r>
              <a:rPr lang="tr-TR" sz="2000" dirty="0" smtClean="0">
                <a:latin typeface="Comic Sans MS" panose="030F0702030302020204" pitchFamily="66" charset="0"/>
              </a:rPr>
              <a:t>O(</a:t>
            </a:r>
            <a:r>
              <a:rPr lang="tr-TR" sz="2000" dirty="0" err="1" smtClean="0">
                <a:latin typeface="Comic Sans MS" panose="030F0702030302020204" pitchFamily="66" charset="0"/>
              </a:rPr>
              <a:t>lEl+lVl</a:t>
            </a:r>
            <a:r>
              <a:rPr lang="tr-TR" sz="2000" dirty="0" smtClean="0">
                <a:latin typeface="Comic Sans MS" panose="030F0702030302020204" pitchFamily="66" charset="0"/>
              </a:rPr>
              <a:t>)</a:t>
            </a:r>
            <a:endParaRPr lang="tr-TR" sz="2000" dirty="0">
              <a:latin typeface="Comic Sans MS" panose="030F0702030302020204" pitchFamily="66" charset="0"/>
            </a:endParaRPr>
          </a:p>
        </p:txBody>
      </p:sp>
      <p:sp>
        <p:nvSpPr>
          <p:cNvPr id="15" name="Metin kutusu 11"/>
          <p:cNvSpPr txBox="1"/>
          <p:nvPr/>
        </p:nvSpPr>
        <p:spPr>
          <a:xfrm>
            <a:off x="6660232" y="2132856"/>
            <a:ext cx="164353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dirty="0" smtClean="0">
                <a:latin typeface="Comic Sans MS" panose="030F0702030302020204" pitchFamily="66" charset="0"/>
              </a:rPr>
              <a:t>O(</a:t>
            </a:r>
            <a:r>
              <a:rPr lang="tr-TR" sz="2000" dirty="0" err="1" smtClean="0">
                <a:latin typeface="Comic Sans MS" panose="030F0702030302020204" pitchFamily="66" charset="0"/>
              </a:rPr>
              <a:t>lVl</a:t>
            </a:r>
            <a:r>
              <a:rPr lang="tr-TR" sz="2000" dirty="0" smtClean="0">
                <a:latin typeface="Comic Sans MS" panose="030F0702030302020204" pitchFamily="66" charset="0"/>
              </a:rPr>
              <a:t>)</a:t>
            </a:r>
          </a:p>
          <a:p>
            <a:pPr algn="ctr"/>
            <a:endParaRPr lang="tr-TR" sz="2000" dirty="0">
              <a:latin typeface="Comic Sans MS" panose="030F0702030302020204" pitchFamily="66" charset="0"/>
            </a:endParaRPr>
          </a:p>
          <a:p>
            <a:pPr algn="ctr"/>
            <a:endParaRPr lang="tr-TR" sz="2000" dirty="0" smtClean="0">
              <a:latin typeface="Comic Sans MS" panose="030F0702030302020204" pitchFamily="66" charset="0"/>
            </a:endParaRPr>
          </a:p>
          <a:p>
            <a:pPr algn="ctr"/>
            <a:r>
              <a:rPr lang="tr-TR" sz="2000" dirty="0" smtClean="0">
                <a:latin typeface="Comic Sans MS" panose="030F0702030302020204" pitchFamily="66" charset="0"/>
              </a:rPr>
              <a:t>O(1)</a:t>
            </a:r>
            <a:endParaRPr lang="tr-TR" sz="2000" dirty="0">
              <a:latin typeface="Comic Sans MS" panose="030F0702030302020204" pitchFamily="66" charset="0"/>
            </a:endParaRPr>
          </a:p>
          <a:p>
            <a:pPr algn="ctr"/>
            <a:endParaRPr lang="tr-TR" sz="2000" dirty="0" smtClean="0">
              <a:latin typeface="Comic Sans MS" panose="030F0702030302020204" pitchFamily="66" charset="0"/>
            </a:endParaRPr>
          </a:p>
          <a:p>
            <a:pPr algn="ctr"/>
            <a:endParaRPr lang="tr-TR" sz="2000" dirty="0" smtClean="0">
              <a:latin typeface="Comic Sans MS" panose="030F0702030302020204" pitchFamily="66" charset="0"/>
            </a:endParaRPr>
          </a:p>
          <a:p>
            <a:pPr algn="ctr"/>
            <a:r>
              <a:rPr lang="tr-TR" sz="2000" dirty="0" smtClean="0">
                <a:latin typeface="Comic Sans MS" panose="030F0702030302020204" pitchFamily="66" charset="0"/>
              </a:rPr>
              <a:t>O(lVl</a:t>
            </a:r>
            <a:r>
              <a:rPr lang="tr-TR" sz="2000" baseline="30000" dirty="0" smtClean="0">
                <a:latin typeface="Comic Sans MS" panose="030F0702030302020204" pitchFamily="66" charset="0"/>
              </a:rPr>
              <a:t>2</a:t>
            </a:r>
            <a:r>
              <a:rPr lang="tr-TR" sz="2000" dirty="0" smtClean="0">
                <a:latin typeface="Comic Sans MS" panose="030F0702030302020204" pitchFamily="66" charset="0"/>
              </a:rPr>
              <a:t>)</a:t>
            </a:r>
            <a:endParaRPr lang="tr-TR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035814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Graph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Theory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5857800" y="1340768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1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5857800" y="253631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3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7159116" y="1340768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2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7159116" y="253631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1" name="Düz Bağlayıcı 10"/>
          <p:cNvCxnSpPr>
            <a:stCxn id="6" idx="6"/>
            <a:endCxn id="15" idx="2"/>
          </p:cNvCxnSpPr>
          <p:nvPr/>
        </p:nvCxnSpPr>
        <p:spPr>
          <a:xfrm>
            <a:off x="6295020" y="1556792"/>
            <a:ext cx="864096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/>
          <p:nvPr/>
        </p:nvCxnSpPr>
        <p:spPr>
          <a:xfrm>
            <a:off x="6295020" y="2752338"/>
            <a:ext cx="864096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/>
          <p:nvPr/>
        </p:nvCxnSpPr>
        <p:spPr>
          <a:xfrm>
            <a:off x="7364886" y="1767813"/>
            <a:ext cx="12840" cy="76429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stCxn id="6" idx="5"/>
          </p:cNvCxnSpPr>
          <p:nvPr/>
        </p:nvCxnSpPr>
        <p:spPr>
          <a:xfrm>
            <a:off x="6230991" y="1709544"/>
            <a:ext cx="976969" cy="90506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8029920" y="194850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5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24" name="Düz Bağlayıcı 23"/>
          <p:cNvCxnSpPr>
            <a:stCxn id="23" idx="2"/>
          </p:cNvCxnSpPr>
          <p:nvPr/>
        </p:nvCxnSpPr>
        <p:spPr>
          <a:xfrm flipH="1">
            <a:off x="6243564" y="2164528"/>
            <a:ext cx="1786356" cy="46095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Metin kutusu 3"/>
          <p:cNvSpPr txBox="1"/>
          <p:nvPr/>
        </p:nvSpPr>
        <p:spPr>
          <a:xfrm>
            <a:off x="6556188" y="1023119"/>
            <a:ext cx="394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</a:t>
            </a: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04494" y="3441774"/>
            <a:ext cx="74888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a</a:t>
            </a:r>
            <a:r>
              <a:rPr lang="en-US" dirty="0" smtClean="0">
                <a:latin typeface="Comic Sans MS"/>
                <a:cs typeface="Comic Sans MS"/>
              </a:rPr>
              <a:t> path in a graph is a sequence of nodes v</a:t>
            </a:r>
            <a:r>
              <a:rPr lang="en-US" baseline="-25000" dirty="0" smtClean="0">
                <a:latin typeface="Comic Sans MS"/>
                <a:cs typeface="Comic Sans MS"/>
              </a:rPr>
              <a:t>1</a:t>
            </a:r>
            <a:r>
              <a:rPr lang="en-US" dirty="0" smtClean="0">
                <a:latin typeface="Comic Sans MS"/>
                <a:cs typeface="Comic Sans MS"/>
              </a:rPr>
              <a:t>, v</a:t>
            </a:r>
            <a:r>
              <a:rPr lang="en-US" baseline="-25000" dirty="0" smtClean="0">
                <a:latin typeface="Comic Sans MS"/>
                <a:cs typeface="Comic Sans MS"/>
              </a:rPr>
              <a:t>2</a:t>
            </a:r>
            <a:r>
              <a:rPr lang="en-US" dirty="0" smtClean="0">
                <a:latin typeface="Comic Sans MS"/>
                <a:cs typeface="Comic Sans MS"/>
              </a:rPr>
              <a:t>, …, </a:t>
            </a:r>
            <a:r>
              <a:rPr lang="en-US" dirty="0" err="1" smtClean="0">
                <a:latin typeface="Comic Sans MS"/>
                <a:cs typeface="Comic Sans MS"/>
              </a:rPr>
              <a:t>v</a:t>
            </a:r>
            <a:r>
              <a:rPr lang="en-US" baseline="-25000" dirty="0" err="1" smtClean="0">
                <a:latin typeface="Comic Sans MS"/>
                <a:cs typeface="Comic Sans MS"/>
              </a:rPr>
              <a:t>k</a:t>
            </a:r>
            <a:r>
              <a:rPr lang="en-US" dirty="0" smtClean="0">
                <a:latin typeface="Comic Sans MS"/>
                <a:cs typeface="Comic Sans MS"/>
              </a:rPr>
              <a:t> such that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(v</a:t>
            </a:r>
            <a:r>
              <a:rPr lang="en-US" baseline="-25000" dirty="0" smtClean="0">
                <a:latin typeface="Comic Sans MS"/>
                <a:cs typeface="Comic Sans MS"/>
              </a:rPr>
              <a:t>i</a:t>
            </a:r>
            <a:r>
              <a:rPr lang="en-US" dirty="0" smtClean="0">
                <a:latin typeface="Comic Sans MS"/>
                <a:cs typeface="Comic Sans MS"/>
              </a:rPr>
              <a:t>, </a:t>
            </a:r>
            <a:r>
              <a:rPr lang="en-US" dirty="0" err="1" smtClean="0">
                <a:latin typeface="Comic Sans MS"/>
                <a:cs typeface="Comic Sans MS"/>
              </a:rPr>
              <a:t>v</a:t>
            </a:r>
            <a:r>
              <a:rPr lang="en-US" baseline="-25000" dirty="0" err="1" smtClean="0">
                <a:latin typeface="Comic Sans MS"/>
                <a:cs typeface="Comic Sans MS"/>
              </a:rPr>
              <a:t>j</a:t>
            </a:r>
            <a:r>
              <a:rPr lang="en-US" dirty="0" smtClean="0">
                <a:latin typeface="Comic Sans MS"/>
                <a:cs typeface="Comic Sans MS"/>
              </a:rPr>
              <a:t>) is an edge in the graph.</a:t>
            </a:r>
          </a:p>
          <a:p>
            <a:r>
              <a:rPr lang="en-US" dirty="0" smtClean="0">
                <a:latin typeface="Comic Sans MS"/>
                <a:cs typeface="Comic Sans MS"/>
              </a:rPr>
              <a:t>    a path is simple if all nodes are distinct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4353937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Graph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Theory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5857800" y="1340768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1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5857800" y="253631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3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7159116" y="1340768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2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7159116" y="253631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1" name="Düz Bağlayıcı 10"/>
          <p:cNvCxnSpPr>
            <a:stCxn id="6" idx="6"/>
            <a:endCxn id="15" idx="2"/>
          </p:cNvCxnSpPr>
          <p:nvPr/>
        </p:nvCxnSpPr>
        <p:spPr>
          <a:xfrm>
            <a:off x="6295020" y="1556792"/>
            <a:ext cx="864096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/>
          <p:nvPr/>
        </p:nvCxnSpPr>
        <p:spPr>
          <a:xfrm>
            <a:off x="6295020" y="2752338"/>
            <a:ext cx="86409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/>
          <p:nvPr/>
        </p:nvCxnSpPr>
        <p:spPr>
          <a:xfrm>
            <a:off x="7364886" y="1767813"/>
            <a:ext cx="12840" cy="76429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stCxn id="6" idx="5"/>
          </p:cNvCxnSpPr>
          <p:nvPr/>
        </p:nvCxnSpPr>
        <p:spPr>
          <a:xfrm>
            <a:off x="6230991" y="1709544"/>
            <a:ext cx="976969" cy="9050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8029920" y="194850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5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24" name="Düz Bağlayıcı 23"/>
          <p:cNvCxnSpPr>
            <a:stCxn id="23" idx="2"/>
          </p:cNvCxnSpPr>
          <p:nvPr/>
        </p:nvCxnSpPr>
        <p:spPr>
          <a:xfrm flipH="1">
            <a:off x="6243564" y="2164528"/>
            <a:ext cx="1786356" cy="46095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Metin kutusu 2"/>
          <p:cNvSpPr txBox="1"/>
          <p:nvPr/>
        </p:nvSpPr>
        <p:spPr>
          <a:xfrm>
            <a:off x="2476831" y="2195886"/>
            <a:ext cx="33826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5, 3, 4, 1  is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simple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path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in G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6556188" y="1023119"/>
            <a:ext cx="394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</a:t>
            </a: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04494" y="3441774"/>
            <a:ext cx="74888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a</a:t>
            </a:r>
            <a:r>
              <a:rPr lang="en-US" dirty="0" smtClean="0">
                <a:latin typeface="Comic Sans MS"/>
                <a:cs typeface="Comic Sans MS"/>
              </a:rPr>
              <a:t> path in a graph is a sequence of nodes v</a:t>
            </a:r>
            <a:r>
              <a:rPr lang="en-US" baseline="-25000" dirty="0" smtClean="0">
                <a:latin typeface="Comic Sans MS"/>
                <a:cs typeface="Comic Sans MS"/>
              </a:rPr>
              <a:t>1</a:t>
            </a:r>
            <a:r>
              <a:rPr lang="en-US" dirty="0" smtClean="0">
                <a:latin typeface="Comic Sans MS"/>
                <a:cs typeface="Comic Sans MS"/>
              </a:rPr>
              <a:t>, v</a:t>
            </a:r>
            <a:r>
              <a:rPr lang="en-US" baseline="-25000" dirty="0" smtClean="0">
                <a:latin typeface="Comic Sans MS"/>
                <a:cs typeface="Comic Sans MS"/>
              </a:rPr>
              <a:t>2</a:t>
            </a:r>
            <a:r>
              <a:rPr lang="en-US" dirty="0" smtClean="0">
                <a:latin typeface="Comic Sans MS"/>
                <a:cs typeface="Comic Sans MS"/>
              </a:rPr>
              <a:t>, …, </a:t>
            </a:r>
            <a:r>
              <a:rPr lang="en-US" dirty="0" err="1" smtClean="0">
                <a:latin typeface="Comic Sans MS"/>
                <a:cs typeface="Comic Sans MS"/>
              </a:rPr>
              <a:t>v</a:t>
            </a:r>
            <a:r>
              <a:rPr lang="en-US" baseline="-25000" dirty="0" err="1" smtClean="0">
                <a:latin typeface="Comic Sans MS"/>
                <a:cs typeface="Comic Sans MS"/>
              </a:rPr>
              <a:t>k</a:t>
            </a:r>
            <a:r>
              <a:rPr lang="en-US" dirty="0" smtClean="0">
                <a:latin typeface="Comic Sans MS"/>
                <a:cs typeface="Comic Sans MS"/>
              </a:rPr>
              <a:t> such that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(v</a:t>
            </a:r>
            <a:r>
              <a:rPr lang="en-US" baseline="-25000" dirty="0" smtClean="0">
                <a:latin typeface="Comic Sans MS"/>
                <a:cs typeface="Comic Sans MS"/>
              </a:rPr>
              <a:t>i</a:t>
            </a:r>
            <a:r>
              <a:rPr lang="en-US" dirty="0" smtClean="0">
                <a:latin typeface="Comic Sans MS"/>
                <a:cs typeface="Comic Sans MS"/>
              </a:rPr>
              <a:t>, </a:t>
            </a:r>
            <a:r>
              <a:rPr lang="en-US" dirty="0" err="1" smtClean="0">
                <a:latin typeface="Comic Sans MS"/>
                <a:cs typeface="Comic Sans MS"/>
              </a:rPr>
              <a:t>v</a:t>
            </a:r>
            <a:r>
              <a:rPr lang="en-US" baseline="-25000" dirty="0" err="1" smtClean="0">
                <a:latin typeface="Comic Sans MS"/>
                <a:cs typeface="Comic Sans MS"/>
              </a:rPr>
              <a:t>j</a:t>
            </a:r>
            <a:r>
              <a:rPr lang="en-US" dirty="0" smtClean="0">
                <a:latin typeface="Comic Sans MS"/>
                <a:cs typeface="Comic Sans MS"/>
              </a:rPr>
              <a:t>) is an edge in the graph.</a:t>
            </a:r>
          </a:p>
          <a:p>
            <a:r>
              <a:rPr lang="en-US" dirty="0" smtClean="0">
                <a:latin typeface="Comic Sans MS"/>
                <a:cs typeface="Comic Sans MS"/>
              </a:rPr>
              <a:t>    a path is simple if all nodes are distinct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05725278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Graph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Theory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5017" y="1628800"/>
            <a:ext cx="4473967" cy="2054153"/>
          </a:xfrm>
          <a:prstGeom prst="rect">
            <a:avLst/>
          </a:prstGeom>
        </p:spPr>
      </p:pic>
      <p:sp>
        <p:nvSpPr>
          <p:cNvPr id="9" name="Metin kutusu 8"/>
          <p:cNvSpPr txBox="1"/>
          <p:nvPr/>
        </p:nvSpPr>
        <p:spPr>
          <a:xfrm>
            <a:off x="611560" y="4210756"/>
            <a:ext cx="757118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Königsberg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was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city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in Germany in 18th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century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.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There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was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river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named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Pregel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that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divided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city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into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four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distinct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regions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There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was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natural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question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people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Königberg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: </a:t>
            </a:r>
          </a:p>
          <a:p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tr-TR" sz="2000" i="1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‘Is it </a:t>
            </a:r>
            <a:r>
              <a:rPr lang="tr-TR" sz="2000" i="1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possible</a:t>
            </a:r>
            <a:r>
              <a:rPr lang="tr-TR" sz="2000" i="1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i="1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to</a:t>
            </a:r>
            <a:r>
              <a:rPr lang="tr-TR" sz="2000" i="1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i="1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take</a:t>
            </a:r>
            <a:r>
              <a:rPr lang="tr-TR" sz="2000" i="1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 </a:t>
            </a:r>
            <a:r>
              <a:rPr lang="tr-TR" sz="2000" i="1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walk</a:t>
            </a:r>
            <a:r>
              <a:rPr lang="tr-TR" sz="2000" i="1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i="1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around</a:t>
            </a:r>
            <a:r>
              <a:rPr lang="tr-TR" sz="2000" i="1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i="1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000" i="1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i="1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city</a:t>
            </a:r>
            <a:r>
              <a:rPr lang="tr-TR" sz="2000" i="1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i="1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that</a:t>
            </a:r>
            <a:r>
              <a:rPr lang="tr-TR" sz="2000" i="1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i="1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crosses</a:t>
            </a:r>
            <a:endParaRPr lang="tr-TR" sz="2000" i="1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tr-TR" sz="2000" i="1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i="1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</a:t>
            </a:r>
            <a:r>
              <a:rPr lang="tr-TR" sz="2000" i="1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each</a:t>
            </a:r>
            <a:r>
              <a:rPr lang="tr-TR" sz="2000" i="1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i="1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bridge</a:t>
            </a:r>
            <a:r>
              <a:rPr lang="tr-TR" sz="2000" i="1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i="1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exaactly</a:t>
            </a:r>
            <a:r>
              <a:rPr lang="tr-TR" sz="2000" i="1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i="1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once</a:t>
            </a:r>
            <a:r>
              <a:rPr lang="tr-TR" sz="2000" i="1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?’</a:t>
            </a:r>
            <a:endParaRPr lang="tr-TR" sz="2000" i="1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46421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Graph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Theory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5857800" y="1340768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1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5857800" y="253631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3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7159116" y="1340768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2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7159116" y="253631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1" name="Düz Bağlayıcı 10"/>
          <p:cNvCxnSpPr>
            <a:stCxn id="6" idx="6"/>
            <a:endCxn id="15" idx="2"/>
          </p:cNvCxnSpPr>
          <p:nvPr/>
        </p:nvCxnSpPr>
        <p:spPr>
          <a:xfrm>
            <a:off x="6295020" y="1556792"/>
            <a:ext cx="864096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/>
          <p:nvPr/>
        </p:nvCxnSpPr>
        <p:spPr>
          <a:xfrm>
            <a:off x="6295020" y="2752338"/>
            <a:ext cx="864096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/>
          <p:nvPr/>
        </p:nvCxnSpPr>
        <p:spPr>
          <a:xfrm>
            <a:off x="7364886" y="1767813"/>
            <a:ext cx="12840" cy="76429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stCxn id="6" idx="5"/>
          </p:cNvCxnSpPr>
          <p:nvPr/>
        </p:nvCxnSpPr>
        <p:spPr>
          <a:xfrm>
            <a:off x="6230991" y="1709544"/>
            <a:ext cx="976969" cy="90506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8029920" y="194850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5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24" name="Düz Bağlayıcı 23"/>
          <p:cNvCxnSpPr>
            <a:stCxn id="23" idx="2"/>
          </p:cNvCxnSpPr>
          <p:nvPr/>
        </p:nvCxnSpPr>
        <p:spPr>
          <a:xfrm flipH="1">
            <a:off x="6243564" y="2164528"/>
            <a:ext cx="1786356" cy="46095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Metin kutusu 3"/>
          <p:cNvSpPr txBox="1"/>
          <p:nvPr/>
        </p:nvSpPr>
        <p:spPr>
          <a:xfrm>
            <a:off x="6556188" y="1023119"/>
            <a:ext cx="394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</a:t>
            </a: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04494" y="3441774"/>
            <a:ext cx="74888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a</a:t>
            </a:r>
            <a:r>
              <a:rPr lang="en-US" dirty="0" smtClean="0">
                <a:latin typeface="Comic Sans MS"/>
                <a:cs typeface="Comic Sans MS"/>
              </a:rPr>
              <a:t> path in a graph is a sequence of nodes v</a:t>
            </a:r>
            <a:r>
              <a:rPr lang="en-US" baseline="-25000" dirty="0" smtClean="0">
                <a:latin typeface="Comic Sans MS"/>
                <a:cs typeface="Comic Sans MS"/>
              </a:rPr>
              <a:t>1</a:t>
            </a:r>
            <a:r>
              <a:rPr lang="en-US" dirty="0" smtClean="0">
                <a:latin typeface="Comic Sans MS"/>
                <a:cs typeface="Comic Sans MS"/>
              </a:rPr>
              <a:t>, v</a:t>
            </a:r>
            <a:r>
              <a:rPr lang="en-US" baseline="-25000" dirty="0" smtClean="0">
                <a:latin typeface="Comic Sans MS"/>
                <a:cs typeface="Comic Sans MS"/>
              </a:rPr>
              <a:t>2</a:t>
            </a:r>
            <a:r>
              <a:rPr lang="en-US" dirty="0" smtClean="0">
                <a:latin typeface="Comic Sans MS"/>
                <a:cs typeface="Comic Sans MS"/>
              </a:rPr>
              <a:t>, …, </a:t>
            </a:r>
            <a:r>
              <a:rPr lang="en-US" dirty="0" err="1" smtClean="0">
                <a:latin typeface="Comic Sans MS"/>
                <a:cs typeface="Comic Sans MS"/>
              </a:rPr>
              <a:t>v</a:t>
            </a:r>
            <a:r>
              <a:rPr lang="en-US" baseline="-25000" dirty="0" err="1" smtClean="0">
                <a:latin typeface="Comic Sans MS"/>
                <a:cs typeface="Comic Sans MS"/>
              </a:rPr>
              <a:t>k</a:t>
            </a:r>
            <a:r>
              <a:rPr lang="en-US" dirty="0" smtClean="0">
                <a:latin typeface="Comic Sans MS"/>
                <a:cs typeface="Comic Sans MS"/>
              </a:rPr>
              <a:t> such that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(v</a:t>
            </a:r>
            <a:r>
              <a:rPr lang="en-US" baseline="-25000" dirty="0" smtClean="0">
                <a:latin typeface="Comic Sans MS"/>
                <a:cs typeface="Comic Sans MS"/>
              </a:rPr>
              <a:t>i</a:t>
            </a:r>
            <a:r>
              <a:rPr lang="en-US" dirty="0" smtClean="0">
                <a:latin typeface="Comic Sans MS"/>
                <a:cs typeface="Comic Sans MS"/>
              </a:rPr>
              <a:t>, </a:t>
            </a:r>
            <a:r>
              <a:rPr lang="en-US" dirty="0" err="1" smtClean="0">
                <a:latin typeface="Comic Sans MS"/>
                <a:cs typeface="Comic Sans MS"/>
              </a:rPr>
              <a:t>v</a:t>
            </a:r>
            <a:r>
              <a:rPr lang="en-US" baseline="-25000" dirty="0" err="1" smtClean="0">
                <a:latin typeface="Comic Sans MS"/>
                <a:cs typeface="Comic Sans MS"/>
              </a:rPr>
              <a:t>j</a:t>
            </a:r>
            <a:r>
              <a:rPr lang="en-US" dirty="0" smtClean="0">
                <a:latin typeface="Comic Sans MS"/>
                <a:cs typeface="Comic Sans MS"/>
              </a:rPr>
              <a:t>) is an edge in the graph.</a:t>
            </a:r>
          </a:p>
          <a:p>
            <a:r>
              <a:rPr lang="en-US" dirty="0" smtClean="0">
                <a:latin typeface="Comic Sans MS"/>
                <a:cs typeface="Comic Sans MS"/>
              </a:rPr>
              <a:t>    a path is simple if all nodes are distinct</a:t>
            </a:r>
          </a:p>
          <a:p>
            <a:endParaRPr lang="en-US" dirty="0" smtClean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n</a:t>
            </a:r>
            <a:r>
              <a:rPr lang="en-US" dirty="0" smtClean="0">
                <a:latin typeface="Comic Sans MS"/>
                <a:cs typeface="Comic Sans MS"/>
              </a:rPr>
              <a:t>odes u and v are called connected if there is a path between them. A graph is connected if there is a path between every pair of nodes  </a:t>
            </a:r>
            <a:endParaRPr lang="en-US" dirty="0">
              <a:latin typeface="Comic Sans MS"/>
              <a:cs typeface="Comic Sans MS"/>
            </a:endParaRPr>
          </a:p>
          <a:p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46644302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Graph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Theory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5857800" y="1340768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1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5857800" y="253631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3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7159116" y="1340768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2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7159116" y="253631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1" name="Düz Bağlayıcı 10"/>
          <p:cNvCxnSpPr>
            <a:stCxn id="6" idx="6"/>
            <a:endCxn id="15" idx="2"/>
          </p:cNvCxnSpPr>
          <p:nvPr/>
        </p:nvCxnSpPr>
        <p:spPr>
          <a:xfrm>
            <a:off x="6295020" y="1556792"/>
            <a:ext cx="864096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/>
          <p:nvPr/>
        </p:nvCxnSpPr>
        <p:spPr>
          <a:xfrm>
            <a:off x="6295020" y="2752338"/>
            <a:ext cx="864096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/>
          <p:nvPr/>
        </p:nvCxnSpPr>
        <p:spPr>
          <a:xfrm>
            <a:off x="7364886" y="1767813"/>
            <a:ext cx="12840" cy="76429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stCxn id="6" idx="5"/>
          </p:cNvCxnSpPr>
          <p:nvPr/>
        </p:nvCxnSpPr>
        <p:spPr>
          <a:xfrm>
            <a:off x="6230991" y="1709544"/>
            <a:ext cx="976969" cy="90506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8029920" y="194850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5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24" name="Düz Bağlayıcı 23"/>
          <p:cNvCxnSpPr>
            <a:stCxn id="23" idx="2"/>
          </p:cNvCxnSpPr>
          <p:nvPr/>
        </p:nvCxnSpPr>
        <p:spPr>
          <a:xfrm flipH="1">
            <a:off x="6243564" y="2164528"/>
            <a:ext cx="1786356" cy="46095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Metin kutusu 3"/>
          <p:cNvSpPr txBox="1"/>
          <p:nvPr/>
        </p:nvSpPr>
        <p:spPr>
          <a:xfrm>
            <a:off x="6556188" y="1023119"/>
            <a:ext cx="394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</a:t>
            </a: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04494" y="3441774"/>
            <a:ext cx="748883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a</a:t>
            </a:r>
            <a:r>
              <a:rPr lang="en-US" dirty="0" smtClean="0">
                <a:latin typeface="Comic Sans MS"/>
                <a:cs typeface="Comic Sans MS"/>
              </a:rPr>
              <a:t> path in a graph is a sequence of nodes v</a:t>
            </a:r>
            <a:r>
              <a:rPr lang="en-US" baseline="-25000" dirty="0" smtClean="0">
                <a:latin typeface="Comic Sans MS"/>
                <a:cs typeface="Comic Sans MS"/>
              </a:rPr>
              <a:t>1</a:t>
            </a:r>
            <a:r>
              <a:rPr lang="en-US" dirty="0" smtClean="0">
                <a:latin typeface="Comic Sans MS"/>
                <a:cs typeface="Comic Sans MS"/>
              </a:rPr>
              <a:t>, v</a:t>
            </a:r>
            <a:r>
              <a:rPr lang="en-US" baseline="-25000" dirty="0" smtClean="0">
                <a:latin typeface="Comic Sans MS"/>
                <a:cs typeface="Comic Sans MS"/>
              </a:rPr>
              <a:t>2</a:t>
            </a:r>
            <a:r>
              <a:rPr lang="en-US" dirty="0" smtClean="0">
                <a:latin typeface="Comic Sans MS"/>
                <a:cs typeface="Comic Sans MS"/>
              </a:rPr>
              <a:t>, …, </a:t>
            </a:r>
            <a:r>
              <a:rPr lang="en-US" dirty="0" err="1" smtClean="0">
                <a:latin typeface="Comic Sans MS"/>
                <a:cs typeface="Comic Sans MS"/>
              </a:rPr>
              <a:t>v</a:t>
            </a:r>
            <a:r>
              <a:rPr lang="en-US" baseline="-25000" dirty="0" err="1" smtClean="0">
                <a:latin typeface="Comic Sans MS"/>
                <a:cs typeface="Comic Sans MS"/>
              </a:rPr>
              <a:t>k</a:t>
            </a:r>
            <a:r>
              <a:rPr lang="en-US" dirty="0" smtClean="0">
                <a:latin typeface="Comic Sans MS"/>
                <a:cs typeface="Comic Sans MS"/>
              </a:rPr>
              <a:t> such that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(v</a:t>
            </a:r>
            <a:r>
              <a:rPr lang="en-US" baseline="-25000" dirty="0" smtClean="0">
                <a:latin typeface="Comic Sans MS"/>
                <a:cs typeface="Comic Sans MS"/>
              </a:rPr>
              <a:t>i</a:t>
            </a:r>
            <a:r>
              <a:rPr lang="en-US" dirty="0" smtClean="0">
                <a:latin typeface="Comic Sans MS"/>
                <a:cs typeface="Comic Sans MS"/>
              </a:rPr>
              <a:t>, </a:t>
            </a:r>
            <a:r>
              <a:rPr lang="en-US" dirty="0" err="1" smtClean="0">
                <a:latin typeface="Comic Sans MS"/>
                <a:cs typeface="Comic Sans MS"/>
              </a:rPr>
              <a:t>v</a:t>
            </a:r>
            <a:r>
              <a:rPr lang="en-US" baseline="-25000" dirty="0" err="1" smtClean="0">
                <a:latin typeface="Comic Sans MS"/>
                <a:cs typeface="Comic Sans MS"/>
              </a:rPr>
              <a:t>j</a:t>
            </a:r>
            <a:r>
              <a:rPr lang="en-US" dirty="0" smtClean="0">
                <a:latin typeface="Comic Sans MS"/>
                <a:cs typeface="Comic Sans MS"/>
              </a:rPr>
              <a:t>) is an edge in the graph.</a:t>
            </a:r>
          </a:p>
          <a:p>
            <a:r>
              <a:rPr lang="en-US" dirty="0" smtClean="0">
                <a:latin typeface="Comic Sans MS"/>
                <a:cs typeface="Comic Sans MS"/>
              </a:rPr>
              <a:t>    a path is simple if all nodes are distinct</a:t>
            </a:r>
          </a:p>
          <a:p>
            <a:endParaRPr lang="en-US" dirty="0" smtClean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n</a:t>
            </a:r>
            <a:r>
              <a:rPr lang="en-US" dirty="0" smtClean="0">
                <a:latin typeface="Comic Sans MS"/>
                <a:cs typeface="Comic Sans MS"/>
              </a:rPr>
              <a:t>odes u and v are called connected if there is a path between them. A graph is connected if there is a path between every pair of nodes</a:t>
            </a:r>
          </a:p>
          <a:p>
            <a:pPr marL="285750" indent="-285750">
              <a:buFont typeface="Arial"/>
              <a:buChar char="•"/>
            </a:pP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a</a:t>
            </a:r>
            <a:r>
              <a:rPr lang="en-US" dirty="0" smtClean="0">
                <a:latin typeface="Comic Sans MS"/>
                <a:cs typeface="Comic Sans MS"/>
              </a:rPr>
              <a:t> cycle is a path </a:t>
            </a:r>
            <a:r>
              <a:rPr lang="en-US" dirty="0">
                <a:latin typeface="Comic Sans MS"/>
                <a:cs typeface="Comic Sans MS"/>
              </a:rPr>
              <a:t>v</a:t>
            </a:r>
            <a:r>
              <a:rPr lang="en-US" baseline="-25000" dirty="0">
                <a:latin typeface="Comic Sans MS"/>
                <a:cs typeface="Comic Sans MS"/>
              </a:rPr>
              <a:t>1</a:t>
            </a:r>
            <a:r>
              <a:rPr lang="en-US" dirty="0">
                <a:latin typeface="Comic Sans MS"/>
                <a:cs typeface="Comic Sans MS"/>
              </a:rPr>
              <a:t>, v</a:t>
            </a:r>
            <a:r>
              <a:rPr lang="en-US" baseline="-25000" dirty="0">
                <a:latin typeface="Comic Sans MS"/>
                <a:cs typeface="Comic Sans MS"/>
              </a:rPr>
              <a:t>2</a:t>
            </a:r>
            <a:r>
              <a:rPr lang="en-US" dirty="0">
                <a:latin typeface="Comic Sans MS"/>
                <a:cs typeface="Comic Sans MS"/>
              </a:rPr>
              <a:t>, …, </a:t>
            </a:r>
            <a:r>
              <a:rPr lang="en-US" dirty="0" err="1">
                <a:latin typeface="Comic Sans MS"/>
                <a:cs typeface="Comic Sans MS"/>
              </a:rPr>
              <a:t>v</a:t>
            </a:r>
            <a:r>
              <a:rPr lang="en-US" baseline="-25000" dirty="0" err="1">
                <a:latin typeface="Comic Sans MS"/>
                <a:cs typeface="Comic Sans MS"/>
              </a:rPr>
              <a:t>k</a:t>
            </a:r>
            <a:r>
              <a:rPr lang="en-US" dirty="0" smtClean="0">
                <a:latin typeface="Comic Sans MS"/>
                <a:cs typeface="Comic Sans MS"/>
              </a:rPr>
              <a:t> such that v</a:t>
            </a:r>
            <a:r>
              <a:rPr lang="en-US" baseline="-25000" dirty="0">
                <a:latin typeface="Comic Sans MS"/>
                <a:cs typeface="Comic Sans MS"/>
              </a:rPr>
              <a:t>1</a:t>
            </a:r>
            <a:r>
              <a:rPr lang="en-US" baseline="-25000" dirty="0" smtClean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= </a:t>
            </a:r>
            <a:r>
              <a:rPr lang="en-US" dirty="0" err="1">
                <a:latin typeface="Comic Sans MS"/>
                <a:cs typeface="Comic Sans MS"/>
              </a:rPr>
              <a:t>v</a:t>
            </a:r>
            <a:r>
              <a:rPr lang="en-US" baseline="-25000" dirty="0" err="1">
                <a:latin typeface="Comic Sans MS"/>
                <a:cs typeface="Comic Sans MS"/>
              </a:rPr>
              <a:t>k</a:t>
            </a:r>
            <a:r>
              <a:rPr lang="en-US" dirty="0" smtClean="0">
                <a:latin typeface="Comic Sans MS"/>
                <a:cs typeface="Comic Sans MS"/>
              </a:rPr>
              <a:t> . A cycle is simple if first k-1 nodes are distinct</a:t>
            </a:r>
            <a:endParaRPr lang="en-US" dirty="0">
              <a:latin typeface="Comic Sans MS"/>
              <a:cs typeface="Comic Sans MS"/>
            </a:endParaRPr>
          </a:p>
          <a:p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94086354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Graph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Theory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5857800" y="1340768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1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5857800" y="253631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3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7159116" y="1340768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2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7159116" y="253631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1" name="Düz Bağlayıcı 10"/>
          <p:cNvCxnSpPr>
            <a:stCxn id="6" idx="6"/>
            <a:endCxn id="15" idx="2"/>
          </p:cNvCxnSpPr>
          <p:nvPr/>
        </p:nvCxnSpPr>
        <p:spPr>
          <a:xfrm>
            <a:off x="6295020" y="1556792"/>
            <a:ext cx="86409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/>
          <p:nvPr/>
        </p:nvCxnSpPr>
        <p:spPr>
          <a:xfrm>
            <a:off x="6295020" y="2752338"/>
            <a:ext cx="864096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/>
          <p:nvPr/>
        </p:nvCxnSpPr>
        <p:spPr>
          <a:xfrm>
            <a:off x="7364886" y="1767813"/>
            <a:ext cx="12840" cy="76429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stCxn id="6" idx="5"/>
          </p:cNvCxnSpPr>
          <p:nvPr/>
        </p:nvCxnSpPr>
        <p:spPr>
          <a:xfrm>
            <a:off x="6230991" y="1709544"/>
            <a:ext cx="976969" cy="9050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8029920" y="194850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5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24" name="Düz Bağlayıcı 23"/>
          <p:cNvCxnSpPr>
            <a:stCxn id="23" idx="2"/>
          </p:cNvCxnSpPr>
          <p:nvPr/>
        </p:nvCxnSpPr>
        <p:spPr>
          <a:xfrm flipH="1">
            <a:off x="6243564" y="2164528"/>
            <a:ext cx="1786356" cy="46095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Metin kutusu 3"/>
          <p:cNvSpPr txBox="1"/>
          <p:nvPr/>
        </p:nvSpPr>
        <p:spPr>
          <a:xfrm>
            <a:off x="6556188" y="1023119"/>
            <a:ext cx="394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</a:t>
            </a: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Metin kutusu 16"/>
          <p:cNvSpPr txBox="1"/>
          <p:nvPr/>
        </p:nvSpPr>
        <p:spPr>
          <a:xfrm>
            <a:off x="2100594" y="2005865"/>
            <a:ext cx="34451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4, 1, 2, 4  is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simple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cycle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in G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04494" y="3441774"/>
            <a:ext cx="748883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a</a:t>
            </a:r>
            <a:r>
              <a:rPr lang="en-US" dirty="0" smtClean="0">
                <a:latin typeface="Comic Sans MS"/>
                <a:cs typeface="Comic Sans MS"/>
              </a:rPr>
              <a:t> path in a graph is a sequence of nodes v</a:t>
            </a:r>
            <a:r>
              <a:rPr lang="en-US" baseline="-25000" dirty="0" smtClean="0">
                <a:latin typeface="Comic Sans MS"/>
                <a:cs typeface="Comic Sans MS"/>
              </a:rPr>
              <a:t>1</a:t>
            </a:r>
            <a:r>
              <a:rPr lang="en-US" dirty="0" smtClean="0">
                <a:latin typeface="Comic Sans MS"/>
                <a:cs typeface="Comic Sans MS"/>
              </a:rPr>
              <a:t>, v</a:t>
            </a:r>
            <a:r>
              <a:rPr lang="en-US" baseline="-25000" dirty="0" smtClean="0">
                <a:latin typeface="Comic Sans MS"/>
                <a:cs typeface="Comic Sans MS"/>
              </a:rPr>
              <a:t>2</a:t>
            </a:r>
            <a:r>
              <a:rPr lang="en-US" dirty="0" smtClean="0">
                <a:latin typeface="Comic Sans MS"/>
                <a:cs typeface="Comic Sans MS"/>
              </a:rPr>
              <a:t>, …, </a:t>
            </a:r>
            <a:r>
              <a:rPr lang="en-US" dirty="0" err="1" smtClean="0">
                <a:latin typeface="Comic Sans MS"/>
                <a:cs typeface="Comic Sans MS"/>
              </a:rPr>
              <a:t>v</a:t>
            </a:r>
            <a:r>
              <a:rPr lang="en-US" baseline="-25000" dirty="0" err="1" smtClean="0">
                <a:latin typeface="Comic Sans MS"/>
                <a:cs typeface="Comic Sans MS"/>
              </a:rPr>
              <a:t>k</a:t>
            </a:r>
            <a:r>
              <a:rPr lang="en-US" dirty="0" smtClean="0">
                <a:latin typeface="Comic Sans MS"/>
                <a:cs typeface="Comic Sans MS"/>
              </a:rPr>
              <a:t> such that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(v</a:t>
            </a:r>
            <a:r>
              <a:rPr lang="en-US" baseline="-25000" dirty="0" smtClean="0">
                <a:latin typeface="Comic Sans MS"/>
                <a:cs typeface="Comic Sans MS"/>
              </a:rPr>
              <a:t>i</a:t>
            </a:r>
            <a:r>
              <a:rPr lang="en-US" dirty="0" smtClean="0">
                <a:latin typeface="Comic Sans MS"/>
                <a:cs typeface="Comic Sans MS"/>
              </a:rPr>
              <a:t>, </a:t>
            </a:r>
            <a:r>
              <a:rPr lang="en-US" dirty="0" err="1" smtClean="0">
                <a:latin typeface="Comic Sans MS"/>
                <a:cs typeface="Comic Sans MS"/>
              </a:rPr>
              <a:t>v</a:t>
            </a:r>
            <a:r>
              <a:rPr lang="en-US" baseline="-25000" dirty="0" err="1" smtClean="0">
                <a:latin typeface="Comic Sans MS"/>
                <a:cs typeface="Comic Sans MS"/>
              </a:rPr>
              <a:t>j</a:t>
            </a:r>
            <a:r>
              <a:rPr lang="en-US" dirty="0" smtClean="0">
                <a:latin typeface="Comic Sans MS"/>
                <a:cs typeface="Comic Sans MS"/>
              </a:rPr>
              <a:t>) is an edge in the graph.</a:t>
            </a:r>
          </a:p>
          <a:p>
            <a:r>
              <a:rPr lang="en-US" dirty="0" smtClean="0">
                <a:latin typeface="Comic Sans MS"/>
                <a:cs typeface="Comic Sans MS"/>
              </a:rPr>
              <a:t>    a path is simple if all nodes are distinct</a:t>
            </a:r>
          </a:p>
          <a:p>
            <a:endParaRPr lang="en-US" dirty="0" smtClean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n</a:t>
            </a:r>
            <a:r>
              <a:rPr lang="en-US" dirty="0" smtClean="0">
                <a:latin typeface="Comic Sans MS"/>
                <a:cs typeface="Comic Sans MS"/>
              </a:rPr>
              <a:t>odes u and v are called connected if there is a path between them. A graph is connected if there is a path between every pair of nodes</a:t>
            </a:r>
          </a:p>
          <a:p>
            <a:pPr marL="285750" indent="-285750">
              <a:buFont typeface="Arial"/>
              <a:buChar char="•"/>
            </a:pP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a</a:t>
            </a:r>
            <a:r>
              <a:rPr lang="en-US" dirty="0" smtClean="0">
                <a:latin typeface="Comic Sans MS"/>
                <a:cs typeface="Comic Sans MS"/>
              </a:rPr>
              <a:t> cycle is a path </a:t>
            </a:r>
            <a:r>
              <a:rPr lang="en-US" dirty="0">
                <a:latin typeface="Comic Sans MS"/>
                <a:cs typeface="Comic Sans MS"/>
              </a:rPr>
              <a:t>v</a:t>
            </a:r>
            <a:r>
              <a:rPr lang="en-US" baseline="-25000" dirty="0">
                <a:latin typeface="Comic Sans MS"/>
                <a:cs typeface="Comic Sans MS"/>
              </a:rPr>
              <a:t>1</a:t>
            </a:r>
            <a:r>
              <a:rPr lang="en-US" dirty="0">
                <a:latin typeface="Comic Sans MS"/>
                <a:cs typeface="Comic Sans MS"/>
              </a:rPr>
              <a:t>, v</a:t>
            </a:r>
            <a:r>
              <a:rPr lang="en-US" baseline="-25000" dirty="0">
                <a:latin typeface="Comic Sans MS"/>
                <a:cs typeface="Comic Sans MS"/>
              </a:rPr>
              <a:t>2</a:t>
            </a:r>
            <a:r>
              <a:rPr lang="en-US" dirty="0">
                <a:latin typeface="Comic Sans MS"/>
                <a:cs typeface="Comic Sans MS"/>
              </a:rPr>
              <a:t>, …, </a:t>
            </a:r>
            <a:r>
              <a:rPr lang="en-US" dirty="0" err="1">
                <a:latin typeface="Comic Sans MS"/>
                <a:cs typeface="Comic Sans MS"/>
              </a:rPr>
              <a:t>v</a:t>
            </a:r>
            <a:r>
              <a:rPr lang="en-US" baseline="-25000" dirty="0" err="1">
                <a:latin typeface="Comic Sans MS"/>
                <a:cs typeface="Comic Sans MS"/>
              </a:rPr>
              <a:t>k</a:t>
            </a:r>
            <a:r>
              <a:rPr lang="en-US" dirty="0" smtClean="0">
                <a:latin typeface="Comic Sans MS"/>
                <a:cs typeface="Comic Sans MS"/>
              </a:rPr>
              <a:t> such that v</a:t>
            </a:r>
            <a:r>
              <a:rPr lang="en-US" baseline="-25000" dirty="0">
                <a:latin typeface="Comic Sans MS"/>
                <a:cs typeface="Comic Sans MS"/>
              </a:rPr>
              <a:t>1</a:t>
            </a:r>
            <a:r>
              <a:rPr lang="en-US" baseline="-25000" dirty="0" smtClean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= </a:t>
            </a:r>
            <a:r>
              <a:rPr lang="en-US" dirty="0" err="1">
                <a:latin typeface="Comic Sans MS"/>
                <a:cs typeface="Comic Sans MS"/>
              </a:rPr>
              <a:t>v</a:t>
            </a:r>
            <a:r>
              <a:rPr lang="en-US" baseline="-25000" dirty="0" err="1">
                <a:latin typeface="Comic Sans MS"/>
                <a:cs typeface="Comic Sans MS"/>
              </a:rPr>
              <a:t>k</a:t>
            </a:r>
            <a:r>
              <a:rPr lang="en-US" dirty="0" smtClean="0">
                <a:latin typeface="Comic Sans MS"/>
                <a:cs typeface="Comic Sans MS"/>
              </a:rPr>
              <a:t> . A cycle is simple if first k-1 nodes are distinct</a:t>
            </a:r>
            <a:endParaRPr lang="en-US" dirty="0">
              <a:latin typeface="Comic Sans MS"/>
              <a:cs typeface="Comic Sans MS"/>
            </a:endParaRPr>
          </a:p>
          <a:p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89638616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Graph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Theory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5857800" y="1340768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1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5857800" y="253631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3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7159116" y="1340768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2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7159116" y="253631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1" name="Düz Bağlayıcı 10"/>
          <p:cNvCxnSpPr>
            <a:stCxn id="6" idx="6"/>
            <a:endCxn id="15" idx="2"/>
          </p:cNvCxnSpPr>
          <p:nvPr/>
        </p:nvCxnSpPr>
        <p:spPr>
          <a:xfrm>
            <a:off x="6295020" y="1556792"/>
            <a:ext cx="864096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/>
          <p:nvPr/>
        </p:nvCxnSpPr>
        <p:spPr>
          <a:xfrm>
            <a:off x="6295020" y="2752338"/>
            <a:ext cx="864096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/>
          <p:nvPr/>
        </p:nvCxnSpPr>
        <p:spPr>
          <a:xfrm>
            <a:off x="7364886" y="1767813"/>
            <a:ext cx="12840" cy="76429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stCxn id="6" idx="5"/>
          </p:cNvCxnSpPr>
          <p:nvPr/>
        </p:nvCxnSpPr>
        <p:spPr>
          <a:xfrm>
            <a:off x="6230991" y="1709544"/>
            <a:ext cx="976969" cy="90506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8029920" y="194850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5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24" name="Düz Bağlayıcı 23"/>
          <p:cNvCxnSpPr>
            <a:stCxn id="23" idx="2"/>
          </p:cNvCxnSpPr>
          <p:nvPr/>
        </p:nvCxnSpPr>
        <p:spPr>
          <a:xfrm flipH="1">
            <a:off x="6243564" y="2164528"/>
            <a:ext cx="1786356" cy="46095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Metin kutusu 3"/>
          <p:cNvSpPr txBox="1"/>
          <p:nvPr/>
        </p:nvSpPr>
        <p:spPr>
          <a:xfrm>
            <a:off x="6556188" y="1023119"/>
            <a:ext cx="394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</a:t>
            </a: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04494" y="3441774"/>
            <a:ext cx="748883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a</a:t>
            </a:r>
            <a:r>
              <a:rPr lang="en-US" dirty="0" smtClean="0">
                <a:latin typeface="Comic Sans MS"/>
                <a:cs typeface="Comic Sans MS"/>
              </a:rPr>
              <a:t> path in a graph is a sequence of nodes v</a:t>
            </a:r>
            <a:r>
              <a:rPr lang="en-US" baseline="-25000" dirty="0" smtClean="0">
                <a:latin typeface="Comic Sans MS"/>
                <a:cs typeface="Comic Sans MS"/>
              </a:rPr>
              <a:t>1</a:t>
            </a:r>
            <a:r>
              <a:rPr lang="en-US" dirty="0" smtClean="0">
                <a:latin typeface="Comic Sans MS"/>
                <a:cs typeface="Comic Sans MS"/>
              </a:rPr>
              <a:t>, v</a:t>
            </a:r>
            <a:r>
              <a:rPr lang="en-US" baseline="-25000" dirty="0" smtClean="0">
                <a:latin typeface="Comic Sans MS"/>
                <a:cs typeface="Comic Sans MS"/>
              </a:rPr>
              <a:t>2</a:t>
            </a:r>
            <a:r>
              <a:rPr lang="en-US" dirty="0" smtClean="0">
                <a:latin typeface="Comic Sans MS"/>
                <a:cs typeface="Comic Sans MS"/>
              </a:rPr>
              <a:t>, …, </a:t>
            </a:r>
            <a:r>
              <a:rPr lang="en-US" dirty="0" err="1" smtClean="0">
                <a:latin typeface="Comic Sans MS"/>
                <a:cs typeface="Comic Sans MS"/>
              </a:rPr>
              <a:t>v</a:t>
            </a:r>
            <a:r>
              <a:rPr lang="en-US" baseline="-25000" dirty="0" err="1" smtClean="0">
                <a:latin typeface="Comic Sans MS"/>
                <a:cs typeface="Comic Sans MS"/>
              </a:rPr>
              <a:t>k</a:t>
            </a:r>
            <a:r>
              <a:rPr lang="en-US" dirty="0" smtClean="0">
                <a:latin typeface="Comic Sans MS"/>
                <a:cs typeface="Comic Sans MS"/>
              </a:rPr>
              <a:t> such that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(v</a:t>
            </a:r>
            <a:r>
              <a:rPr lang="en-US" baseline="-25000" dirty="0" smtClean="0">
                <a:latin typeface="Comic Sans MS"/>
                <a:cs typeface="Comic Sans MS"/>
              </a:rPr>
              <a:t>i</a:t>
            </a:r>
            <a:r>
              <a:rPr lang="en-US" dirty="0" smtClean="0">
                <a:latin typeface="Comic Sans MS"/>
                <a:cs typeface="Comic Sans MS"/>
              </a:rPr>
              <a:t>, </a:t>
            </a:r>
            <a:r>
              <a:rPr lang="en-US" dirty="0" err="1" smtClean="0">
                <a:latin typeface="Comic Sans MS"/>
                <a:cs typeface="Comic Sans MS"/>
              </a:rPr>
              <a:t>v</a:t>
            </a:r>
            <a:r>
              <a:rPr lang="en-US" baseline="-25000" dirty="0" err="1" smtClean="0">
                <a:latin typeface="Comic Sans MS"/>
                <a:cs typeface="Comic Sans MS"/>
              </a:rPr>
              <a:t>j</a:t>
            </a:r>
            <a:r>
              <a:rPr lang="en-US" dirty="0" smtClean="0">
                <a:latin typeface="Comic Sans MS"/>
                <a:cs typeface="Comic Sans MS"/>
              </a:rPr>
              <a:t>) is an edge in the graph.</a:t>
            </a:r>
          </a:p>
          <a:p>
            <a:r>
              <a:rPr lang="en-US" dirty="0" smtClean="0">
                <a:latin typeface="Comic Sans MS"/>
                <a:cs typeface="Comic Sans MS"/>
              </a:rPr>
              <a:t>    a path is simple if all nodes are distinct</a:t>
            </a:r>
          </a:p>
          <a:p>
            <a:endParaRPr lang="en-US" dirty="0" smtClean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n</a:t>
            </a:r>
            <a:r>
              <a:rPr lang="en-US" dirty="0" smtClean="0">
                <a:latin typeface="Comic Sans MS"/>
                <a:cs typeface="Comic Sans MS"/>
              </a:rPr>
              <a:t>odes u and v are called connected if there is a path between them. A graph is connected if there is a path between every pair of nodes</a:t>
            </a:r>
          </a:p>
          <a:p>
            <a:pPr marL="285750" indent="-285750">
              <a:buFont typeface="Arial"/>
              <a:buChar char="•"/>
            </a:pP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a</a:t>
            </a:r>
            <a:r>
              <a:rPr lang="en-US" dirty="0" smtClean="0">
                <a:latin typeface="Comic Sans MS"/>
                <a:cs typeface="Comic Sans MS"/>
              </a:rPr>
              <a:t> cycle is a path </a:t>
            </a:r>
            <a:r>
              <a:rPr lang="en-US" dirty="0">
                <a:latin typeface="Comic Sans MS"/>
                <a:cs typeface="Comic Sans MS"/>
              </a:rPr>
              <a:t>v</a:t>
            </a:r>
            <a:r>
              <a:rPr lang="en-US" baseline="-25000" dirty="0">
                <a:latin typeface="Comic Sans MS"/>
                <a:cs typeface="Comic Sans MS"/>
              </a:rPr>
              <a:t>1</a:t>
            </a:r>
            <a:r>
              <a:rPr lang="en-US" dirty="0">
                <a:latin typeface="Comic Sans MS"/>
                <a:cs typeface="Comic Sans MS"/>
              </a:rPr>
              <a:t>, v</a:t>
            </a:r>
            <a:r>
              <a:rPr lang="en-US" baseline="-25000" dirty="0">
                <a:latin typeface="Comic Sans MS"/>
                <a:cs typeface="Comic Sans MS"/>
              </a:rPr>
              <a:t>2</a:t>
            </a:r>
            <a:r>
              <a:rPr lang="en-US" dirty="0">
                <a:latin typeface="Comic Sans MS"/>
                <a:cs typeface="Comic Sans MS"/>
              </a:rPr>
              <a:t>, …, </a:t>
            </a:r>
            <a:r>
              <a:rPr lang="en-US" dirty="0" err="1">
                <a:latin typeface="Comic Sans MS"/>
                <a:cs typeface="Comic Sans MS"/>
              </a:rPr>
              <a:t>v</a:t>
            </a:r>
            <a:r>
              <a:rPr lang="en-US" baseline="-25000" dirty="0" err="1">
                <a:latin typeface="Comic Sans MS"/>
                <a:cs typeface="Comic Sans MS"/>
              </a:rPr>
              <a:t>k</a:t>
            </a:r>
            <a:r>
              <a:rPr lang="en-US" dirty="0" smtClean="0">
                <a:latin typeface="Comic Sans MS"/>
                <a:cs typeface="Comic Sans MS"/>
              </a:rPr>
              <a:t> such that v</a:t>
            </a:r>
            <a:r>
              <a:rPr lang="en-US" baseline="-25000" dirty="0">
                <a:latin typeface="Comic Sans MS"/>
                <a:cs typeface="Comic Sans MS"/>
              </a:rPr>
              <a:t>1</a:t>
            </a:r>
            <a:r>
              <a:rPr lang="en-US" baseline="-25000" dirty="0" smtClean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= </a:t>
            </a:r>
            <a:r>
              <a:rPr lang="en-US" dirty="0" err="1">
                <a:latin typeface="Comic Sans MS"/>
                <a:cs typeface="Comic Sans MS"/>
              </a:rPr>
              <a:t>v</a:t>
            </a:r>
            <a:r>
              <a:rPr lang="en-US" baseline="-25000" dirty="0" err="1">
                <a:latin typeface="Comic Sans MS"/>
                <a:cs typeface="Comic Sans MS"/>
              </a:rPr>
              <a:t>k</a:t>
            </a:r>
            <a:r>
              <a:rPr lang="en-US" dirty="0" smtClean="0">
                <a:latin typeface="Comic Sans MS"/>
                <a:cs typeface="Comic Sans MS"/>
              </a:rPr>
              <a:t> . A cycle is simple if first k-1 nodes are distinct</a:t>
            </a:r>
          </a:p>
          <a:p>
            <a:pPr marL="285750" indent="-285750">
              <a:buFont typeface="Arial"/>
              <a:buChar char="•"/>
            </a:pPr>
            <a:endParaRPr lang="en-US" dirty="0" smtClean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l</a:t>
            </a:r>
            <a:r>
              <a:rPr lang="en-US" dirty="0" smtClean="0">
                <a:latin typeface="Comic Sans MS"/>
                <a:cs typeface="Comic Sans MS"/>
              </a:rPr>
              <a:t>ength of a path is the number of edges in the path</a:t>
            </a: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endParaRPr lang="en-US" dirty="0">
              <a:latin typeface="Comic Sans MS"/>
              <a:cs typeface="Comic Sans MS"/>
            </a:endParaRPr>
          </a:p>
          <a:p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96281079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Graph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Theory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5857800" y="1340768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1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5857800" y="253631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3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7159116" y="1340768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2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7159116" y="253631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1" name="Düz Bağlayıcı 10"/>
          <p:cNvCxnSpPr>
            <a:stCxn id="6" idx="6"/>
            <a:endCxn id="15" idx="2"/>
          </p:cNvCxnSpPr>
          <p:nvPr/>
        </p:nvCxnSpPr>
        <p:spPr>
          <a:xfrm>
            <a:off x="6295020" y="1556792"/>
            <a:ext cx="86409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/>
          <p:nvPr/>
        </p:nvCxnSpPr>
        <p:spPr>
          <a:xfrm>
            <a:off x="6295020" y="2752338"/>
            <a:ext cx="864096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/>
          <p:nvPr/>
        </p:nvCxnSpPr>
        <p:spPr>
          <a:xfrm>
            <a:off x="7364886" y="1767813"/>
            <a:ext cx="12840" cy="76429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stCxn id="6" idx="5"/>
          </p:cNvCxnSpPr>
          <p:nvPr/>
        </p:nvCxnSpPr>
        <p:spPr>
          <a:xfrm>
            <a:off x="6230991" y="1709544"/>
            <a:ext cx="976969" cy="9050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8029920" y="194850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5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24" name="Düz Bağlayıcı 23"/>
          <p:cNvCxnSpPr>
            <a:stCxn id="23" idx="2"/>
          </p:cNvCxnSpPr>
          <p:nvPr/>
        </p:nvCxnSpPr>
        <p:spPr>
          <a:xfrm flipH="1">
            <a:off x="6243564" y="2164528"/>
            <a:ext cx="1786356" cy="46095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Metin kutusu 3"/>
          <p:cNvSpPr txBox="1"/>
          <p:nvPr/>
        </p:nvSpPr>
        <p:spPr>
          <a:xfrm>
            <a:off x="6556188" y="1023119"/>
            <a:ext cx="394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</a:t>
            </a: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Metin kutusu 16"/>
          <p:cNvSpPr txBox="1"/>
          <p:nvPr/>
        </p:nvSpPr>
        <p:spPr>
          <a:xfrm>
            <a:off x="1557159" y="1948504"/>
            <a:ext cx="44518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4, 1, 2, 4  is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simple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cycle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with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length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3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04494" y="3441774"/>
            <a:ext cx="748883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a</a:t>
            </a:r>
            <a:r>
              <a:rPr lang="en-US" dirty="0" smtClean="0">
                <a:latin typeface="Comic Sans MS"/>
                <a:cs typeface="Comic Sans MS"/>
              </a:rPr>
              <a:t> path in a graph is a sequence of nodes v</a:t>
            </a:r>
            <a:r>
              <a:rPr lang="en-US" baseline="-25000" dirty="0" smtClean="0">
                <a:latin typeface="Comic Sans MS"/>
                <a:cs typeface="Comic Sans MS"/>
              </a:rPr>
              <a:t>1</a:t>
            </a:r>
            <a:r>
              <a:rPr lang="en-US" dirty="0" smtClean="0">
                <a:latin typeface="Comic Sans MS"/>
                <a:cs typeface="Comic Sans MS"/>
              </a:rPr>
              <a:t>, v</a:t>
            </a:r>
            <a:r>
              <a:rPr lang="en-US" baseline="-25000" dirty="0" smtClean="0">
                <a:latin typeface="Comic Sans MS"/>
                <a:cs typeface="Comic Sans MS"/>
              </a:rPr>
              <a:t>2</a:t>
            </a:r>
            <a:r>
              <a:rPr lang="en-US" dirty="0" smtClean="0">
                <a:latin typeface="Comic Sans MS"/>
                <a:cs typeface="Comic Sans MS"/>
              </a:rPr>
              <a:t>, …, </a:t>
            </a:r>
            <a:r>
              <a:rPr lang="en-US" dirty="0" err="1" smtClean="0">
                <a:latin typeface="Comic Sans MS"/>
                <a:cs typeface="Comic Sans MS"/>
              </a:rPr>
              <a:t>v</a:t>
            </a:r>
            <a:r>
              <a:rPr lang="en-US" baseline="-25000" dirty="0" err="1" smtClean="0">
                <a:latin typeface="Comic Sans MS"/>
                <a:cs typeface="Comic Sans MS"/>
              </a:rPr>
              <a:t>k</a:t>
            </a:r>
            <a:r>
              <a:rPr lang="en-US" dirty="0" smtClean="0">
                <a:latin typeface="Comic Sans MS"/>
                <a:cs typeface="Comic Sans MS"/>
              </a:rPr>
              <a:t> such that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(v</a:t>
            </a:r>
            <a:r>
              <a:rPr lang="en-US" baseline="-25000" dirty="0" smtClean="0">
                <a:latin typeface="Comic Sans MS"/>
                <a:cs typeface="Comic Sans MS"/>
              </a:rPr>
              <a:t>i</a:t>
            </a:r>
            <a:r>
              <a:rPr lang="en-US" dirty="0" smtClean="0">
                <a:latin typeface="Comic Sans MS"/>
                <a:cs typeface="Comic Sans MS"/>
              </a:rPr>
              <a:t>, </a:t>
            </a:r>
            <a:r>
              <a:rPr lang="en-US" dirty="0" err="1" smtClean="0">
                <a:latin typeface="Comic Sans MS"/>
                <a:cs typeface="Comic Sans MS"/>
              </a:rPr>
              <a:t>v</a:t>
            </a:r>
            <a:r>
              <a:rPr lang="en-US" baseline="-25000" dirty="0" err="1" smtClean="0">
                <a:latin typeface="Comic Sans MS"/>
                <a:cs typeface="Comic Sans MS"/>
              </a:rPr>
              <a:t>j</a:t>
            </a:r>
            <a:r>
              <a:rPr lang="en-US" dirty="0" smtClean="0">
                <a:latin typeface="Comic Sans MS"/>
                <a:cs typeface="Comic Sans MS"/>
              </a:rPr>
              <a:t>) is an edge in the graph.</a:t>
            </a:r>
          </a:p>
          <a:p>
            <a:r>
              <a:rPr lang="en-US" dirty="0" smtClean="0">
                <a:latin typeface="Comic Sans MS"/>
                <a:cs typeface="Comic Sans MS"/>
              </a:rPr>
              <a:t>    a path is simple if all nodes are distinct</a:t>
            </a:r>
          </a:p>
          <a:p>
            <a:endParaRPr lang="en-US" dirty="0" smtClean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n</a:t>
            </a:r>
            <a:r>
              <a:rPr lang="en-US" dirty="0" smtClean="0">
                <a:latin typeface="Comic Sans MS"/>
                <a:cs typeface="Comic Sans MS"/>
              </a:rPr>
              <a:t>odes u and v are called connected if there is a path between them. A graph is connected if there is a path between every pair of nodes</a:t>
            </a:r>
          </a:p>
          <a:p>
            <a:pPr marL="285750" indent="-285750">
              <a:buFont typeface="Arial"/>
              <a:buChar char="•"/>
            </a:pP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a</a:t>
            </a:r>
            <a:r>
              <a:rPr lang="en-US" dirty="0" smtClean="0">
                <a:latin typeface="Comic Sans MS"/>
                <a:cs typeface="Comic Sans MS"/>
              </a:rPr>
              <a:t> cycle is a path </a:t>
            </a:r>
            <a:r>
              <a:rPr lang="en-US" dirty="0">
                <a:latin typeface="Comic Sans MS"/>
                <a:cs typeface="Comic Sans MS"/>
              </a:rPr>
              <a:t>v</a:t>
            </a:r>
            <a:r>
              <a:rPr lang="en-US" baseline="-25000" dirty="0">
                <a:latin typeface="Comic Sans MS"/>
                <a:cs typeface="Comic Sans MS"/>
              </a:rPr>
              <a:t>1</a:t>
            </a:r>
            <a:r>
              <a:rPr lang="en-US" dirty="0">
                <a:latin typeface="Comic Sans MS"/>
                <a:cs typeface="Comic Sans MS"/>
              </a:rPr>
              <a:t>, v</a:t>
            </a:r>
            <a:r>
              <a:rPr lang="en-US" baseline="-25000" dirty="0">
                <a:latin typeface="Comic Sans MS"/>
                <a:cs typeface="Comic Sans MS"/>
              </a:rPr>
              <a:t>2</a:t>
            </a:r>
            <a:r>
              <a:rPr lang="en-US" dirty="0">
                <a:latin typeface="Comic Sans MS"/>
                <a:cs typeface="Comic Sans MS"/>
              </a:rPr>
              <a:t>, …, </a:t>
            </a:r>
            <a:r>
              <a:rPr lang="en-US" dirty="0" err="1">
                <a:latin typeface="Comic Sans MS"/>
                <a:cs typeface="Comic Sans MS"/>
              </a:rPr>
              <a:t>v</a:t>
            </a:r>
            <a:r>
              <a:rPr lang="en-US" baseline="-25000" dirty="0" err="1">
                <a:latin typeface="Comic Sans MS"/>
                <a:cs typeface="Comic Sans MS"/>
              </a:rPr>
              <a:t>k</a:t>
            </a:r>
            <a:r>
              <a:rPr lang="en-US" dirty="0" smtClean="0">
                <a:latin typeface="Comic Sans MS"/>
                <a:cs typeface="Comic Sans MS"/>
              </a:rPr>
              <a:t> such that v</a:t>
            </a:r>
            <a:r>
              <a:rPr lang="en-US" baseline="-25000" dirty="0">
                <a:latin typeface="Comic Sans MS"/>
                <a:cs typeface="Comic Sans MS"/>
              </a:rPr>
              <a:t>1</a:t>
            </a:r>
            <a:r>
              <a:rPr lang="en-US" baseline="-25000" dirty="0" smtClean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= </a:t>
            </a:r>
            <a:r>
              <a:rPr lang="en-US" dirty="0" err="1">
                <a:latin typeface="Comic Sans MS"/>
                <a:cs typeface="Comic Sans MS"/>
              </a:rPr>
              <a:t>v</a:t>
            </a:r>
            <a:r>
              <a:rPr lang="en-US" baseline="-25000" dirty="0" err="1">
                <a:latin typeface="Comic Sans MS"/>
                <a:cs typeface="Comic Sans MS"/>
              </a:rPr>
              <a:t>k</a:t>
            </a:r>
            <a:r>
              <a:rPr lang="en-US" dirty="0" smtClean="0">
                <a:latin typeface="Comic Sans MS"/>
                <a:cs typeface="Comic Sans MS"/>
              </a:rPr>
              <a:t> . A cycle is simple if first k-1 nodes are distinct</a:t>
            </a:r>
          </a:p>
          <a:p>
            <a:pPr marL="285750" indent="-285750">
              <a:buFont typeface="Arial"/>
              <a:buChar char="•"/>
            </a:pPr>
            <a:endParaRPr lang="en-US" dirty="0" smtClean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l</a:t>
            </a:r>
            <a:r>
              <a:rPr lang="en-US" dirty="0" smtClean="0">
                <a:latin typeface="Comic Sans MS"/>
                <a:cs typeface="Comic Sans MS"/>
              </a:rPr>
              <a:t>ength of a path is the number of edges in the path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66280521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Graph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Theory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669661"/>
            <a:ext cx="3361358" cy="1543315"/>
          </a:xfrm>
          <a:prstGeom prst="rect">
            <a:avLst/>
          </a:prstGeom>
        </p:spPr>
      </p:pic>
      <p:sp>
        <p:nvSpPr>
          <p:cNvPr id="9" name="Metin kutusu 8"/>
          <p:cNvSpPr txBox="1"/>
          <p:nvPr/>
        </p:nvSpPr>
        <p:spPr>
          <a:xfrm>
            <a:off x="611560" y="3501008"/>
            <a:ext cx="777686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problem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was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solved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by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Swiss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mathematician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Leonard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Euler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. His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works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are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considered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as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beginning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Theory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000" i="1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endParaRPr lang="tr-TR" sz="2000" i="1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tr-TR" sz="2000" i="1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i="1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</a:t>
            </a:r>
            <a:endParaRPr lang="tr-TR" sz="2000" i="1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222203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Graph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Theory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669661"/>
            <a:ext cx="3361358" cy="1543315"/>
          </a:xfrm>
          <a:prstGeom prst="rect">
            <a:avLst/>
          </a:prstGeom>
        </p:spPr>
      </p:pic>
      <p:sp>
        <p:nvSpPr>
          <p:cNvPr id="9" name="Metin kutusu 8"/>
          <p:cNvSpPr txBox="1"/>
          <p:nvPr/>
        </p:nvSpPr>
        <p:spPr>
          <a:xfrm>
            <a:off x="611560" y="3501008"/>
            <a:ext cx="777686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problem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was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solved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by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Swiss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mathematician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Leonard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Euler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. His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works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are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considered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as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beginning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Theory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000" i="1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Euler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represented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four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distinct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lands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with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four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points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(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or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nodes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),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and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seven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bridges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with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seven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lines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connecting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those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points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. </a:t>
            </a:r>
          </a:p>
          <a:p>
            <a:endParaRPr lang="tr-TR" sz="2000" i="1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tr-TR" sz="2000" i="1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i="1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</a:t>
            </a:r>
            <a:endParaRPr lang="tr-TR" sz="2000" i="1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5724128" y="1484784"/>
            <a:ext cx="216024" cy="288032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5132756" y="2370584"/>
            <a:ext cx="216024" cy="288032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6886878" y="2370584"/>
            <a:ext cx="216024" cy="288032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5796136" y="3140968"/>
            <a:ext cx="216024" cy="288032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Yay 2"/>
          <p:cNvSpPr/>
          <p:nvPr/>
        </p:nvSpPr>
        <p:spPr>
          <a:xfrm rot="14814183">
            <a:off x="5475421" y="1178179"/>
            <a:ext cx="1008112" cy="1777864"/>
          </a:xfrm>
          <a:prstGeom prst="arc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Yay 12"/>
          <p:cNvSpPr/>
          <p:nvPr/>
        </p:nvSpPr>
        <p:spPr>
          <a:xfrm rot="20975490">
            <a:off x="4923751" y="2439919"/>
            <a:ext cx="1008112" cy="1777864"/>
          </a:xfrm>
          <a:prstGeom prst="arc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Yay 13"/>
          <p:cNvSpPr/>
          <p:nvPr/>
        </p:nvSpPr>
        <p:spPr>
          <a:xfrm rot="10167167">
            <a:off x="5164386" y="1548634"/>
            <a:ext cx="1008112" cy="1777864"/>
          </a:xfrm>
          <a:prstGeom prst="arc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Yay 14"/>
          <p:cNvSpPr/>
          <p:nvPr/>
        </p:nvSpPr>
        <p:spPr>
          <a:xfrm rot="3887856">
            <a:off x="4489665" y="1155951"/>
            <a:ext cx="1008112" cy="1777864"/>
          </a:xfrm>
          <a:prstGeom prst="arc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5" name="Düz Bağlayıcı 4"/>
          <p:cNvCxnSpPr/>
          <p:nvPr/>
        </p:nvCxnSpPr>
        <p:spPr>
          <a:xfrm>
            <a:off x="5302980" y="2437566"/>
            <a:ext cx="1645284" cy="7703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18"/>
          <p:cNvCxnSpPr>
            <a:endCxn id="11" idx="1"/>
          </p:cNvCxnSpPr>
          <p:nvPr/>
        </p:nvCxnSpPr>
        <p:spPr>
          <a:xfrm>
            <a:off x="5832140" y="1568658"/>
            <a:ext cx="1086374" cy="88430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>
            <a:endCxn id="11" idx="3"/>
          </p:cNvCxnSpPr>
          <p:nvPr/>
        </p:nvCxnSpPr>
        <p:spPr>
          <a:xfrm flipV="1">
            <a:off x="5904148" y="2616435"/>
            <a:ext cx="1014366" cy="60736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Ok Bağlayıcısı 19"/>
          <p:cNvCxnSpPr/>
          <p:nvPr/>
        </p:nvCxnSpPr>
        <p:spPr>
          <a:xfrm>
            <a:off x="4139952" y="2492896"/>
            <a:ext cx="680096" cy="0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61384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Graph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Theory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669661"/>
            <a:ext cx="3361358" cy="1543315"/>
          </a:xfrm>
          <a:prstGeom prst="rect">
            <a:avLst/>
          </a:prstGeom>
        </p:spPr>
      </p:pic>
      <p:sp>
        <p:nvSpPr>
          <p:cNvPr id="9" name="Metin kutusu 8"/>
          <p:cNvSpPr txBox="1"/>
          <p:nvPr/>
        </p:nvSpPr>
        <p:spPr>
          <a:xfrm>
            <a:off x="611560" y="3501008"/>
            <a:ext cx="777686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problem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was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solved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by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Swiss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mathematician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Leonard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Euler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. His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works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are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considered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as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beginning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Theory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000" i="1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Euler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represented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four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distinct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lands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with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four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points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(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or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nodes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),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and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seven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bridges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with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seven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lines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connecting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those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points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. </a:t>
            </a:r>
          </a:p>
          <a:p>
            <a:endParaRPr lang="tr-TR" sz="2000" i="1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tr-TR" sz="2000" i="1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i="1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‘Can </a:t>
            </a:r>
            <a:r>
              <a:rPr lang="tr-TR" sz="2000" i="1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you</a:t>
            </a:r>
            <a:r>
              <a:rPr lang="tr-TR" sz="2000" i="1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i="1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find</a:t>
            </a:r>
            <a:r>
              <a:rPr lang="tr-TR" sz="2000" i="1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 </a:t>
            </a:r>
            <a:r>
              <a:rPr lang="tr-TR" sz="2000" i="1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path</a:t>
            </a:r>
            <a:r>
              <a:rPr lang="tr-TR" sz="2000" i="1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i="1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that</a:t>
            </a:r>
            <a:r>
              <a:rPr lang="tr-TR" sz="2000" i="1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i="1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includes</a:t>
            </a:r>
            <a:r>
              <a:rPr lang="tr-TR" sz="2000" i="1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i="1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every</a:t>
            </a:r>
            <a:r>
              <a:rPr lang="tr-TR" sz="2000" i="1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i="1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</a:t>
            </a:r>
            <a:r>
              <a:rPr lang="tr-TR" sz="2000" i="1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i="1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exactly</a:t>
            </a:r>
            <a:r>
              <a:rPr lang="tr-TR" sz="2000" i="1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i="1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once</a:t>
            </a:r>
            <a:r>
              <a:rPr lang="tr-TR" sz="2000" i="1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?’</a:t>
            </a:r>
          </a:p>
          <a:p>
            <a:pPr algn="ctr"/>
            <a:r>
              <a:rPr lang="tr-TR" sz="2000" i="1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i="1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‘Is </a:t>
            </a:r>
            <a:r>
              <a:rPr lang="tr-TR" sz="2000" i="1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000" i="1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i="1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given</a:t>
            </a:r>
            <a:r>
              <a:rPr lang="tr-TR" sz="2000" i="1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i="1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r>
              <a:rPr lang="tr-TR" sz="2000" i="1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i="1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traversable</a:t>
            </a:r>
            <a:r>
              <a:rPr lang="tr-TR" sz="2000" i="1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?’</a:t>
            </a:r>
            <a:endParaRPr lang="tr-TR" sz="2000" i="1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000" i="1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5724128" y="1484784"/>
            <a:ext cx="216024" cy="288032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5132756" y="2370584"/>
            <a:ext cx="216024" cy="288032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6886878" y="2370584"/>
            <a:ext cx="216024" cy="288032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5796136" y="3140968"/>
            <a:ext cx="216024" cy="288032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Yay 2"/>
          <p:cNvSpPr/>
          <p:nvPr/>
        </p:nvSpPr>
        <p:spPr>
          <a:xfrm rot="14814183">
            <a:off x="5475421" y="1178179"/>
            <a:ext cx="1008112" cy="1777864"/>
          </a:xfrm>
          <a:prstGeom prst="arc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Yay 12"/>
          <p:cNvSpPr/>
          <p:nvPr/>
        </p:nvSpPr>
        <p:spPr>
          <a:xfrm rot="20975490">
            <a:off x="4923751" y="2439919"/>
            <a:ext cx="1008112" cy="1777864"/>
          </a:xfrm>
          <a:prstGeom prst="arc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Yay 13"/>
          <p:cNvSpPr/>
          <p:nvPr/>
        </p:nvSpPr>
        <p:spPr>
          <a:xfrm rot="10167167">
            <a:off x="5164386" y="1548634"/>
            <a:ext cx="1008112" cy="1777864"/>
          </a:xfrm>
          <a:prstGeom prst="arc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Yay 14"/>
          <p:cNvSpPr/>
          <p:nvPr/>
        </p:nvSpPr>
        <p:spPr>
          <a:xfrm rot="3887856">
            <a:off x="4489665" y="1155951"/>
            <a:ext cx="1008112" cy="1777864"/>
          </a:xfrm>
          <a:prstGeom prst="arc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5" name="Düz Bağlayıcı 4"/>
          <p:cNvCxnSpPr/>
          <p:nvPr/>
        </p:nvCxnSpPr>
        <p:spPr>
          <a:xfrm>
            <a:off x="5302980" y="2437566"/>
            <a:ext cx="1645284" cy="7703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18"/>
          <p:cNvCxnSpPr>
            <a:endCxn id="11" idx="1"/>
          </p:cNvCxnSpPr>
          <p:nvPr/>
        </p:nvCxnSpPr>
        <p:spPr>
          <a:xfrm>
            <a:off x="5832140" y="1568658"/>
            <a:ext cx="1086374" cy="88430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>
            <a:endCxn id="11" idx="3"/>
          </p:cNvCxnSpPr>
          <p:nvPr/>
        </p:nvCxnSpPr>
        <p:spPr>
          <a:xfrm flipV="1">
            <a:off x="5904148" y="2616435"/>
            <a:ext cx="1014366" cy="60736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Ok Bağlayıcısı 19"/>
          <p:cNvCxnSpPr/>
          <p:nvPr/>
        </p:nvCxnSpPr>
        <p:spPr>
          <a:xfrm>
            <a:off x="4139952" y="2492896"/>
            <a:ext cx="680096" cy="0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987373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Graph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Theory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750404" y="1196752"/>
            <a:ext cx="7571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 = (V, E)</a:t>
            </a:r>
          </a:p>
        </p:txBody>
      </p:sp>
      <p:cxnSp>
        <p:nvCxnSpPr>
          <p:cNvPr id="3" name="Düz Ok Bağlayıcısı 2"/>
          <p:cNvCxnSpPr/>
          <p:nvPr/>
        </p:nvCxnSpPr>
        <p:spPr>
          <a:xfrm flipV="1">
            <a:off x="3577387" y="1717933"/>
            <a:ext cx="1015191" cy="414923"/>
          </a:xfrm>
          <a:prstGeom prst="straightConnector1">
            <a:avLst/>
          </a:prstGeom>
          <a:ln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Düz Ok Bağlayıcısı 9"/>
          <p:cNvCxnSpPr/>
          <p:nvPr/>
        </p:nvCxnSpPr>
        <p:spPr>
          <a:xfrm flipH="1" flipV="1">
            <a:off x="5169200" y="1742463"/>
            <a:ext cx="914968" cy="390393"/>
          </a:xfrm>
          <a:prstGeom prst="straightConnector1">
            <a:avLst/>
          </a:prstGeom>
          <a:ln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Metin kutusu 4"/>
          <p:cNvSpPr txBox="1"/>
          <p:nvPr/>
        </p:nvSpPr>
        <p:spPr>
          <a:xfrm>
            <a:off x="1763688" y="2132856"/>
            <a:ext cx="2946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et of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nodes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(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or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vertices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Metin kutusu 11"/>
          <p:cNvSpPr txBox="1"/>
          <p:nvPr/>
        </p:nvSpPr>
        <p:spPr>
          <a:xfrm>
            <a:off x="5264072" y="2156922"/>
            <a:ext cx="24208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et of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(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or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arc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490474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Graph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Theory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750404" y="1196752"/>
            <a:ext cx="7571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 = (V, E)</a:t>
            </a:r>
          </a:p>
        </p:txBody>
      </p:sp>
      <p:cxnSp>
        <p:nvCxnSpPr>
          <p:cNvPr id="3" name="Düz Ok Bağlayıcısı 2"/>
          <p:cNvCxnSpPr/>
          <p:nvPr/>
        </p:nvCxnSpPr>
        <p:spPr>
          <a:xfrm flipV="1">
            <a:off x="3577387" y="1717933"/>
            <a:ext cx="1015191" cy="414923"/>
          </a:xfrm>
          <a:prstGeom prst="straightConnector1">
            <a:avLst/>
          </a:prstGeom>
          <a:ln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Düz Ok Bağlayıcısı 9"/>
          <p:cNvCxnSpPr/>
          <p:nvPr/>
        </p:nvCxnSpPr>
        <p:spPr>
          <a:xfrm flipH="1" flipV="1">
            <a:off x="5169200" y="1742463"/>
            <a:ext cx="914968" cy="390393"/>
          </a:xfrm>
          <a:prstGeom prst="straightConnector1">
            <a:avLst/>
          </a:prstGeom>
          <a:ln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Metin kutusu 4"/>
          <p:cNvSpPr txBox="1"/>
          <p:nvPr/>
        </p:nvSpPr>
        <p:spPr>
          <a:xfrm>
            <a:off x="1763688" y="2132856"/>
            <a:ext cx="2946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et of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nodes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(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or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vertices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Metin kutusu 11"/>
          <p:cNvSpPr txBox="1"/>
          <p:nvPr/>
        </p:nvSpPr>
        <p:spPr>
          <a:xfrm>
            <a:off x="5264072" y="2156922"/>
            <a:ext cx="24208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et of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(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or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arc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403648" y="2780928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1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403648" y="397647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3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2704964" y="2780928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2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2704964" y="397647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3556220" y="3365681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5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1" name="Düz Bağlayıcı 10"/>
          <p:cNvCxnSpPr>
            <a:stCxn id="6" idx="6"/>
            <a:endCxn id="15" idx="2"/>
          </p:cNvCxnSpPr>
          <p:nvPr/>
        </p:nvCxnSpPr>
        <p:spPr>
          <a:xfrm>
            <a:off x="1840868" y="2996952"/>
            <a:ext cx="864096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/>
          <p:nvPr/>
        </p:nvCxnSpPr>
        <p:spPr>
          <a:xfrm>
            <a:off x="1840868" y="4192498"/>
            <a:ext cx="864096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endCxn id="16" idx="0"/>
          </p:cNvCxnSpPr>
          <p:nvPr/>
        </p:nvCxnSpPr>
        <p:spPr>
          <a:xfrm>
            <a:off x="2910734" y="3212182"/>
            <a:ext cx="12840" cy="76429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27"/>
          <p:cNvCxnSpPr>
            <a:stCxn id="22" idx="2"/>
          </p:cNvCxnSpPr>
          <p:nvPr/>
        </p:nvCxnSpPr>
        <p:spPr>
          <a:xfrm flipH="1">
            <a:off x="1769864" y="3581705"/>
            <a:ext cx="1786356" cy="46095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stCxn id="6" idx="5"/>
          </p:cNvCxnSpPr>
          <p:nvPr/>
        </p:nvCxnSpPr>
        <p:spPr>
          <a:xfrm>
            <a:off x="1776839" y="3149704"/>
            <a:ext cx="976969" cy="90506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Metin kutusu 42"/>
          <p:cNvSpPr txBox="1"/>
          <p:nvPr/>
        </p:nvSpPr>
        <p:spPr>
          <a:xfrm>
            <a:off x="1413992" y="4509120"/>
            <a:ext cx="20297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undirected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430282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Graph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Theory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750404" y="1196752"/>
            <a:ext cx="7571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 = (V, E)</a:t>
            </a:r>
          </a:p>
        </p:txBody>
      </p:sp>
      <p:cxnSp>
        <p:nvCxnSpPr>
          <p:cNvPr id="3" name="Düz Ok Bağlayıcısı 2"/>
          <p:cNvCxnSpPr/>
          <p:nvPr/>
        </p:nvCxnSpPr>
        <p:spPr>
          <a:xfrm flipV="1">
            <a:off x="3577387" y="1717933"/>
            <a:ext cx="1015191" cy="414923"/>
          </a:xfrm>
          <a:prstGeom prst="straightConnector1">
            <a:avLst/>
          </a:prstGeom>
          <a:ln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Düz Ok Bağlayıcısı 9"/>
          <p:cNvCxnSpPr/>
          <p:nvPr/>
        </p:nvCxnSpPr>
        <p:spPr>
          <a:xfrm flipH="1" flipV="1">
            <a:off x="5169200" y="1742463"/>
            <a:ext cx="914968" cy="390393"/>
          </a:xfrm>
          <a:prstGeom prst="straightConnector1">
            <a:avLst/>
          </a:prstGeom>
          <a:ln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Metin kutusu 4"/>
          <p:cNvSpPr txBox="1"/>
          <p:nvPr/>
        </p:nvSpPr>
        <p:spPr>
          <a:xfrm>
            <a:off x="1763688" y="2132856"/>
            <a:ext cx="2946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et of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nodes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(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or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vertices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Metin kutusu 11"/>
          <p:cNvSpPr txBox="1"/>
          <p:nvPr/>
        </p:nvSpPr>
        <p:spPr>
          <a:xfrm>
            <a:off x="5264072" y="2156922"/>
            <a:ext cx="24208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et of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(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or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arc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403648" y="2780928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1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403648" y="397647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3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2704964" y="2780928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2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2704964" y="397647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5369260" y="2780928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5369260" y="397647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3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6670576" y="2780928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2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6670576" y="3976474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5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7724388" y="3377781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1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3556220" y="3365681"/>
            <a:ext cx="437220" cy="432048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5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1" name="Düz Bağlayıcı 10"/>
          <p:cNvCxnSpPr>
            <a:stCxn id="6" idx="6"/>
            <a:endCxn id="15" idx="2"/>
          </p:cNvCxnSpPr>
          <p:nvPr/>
        </p:nvCxnSpPr>
        <p:spPr>
          <a:xfrm>
            <a:off x="1840868" y="2996952"/>
            <a:ext cx="864096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/>
          <p:nvPr/>
        </p:nvCxnSpPr>
        <p:spPr>
          <a:xfrm>
            <a:off x="1840868" y="4192498"/>
            <a:ext cx="864096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endCxn id="16" idx="0"/>
          </p:cNvCxnSpPr>
          <p:nvPr/>
        </p:nvCxnSpPr>
        <p:spPr>
          <a:xfrm>
            <a:off x="2910734" y="3212182"/>
            <a:ext cx="12840" cy="76429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27"/>
          <p:cNvCxnSpPr>
            <a:stCxn id="22" idx="2"/>
          </p:cNvCxnSpPr>
          <p:nvPr/>
        </p:nvCxnSpPr>
        <p:spPr>
          <a:xfrm flipH="1">
            <a:off x="1769864" y="3581705"/>
            <a:ext cx="1786356" cy="46095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stCxn id="6" idx="5"/>
          </p:cNvCxnSpPr>
          <p:nvPr/>
        </p:nvCxnSpPr>
        <p:spPr>
          <a:xfrm>
            <a:off x="1776839" y="3149704"/>
            <a:ext cx="976969" cy="90506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Ok Bağlayıcısı 31"/>
          <p:cNvCxnSpPr>
            <a:stCxn id="19" idx="2"/>
          </p:cNvCxnSpPr>
          <p:nvPr/>
        </p:nvCxnSpPr>
        <p:spPr>
          <a:xfrm flipH="1" flipV="1">
            <a:off x="5806480" y="2988981"/>
            <a:ext cx="864096" cy="7971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headEnd type="triangl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Ok Bağlayıcısı 33"/>
          <p:cNvCxnSpPr>
            <a:stCxn id="20" idx="1"/>
          </p:cNvCxnSpPr>
          <p:nvPr/>
        </p:nvCxnSpPr>
        <p:spPr>
          <a:xfrm flipH="1" flipV="1">
            <a:off x="5692786" y="3175706"/>
            <a:ext cx="1041819" cy="864040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headEnd type="triangl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Düz Ok Bağlayıcısı 35"/>
          <p:cNvCxnSpPr>
            <a:stCxn id="18" idx="6"/>
          </p:cNvCxnSpPr>
          <p:nvPr/>
        </p:nvCxnSpPr>
        <p:spPr>
          <a:xfrm>
            <a:off x="5806480" y="4192498"/>
            <a:ext cx="864097" cy="1728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headEnd type="triangl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Düz Ok Bağlayıcısı 37"/>
          <p:cNvCxnSpPr>
            <a:stCxn id="21" idx="3"/>
          </p:cNvCxnSpPr>
          <p:nvPr/>
        </p:nvCxnSpPr>
        <p:spPr>
          <a:xfrm flipH="1">
            <a:off x="7077792" y="3746557"/>
            <a:ext cx="710625" cy="316351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headEnd type="triangl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Düz Ok Bağlayıcısı 39"/>
          <p:cNvCxnSpPr>
            <a:stCxn id="17" idx="4"/>
          </p:cNvCxnSpPr>
          <p:nvPr/>
        </p:nvCxnSpPr>
        <p:spPr>
          <a:xfrm>
            <a:off x="5587870" y="3212976"/>
            <a:ext cx="1" cy="763498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headEnd type="triangl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Metin kutusu 41"/>
          <p:cNvSpPr txBox="1"/>
          <p:nvPr/>
        </p:nvSpPr>
        <p:spPr>
          <a:xfrm>
            <a:off x="5673392" y="4509120"/>
            <a:ext cx="17892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irected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3" name="Metin kutusu 42"/>
          <p:cNvSpPr txBox="1"/>
          <p:nvPr/>
        </p:nvSpPr>
        <p:spPr>
          <a:xfrm>
            <a:off x="1413992" y="4509120"/>
            <a:ext cx="20297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undirected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238781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1669096</TotalTime>
  <Words>1815</Words>
  <Application>Microsoft Office PowerPoint</Application>
  <PresentationFormat>Ekran Gösterisi (4:3)</PresentationFormat>
  <Paragraphs>486</Paragraphs>
  <Slides>34</Slides>
  <Notes>34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34</vt:i4>
      </vt:variant>
    </vt:vector>
  </HeadingPairs>
  <TitlesOfParts>
    <vt:vector size="39" baseType="lpstr">
      <vt:lpstr>ＭＳ Ｐゴシック</vt:lpstr>
      <vt:lpstr>Arial</vt:lpstr>
      <vt:lpstr>Calibri</vt:lpstr>
      <vt:lpstr>Comic Sans MS</vt:lpstr>
      <vt:lpstr>Office Theme</vt:lpstr>
      <vt:lpstr>Graph Traversal(BFS)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EGE Üniv.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Algorithms</dc:title>
  <dc:creator>Aydin</dc:creator>
  <cp:lastModifiedBy>Murat</cp:lastModifiedBy>
  <cp:revision>300</cp:revision>
  <dcterms:created xsi:type="dcterms:W3CDTF">2003-09-08T08:07:00Z</dcterms:created>
  <dcterms:modified xsi:type="dcterms:W3CDTF">2018-09-10T06:40:46Z</dcterms:modified>
</cp:coreProperties>
</file>