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95" r:id="rId4"/>
    <p:sldId id="272" r:id="rId5"/>
    <p:sldId id="279" r:id="rId6"/>
    <p:sldId id="273" r:id="rId7"/>
    <p:sldId id="280" r:id="rId8"/>
    <p:sldId id="274" r:id="rId9"/>
    <p:sldId id="294" r:id="rId10"/>
    <p:sldId id="269" r:id="rId11"/>
    <p:sldId id="296" r:id="rId12"/>
    <p:sldId id="281" r:id="rId13"/>
    <p:sldId id="282" r:id="rId14"/>
    <p:sldId id="293" r:id="rId15"/>
    <p:sldId id="298" r:id="rId16"/>
    <p:sldId id="290" r:id="rId17"/>
    <p:sldId id="291" r:id="rId18"/>
    <p:sldId id="284" r:id="rId1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FAB2F0-18AE-FD77-9676-83AB06A0B8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A3333909-5EEB-E050-6374-C4AD8795CF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FFA0B0A-D5E7-F613-7C2C-C61726D11D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058E6-0DEE-41A0-9B76-5BC4F7A5D062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BBA623E-7FAE-C9D0-ED92-F659DE0DD7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CD15DB2-C571-9706-7D23-C0744796D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0B645-3581-40D5-AB74-39A18F93C7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4520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6269CE9-0293-1038-735A-0E1EDFDE4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835963BC-D459-216F-311E-68F85C0149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BE7DCAF-3E03-85B8-894A-0B8C763115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058E6-0DEE-41A0-9B76-5BC4F7A5D062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0FF93B0-02D7-B08E-7ECB-26B53A44F3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B32403A-5383-7C04-7B13-ACF961D33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0B645-3581-40D5-AB74-39A18F93C7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95357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376F68FA-6ED0-BD19-7ECA-4EC4D979B3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457DC96C-8385-5D5C-5475-0C92731BC9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17D4434-763A-D2CD-2B17-538349ACFA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058E6-0DEE-41A0-9B76-5BC4F7A5D062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EC0ACB8-97E7-E72F-5604-04DF7D320F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5C6E985-ED5A-E5DE-9387-AAA8C8367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0B645-3581-40D5-AB74-39A18F93C7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55583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r>
              <a:rPr lang="tr-TR" dirty="0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dirty="0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76829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r>
              <a:rPr lang="tr-TR" dirty="0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u="none">
                <a:latin typeface="Arial Narrow" panose="020B0606020202030204" pitchFamily="34" charset="0"/>
              </a:defRPr>
            </a:lvl1pPr>
            <a:lvl2pPr>
              <a:defRPr u="none">
                <a:latin typeface="Arial Narrow" panose="020B0606020202030204" pitchFamily="34" charset="0"/>
              </a:defRPr>
            </a:lvl2pPr>
            <a:lvl3pPr>
              <a:defRPr u="none">
                <a:latin typeface="Arial Narrow" panose="020B0606020202030204" pitchFamily="34" charset="0"/>
              </a:defRPr>
            </a:lvl3pPr>
            <a:lvl4pPr>
              <a:defRPr u="none">
                <a:latin typeface="Arial Narrow" panose="020B0606020202030204" pitchFamily="34" charset="0"/>
              </a:defRPr>
            </a:lvl4pPr>
            <a:lvl5pPr>
              <a:defRPr u="none">
                <a:latin typeface="Arial Narrow" panose="020B0606020202030204" pitchFamily="34" charset="0"/>
              </a:defRPr>
            </a:lvl5pPr>
          </a:lstStyle>
          <a:p>
            <a:pPr lvl="0"/>
            <a:r>
              <a:rPr lang="tr-TR" dirty="0"/>
              <a:t>Asıl metin stillerini düzenlemek için tıklatın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38108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0706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08844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63740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1289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12339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23922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3821545-4632-D6A2-C4CE-F25CC21136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4A52C2-2724-07F1-2181-57954A68DD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E813E8B-056C-04C9-87C2-F962798447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058E6-0DEE-41A0-9B76-5BC4F7A5D062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610CE87-04F5-15C7-FE87-C78D28B045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FA270F6-30D3-C545-D6BC-4167DE22F5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0B645-3581-40D5-AB74-39A18F93C7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07606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46343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16333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5427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2A56970-FF68-DC61-95CC-E497F0CEB9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98A714F-7049-E5B0-892B-202CDEC41F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F6074BB-E04C-B18A-3737-D33E396839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058E6-0DEE-41A0-9B76-5BC4F7A5D062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EA5C1DF-B93C-C656-00AA-577E9B00A3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3394D51-781C-B73C-ED6E-ADF05AF6F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0B645-3581-40D5-AB74-39A18F93C7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23730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6A070A7-ED30-7F0F-FD0D-54B320A444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7D45611-067E-6833-91AB-EE81C1BFA0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264DD62-9BA3-A909-C12C-2599E8FA7D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E5511A4-6A42-ADC9-677A-FC60279DCF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058E6-0DEE-41A0-9B76-5BC4F7A5D062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9647FAC-996A-CFFD-2F0D-66E5931413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90A01ABA-5E85-7657-B507-ECBEAB44B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0B645-3581-40D5-AB74-39A18F93C7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1852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E3F1337-24E0-7C30-C3EF-890FA04E2F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CB82D749-AC2C-6235-F51C-28D730F88B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A820E063-917D-B3AE-5254-6AC6C0BDF1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814761B4-4C5A-598E-1DFC-85DBD76A98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9A8E8FEF-0EAA-F531-0FEB-2A1F0B006E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AE0FFFB7-BC22-ADBD-E6DF-C8E7D11B08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058E6-0DEE-41A0-9B76-5BC4F7A5D062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C6A104B5-1F04-634A-AC53-F5F9EEC994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AC08996B-F65C-9EA3-3687-F7D1A5DFAA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0B645-3581-40D5-AB74-39A18F93C7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22973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D13DA68-46B6-0928-A5A0-ECAD939941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FBA3ACBC-86F1-C913-94E1-636291133A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058E6-0DEE-41A0-9B76-5BC4F7A5D062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4DCE2CC8-35DD-2357-42AA-0D89695245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C50B5235-B375-2604-62B0-330308615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0B645-3581-40D5-AB74-39A18F93C7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4583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09529774-75CA-41A9-2219-C1ECB53E89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058E6-0DEE-41A0-9B76-5BC4F7A5D062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ACA0D0DC-B8FC-2810-B9A9-2F50CC1E4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0B281DEC-571B-ACDC-889A-BCE90F809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0B645-3581-40D5-AB74-39A18F93C7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05134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129C7AD-3BBC-833A-1DD2-71B1E1347D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565F2C2-07C8-175C-89F6-AE1784AA0C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9C399A2-A718-0B2E-F47B-0A5487D863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1BA9246-8033-B88B-B728-23C9FAA97D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058E6-0DEE-41A0-9B76-5BC4F7A5D062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6D411EB2-2EC9-E4DB-9177-D3E61362C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40156752-F1FA-FCDE-6BD3-26EDB4226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0B645-3581-40D5-AB74-39A18F93C7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8642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CE96FD7-9CEE-4EBE-1A30-7B498CDBE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7A363D6-9CC3-EA9B-634C-58BA850278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D54BADCE-23D2-B95D-97A7-D66B0B781B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30A0325-F5E9-E596-5B87-79132CDF08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058E6-0DEE-41A0-9B76-5BC4F7A5D062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7EFA2B0-BE0F-07F8-466E-2B5EA61FB2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75232A1-2FBE-3B16-E305-C7079E76D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0B645-3581-40D5-AB74-39A18F93C7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7737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8D7DD92F-AF1F-04C4-19CD-065E4E1F05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FADA10A-CBE8-9691-FBEA-C1D0E0D0E7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6DB2BAE-991B-3A65-4196-7AD7253DE9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1058E6-0DEE-41A0-9B76-5BC4F7A5D062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AF56E68-8908-F397-0A28-11B48650F5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BACBADE-8D7E-937E-7F9B-8ED7909440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E0B645-3581-40D5-AB74-39A18F93C7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1561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3717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89" t="5860" r="25984" b="-1"/>
          <a:stretch/>
        </p:blipFill>
        <p:spPr bwMode="auto">
          <a:xfrm>
            <a:off x="5138166" y="11"/>
            <a:ext cx="5529834" cy="6857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1" name="Freeform 8">
            <a:extLst>
              <a:ext uri="{FF2B5EF4-FFF2-40B4-BE49-F238E27FC236}">
                <a16:creationId xmlns:a16="http://schemas.microsoft.com/office/drawing/2014/main" id="{9225B0D8-E56E-4ACC-A464-81F4062765CC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3363" y="-479"/>
            <a:ext cx="7101525" cy="6858478"/>
          </a:xfrm>
          <a:custGeom>
            <a:avLst/>
            <a:gdLst>
              <a:gd name="connsiteX0" fmla="*/ 0 w 8078051"/>
              <a:gd name="connsiteY0" fmla="*/ 0 h 5829300"/>
              <a:gd name="connsiteX1" fmla="*/ 4453793 w 8078051"/>
              <a:gd name="connsiteY1" fmla="*/ 0 h 5829300"/>
              <a:gd name="connsiteX2" fmla="*/ 5363426 w 8078051"/>
              <a:gd name="connsiteY2" fmla="*/ 0 h 5829300"/>
              <a:gd name="connsiteX3" fmla="*/ 5368184 w 8078051"/>
              <a:gd name="connsiteY3" fmla="*/ 0 h 5829300"/>
              <a:gd name="connsiteX4" fmla="*/ 8078051 w 8078051"/>
              <a:gd name="connsiteY4" fmla="*/ 5829300 h 5829300"/>
              <a:gd name="connsiteX5" fmla="*/ 1743926 w 8078051"/>
              <a:gd name="connsiteY5" fmla="*/ 5829300 h 5829300"/>
              <a:gd name="connsiteX6" fmla="*/ 1744148 w 8078051"/>
              <a:gd name="connsiteY6" fmla="*/ 5828822 h 5829300"/>
              <a:gd name="connsiteX7" fmla="*/ 0 w 8078051"/>
              <a:gd name="connsiteY7" fmla="*/ 5828822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78051" h="5829300">
                <a:moveTo>
                  <a:pt x="0" y="0"/>
                </a:moveTo>
                <a:lnTo>
                  <a:pt x="4453793" y="0"/>
                </a:lnTo>
                <a:lnTo>
                  <a:pt x="5363426" y="0"/>
                </a:lnTo>
                <a:lnTo>
                  <a:pt x="5368184" y="0"/>
                </a:lnTo>
                <a:lnTo>
                  <a:pt x="8078051" y="5829300"/>
                </a:lnTo>
                <a:lnTo>
                  <a:pt x="1743926" y="5829300"/>
                </a:lnTo>
                <a:lnTo>
                  <a:pt x="1744148" y="5828822"/>
                </a:lnTo>
                <a:lnTo>
                  <a:pt x="0" y="5828822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3" name="Freeform 11">
            <a:extLst>
              <a:ext uri="{FF2B5EF4-FFF2-40B4-BE49-F238E27FC236}">
                <a16:creationId xmlns:a16="http://schemas.microsoft.com/office/drawing/2014/main" id="{8F5D1B28-3976-4367-807C-CAD629CDD838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3362" y="-479"/>
            <a:ext cx="6058539" cy="6858478"/>
          </a:xfrm>
          <a:custGeom>
            <a:avLst/>
            <a:gdLst>
              <a:gd name="connsiteX0" fmla="*/ 0 w 8078052"/>
              <a:gd name="connsiteY0" fmla="*/ 0 h 6858478"/>
              <a:gd name="connsiteX1" fmla="*/ 3829872 w 8078052"/>
              <a:gd name="connsiteY1" fmla="*/ 0 h 6858478"/>
              <a:gd name="connsiteX2" fmla="*/ 4896100 w 8078052"/>
              <a:gd name="connsiteY2" fmla="*/ 0 h 6858478"/>
              <a:gd name="connsiteX3" fmla="*/ 4901677 w 8078052"/>
              <a:gd name="connsiteY3" fmla="*/ 0 h 6858478"/>
              <a:gd name="connsiteX4" fmla="*/ 8078052 w 8078052"/>
              <a:gd name="connsiteY4" fmla="*/ 6858478 h 6858478"/>
              <a:gd name="connsiteX5" fmla="*/ 653497 w 8078052"/>
              <a:gd name="connsiteY5" fmla="*/ 6858478 h 6858478"/>
              <a:gd name="connsiteX6" fmla="*/ 653757 w 8078052"/>
              <a:gd name="connsiteY6" fmla="*/ 6857916 h 6858478"/>
              <a:gd name="connsiteX7" fmla="*/ 0 w 8078052"/>
              <a:gd name="connsiteY7" fmla="*/ 6857916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78052" h="6858478">
                <a:moveTo>
                  <a:pt x="0" y="0"/>
                </a:moveTo>
                <a:lnTo>
                  <a:pt x="3829872" y="0"/>
                </a:lnTo>
                <a:lnTo>
                  <a:pt x="4896100" y="0"/>
                </a:lnTo>
                <a:lnTo>
                  <a:pt x="4901677" y="0"/>
                </a:lnTo>
                <a:lnTo>
                  <a:pt x="8078052" y="6858478"/>
                </a:lnTo>
                <a:lnTo>
                  <a:pt x="653497" y="6858478"/>
                </a:lnTo>
                <a:lnTo>
                  <a:pt x="653757" y="6857916"/>
                </a:lnTo>
                <a:lnTo>
                  <a:pt x="0" y="6857916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2127505" y="2600325"/>
            <a:ext cx="3793777" cy="3320973"/>
          </a:xfrm>
        </p:spPr>
        <p:txBody>
          <a:bodyPr anchor="t">
            <a:normAutofit/>
          </a:bodyPr>
          <a:lstStyle/>
          <a:p>
            <a:r>
              <a:rPr lang="tr-TR" sz="4700" dirty="0"/>
              <a:t>EKG Yorumlamak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2224534" y="5343535"/>
            <a:ext cx="3125532" cy="1155525"/>
          </a:xfrm>
        </p:spPr>
        <p:txBody>
          <a:bodyPr anchor="b">
            <a:normAutofit/>
          </a:bodyPr>
          <a:lstStyle/>
          <a:p>
            <a:pPr algn="l"/>
            <a:r>
              <a:rPr lang="tr-TR" sz="1700" dirty="0"/>
              <a:t>Dr. Etkin ŞAFAK</a:t>
            </a:r>
          </a:p>
        </p:txBody>
      </p:sp>
    </p:spTree>
    <p:extLst>
      <p:ext uri="{BB962C8B-B14F-4D97-AF65-F5344CB8AC3E}">
        <p14:creationId xmlns:p14="http://schemas.microsoft.com/office/powerpoint/2010/main" val="4998175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Kalp Hızının </a:t>
            </a:r>
            <a:r>
              <a:rPr lang="tr-TR" dirty="0" err="1"/>
              <a:t>Hesaplanılması</a:t>
            </a:r>
            <a:r>
              <a:rPr lang="tr-TR" dirty="0">
                <a:latin typeface="Arial Narrow" panose="020B0606020202030204" pitchFamily="34" charset="0"/>
              </a:rPr>
              <a:t>:</a:t>
            </a:r>
            <a:br>
              <a:rPr lang="tr-TR" dirty="0">
                <a:latin typeface="Arial Narrow" panose="020B0606020202030204" pitchFamily="34" charset="0"/>
              </a:rPr>
            </a:br>
            <a:endParaRPr lang="tr-TR" dirty="0">
              <a:latin typeface="Arial Narrow" panose="020B060602020203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/>
              <a:t>Kağıt hızı 25</a:t>
            </a:r>
            <a:r>
              <a:rPr lang="en-US" sz="2000" dirty="0"/>
              <a:t> mm/</a:t>
            </a:r>
            <a:r>
              <a:rPr lang="tr-TR" sz="2000" dirty="0" err="1"/>
              <a:t>sn</a:t>
            </a:r>
            <a:r>
              <a:rPr lang="tr-TR" sz="2000" dirty="0"/>
              <a:t> = 1500 mm/</a:t>
            </a:r>
            <a:r>
              <a:rPr lang="tr-TR" sz="2000" dirty="0" err="1"/>
              <a:t>dk</a:t>
            </a:r>
            <a:endParaRPr lang="tr-TR" sz="2000" dirty="0"/>
          </a:p>
          <a:p>
            <a:r>
              <a:rPr lang="tr-TR" sz="2000" dirty="0"/>
              <a:t>İki R-R arasını hesap edin : 18 mm</a:t>
            </a:r>
          </a:p>
          <a:p>
            <a:r>
              <a:rPr lang="tr-TR" sz="2000" dirty="0"/>
              <a:t>Dakika kalp atım sayısı: </a:t>
            </a:r>
            <a:r>
              <a:rPr lang="tr-TR" altLang="tr-TR" sz="2000" dirty="0"/>
              <a:t>1500/18 = 83 </a:t>
            </a:r>
            <a:r>
              <a:rPr lang="tr-TR" altLang="tr-TR" sz="2000" dirty="0" err="1"/>
              <a:t>bpm</a:t>
            </a:r>
            <a:endParaRPr lang="tr-TR" altLang="tr-TR" sz="2000" dirty="0"/>
          </a:p>
          <a:p>
            <a:endParaRPr lang="tr-TR" altLang="tr-TR" sz="2000" dirty="0"/>
          </a:p>
          <a:p>
            <a:endParaRPr lang="tr-TR" sz="2000" dirty="0"/>
          </a:p>
          <a:p>
            <a:endParaRPr lang="tr-TR" sz="2000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9617" y="2780929"/>
            <a:ext cx="7221509" cy="2628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0119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Ortalama Elektriksel Eksen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000" dirty="0"/>
              <a:t>Ortalama Elektrik Ekseni (MEA), </a:t>
            </a:r>
            <a:r>
              <a:rPr lang="tr-TR" sz="2000" dirty="0" err="1"/>
              <a:t>ventriküler</a:t>
            </a:r>
            <a:r>
              <a:rPr lang="tr-TR" sz="2000" dirty="0"/>
              <a:t> </a:t>
            </a:r>
            <a:r>
              <a:rPr lang="tr-TR" sz="2000" dirty="0" err="1"/>
              <a:t>depolarizasyon</a:t>
            </a:r>
            <a:r>
              <a:rPr lang="tr-TR" sz="2000" dirty="0"/>
              <a:t> modelini, yani kalp atışlarını anlamak için elektrik akımının net yönünü değerlendiren basit bir klinik değerlendirmedir.</a:t>
            </a:r>
          </a:p>
          <a:p>
            <a:pPr algn="just"/>
            <a:r>
              <a:rPr lang="tr-TR" sz="2000" dirty="0"/>
              <a:t>-180 ° ile 180 ° arasındaki bir açı olarak tanımlanır ve 3 </a:t>
            </a:r>
            <a:r>
              <a:rPr lang="tr-TR" sz="2000" dirty="0" err="1"/>
              <a:t>bipolar</a:t>
            </a:r>
            <a:r>
              <a:rPr lang="tr-TR" sz="2000" dirty="0"/>
              <a:t> </a:t>
            </a:r>
            <a:r>
              <a:rPr lang="tr-TR" sz="2000" dirty="0" err="1"/>
              <a:t>ekstremite</a:t>
            </a:r>
            <a:r>
              <a:rPr lang="tr-TR" sz="2000" dirty="0"/>
              <a:t> derivasyonu kullanılarak hesaplanır.</a:t>
            </a:r>
          </a:p>
          <a:p>
            <a:endParaRPr lang="tr-TR" sz="2000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8088" y="3501008"/>
            <a:ext cx="3102178" cy="2893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64344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Ortalama Elektriksel Eksen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81200" y="1700808"/>
            <a:ext cx="4402832" cy="3845024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en-US" dirty="0" err="1"/>
              <a:t>Depolarizasyonun</a:t>
            </a:r>
            <a:r>
              <a:rPr lang="en-US" dirty="0"/>
              <a:t> </a:t>
            </a:r>
            <a:r>
              <a:rPr lang="en-US" dirty="0" err="1"/>
              <a:t>ardından</a:t>
            </a:r>
            <a:r>
              <a:rPr lang="en-US" dirty="0"/>
              <a:t>, </a:t>
            </a:r>
            <a:r>
              <a:rPr lang="en-US" dirty="0" err="1"/>
              <a:t>kalpteki</a:t>
            </a:r>
            <a:r>
              <a:rPr lang="en-US" dirty="0"/>
              <a:t> her </a:t>
            </a:r>
            <a:r>
              <a:rPr lang="en-US" dirty="0" err="1"/>
              <a:t>miyokardiyal</a:t>
            </a:r>
            <a:r>
              <a:rPr lang="en-US" dirty="0"/>
              <a:t> </a:t>
            </a:r>
            <a:r>
              <a:rPr lang="en-US" dirty="0" err="1"/>
              <a:t>lif</a:t>
            </a:r>
            <a:r>
              <a:rPr lang="en-US" dirty="0"/>
              <a:t> </a:t>
            </a:r>
            <a:r>
              <a:rPr lang="en-US" dirty="0" err="1"/>
              <a:t>kendi</a:t>
            </a:r>
            <a:r>
              <a:rPr lang="en-US" dirty="0"/>
              <a:t> </a:t>
            </a:r>
            <a:r>
              <a:rPr lang="en-US" dirty="0" err="1"/>
              <a:t>küçük</a:t>
            </a:r>
            <a:r>
              <a:rPr lang="en-US" dirty="0"/>
              <a:t> </a:t>
            </a:r>
            <a:r>
              <a:rPr lang="en-US" dirty="0" err="1"/>
              <a:t>vektörünü</a:t>
            </a:r>
            <a:r>
              <a:rPr lang="en-US" dirty="0"/>
              <a:t> </a:t>
            </a:r>
            <a:r>
              <a:rPr lang="en-US" dirty="0" err="1"/>
              <a:t>üretir</a:t>
            </a:r>
            <a:r>
              <a:rPr lang="en-US" dirty="0"/>
              <a:t>.  </a:t>
            </a:r>
            <a:endParaRPr lang="tr-TR" dirty="0"/>
          </a:p>
          <a:p>
            <a:pPr algn="just"/>
            <a:r>
              <a:rPr lang="en-US" dirty="0" err="1"/>
              <a:t>Kalpteki</a:t>
            </a:r>
            <a:r>
              <a:rPr lang="en-US" dirty="0"/>
              <a:t> </a:t>
            </a:r>
            <a:r>
              <a:rPr lang="en-US" dirty="0" err="1"/>
              <a:t>tüm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vektörlerin</a:t>
            </a:r>
            <a:r>
              <a:rPr lang="en-US" dirty="0"/>
              <a:t> </a:t>
            </a:r>
            <a:r>
              <a:rPr lang="en-US" dirty="0" err="1"/>
              <a:t>toplamı</a:t>
            </a:r>
            <a:r>
              <a:rPr lang="en-US" dirty="0"/>
              <a:t>, </a:t>
            </a:r>
            <a:r>
              <a:rPr lang="en-US" dirty="0" err="1"/>
              <a:t>negatif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pozitif</a:t>
            </a:r>
            <a:r>
              <a:rPr lang="en-US" dirty="0"/>
              <a:t> </a:t>
            </a:r>
            <a:r>
              <a:rPr lang="en-US" dirty="0" err="1"/>
              <a:t>kutuplardan</a:t>
            </a:r>
            <a:r>
              <a:rPr lang="en-US" dirty="0"/>
              <a:t> </a:t>
            </a:r>
            <a:r>
              <a:rPr lang="en-US" dirty="0" err="1"/>
              <a:t>oluşan</a:t>
            </a:r>
            <a:r>
              <a:rPr lang="en-US" dirty="0"/>
              <a:t> EKG </a:t>
            </a:r>
            <a:r>
              <a:rPr lang="en-US" dirty="0" err="1"/>
              <a:t>uçlarıyla</a:t>
            </a:r>
            <a:r>
              <a:rPr lang="en-US" dirty="0"/>
              <a:t> </a:t>
            </a:r>
            <a:r>
              <a:rPr lang="en-US" dirty="0" err="1"/>
              <a:t>ölçülür</a:t>
            </a:r>
            <a:r>
              <a:rPr lang="en-US" dirty="0"/>
              <a:t>.</a:t>
            </a:r>
            <a:endParaRPr lang="tr-TR" dirty="0"/>
          </a:p>
          <a:p>
            <a:pPr algn="just"/>
            <a:r>
              <a:rPr lang="tr-TR" dirty="0"/>
              <a:t>Eğer vektör, derivasyonun pozitif kutbuna doğru hareket ediyorsa sıfırdan büyük ve negatif kutba doğru hareket ediyorsa sıfırdan küçük bir sapma kaydeder.</a:t>
            </a:r>
          </a:p>
          <a:p>
            <a:pPr algn="just"/>
            <a:r>
              <a:rPr lang="tr-TR" dirty="0"/>
              <a:t>Derivasyon eksenine dik olarak hareket eden bir vektör sapma oluşturmaz.</a:t>
            </a:r>
          </a:p>
          <a:p>
            <a:pPr algn="just"/>
            <a:r>
              <a:rPr lang="en-US" dirty="0" err="1"/>
              <a:t>Birden</a:t>
            </a:r>
            <a:r>
              <a:rPr lang="en-US" dirty="0"/>
              <a:t> </a:t>
            </a:r>
            <a:r>
              <a:rPr lang="en-US" dirty="0" err="1"/>
              <a:t>fazla</a:t>
            </a:r>
            <a:r>
              <a:rPr lang="tr-TR" dirty="0"/>
              <a:t> derivasyon</a:t>
            </a:r>
            <a:r>
              <a:rPr lang="en-US" dirty="0"/>
              <a:t> </a:t>
            </a:r>
            <a:r>
              <a:rPr lang="en-US" dirty="0" err="1"/>
              <a:t>kullanarak</a:t>
            </a:r>
            <a:r>
              <a:rPr lang="en-US" dirty="0"/>
              <a:t> </a:t>
            </a:r>
            <a:r>
              <a:rPr lang="en-US" dirty="0" err="1"/>
              <a:t>kalbin</a:t>
            </a:r>
            <a:r>
              <a:rPr lang="en-US" dirty="0"/>
              <a:t> </a:t>
            </a:r>
            <a:r>
              <a:rPr lang="en-US" dirty="0" err="1"/>
              <a:t>elektriksel</a:t>
            </a:r>
            <a:r>
              <a:rPr lang="en-US" dirty="0"/>
              <a:t> </a:t>
            </a:r>
            <a:r>
              <a:rPr lang="en-US" dirty="0" err="1"/>
              <a:t>aktivitesinin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"</a:t>
            </a:r>
            <a:r>
              <a:rPr lang="en-US" dirty="0" err="1"/>
              <a:t>resmini</a:t>
            </a:r>
            <a:r>
              <a:rPr lang="en-US" dirty="0"/>
              <a:t>" </a:t>
            </a:r>
            <a:r>
              <a:rPr lang="tr-TR" dirty="0"/>
              <a:t>elde etmiş oluruz</a:t>
            </a:r>
            <a:r>
              <a:rPr lang="en-US" dirty="0"/>
              <a:t>.</a:t>
            </a:r>
            <a:endParaRPr lang="tr-TR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7593" y="2348880"/>
            <a:ext cx="3684389" cy="1942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20092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Ortalama Elektriksel Eksen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81200" y="1600201"/>
            <a:ext cx="4762872" cy="4349080"/>
          </a:xfrm>
        </p:spPr>
        <p:txBody>
          <a:bodyPr>
            <a:noAutofit/>
          </a:bodyPr>
          <a:lstStyle/>
          <a:p>
            <a:pPr algn="just"/>
            <a:r>
              <a:rPr lang="en-US" sz="1800" dirty="0" err="1"/>
              <a:t>Ventriküler</a:t>
            </a:r>
            <a:r>
              <a:rPr lang="en-US" sz="1800" dirty="0"/>
              <a:t> </a:t>
            </a:r>
            <a:r>
              <a:rPr lang="en-US" sz="1800" dirty="0" err="1"/>
              <a:t>depolarizasyon</a:t>
            </a:r>
            <a:r>
              <a:rPr lang="en-US" sz="1800" dirty="0"/>
              <a:t> </a:t>
            </a:r>
            <a:r>
              <a:rPr lang="en-US" sz="1800" dirty="0" err="1"/>
              <a:t>kalbin</a:t>
            </a:r>
            <a:r>
              <a:rPr lang="en-US" sz="1800" dirty="0"/>
              <a:t> </a:t>
            </a:r>
            <a:r>
              <a:rPr lang="en-US" sz="1800" dirty="0" err="1"/>
              <a:t>elektriksel</a:t>
            </a:r>
            <a:r>
              <a:rPr lang="en-US" sz="1800" dirty="0"/>
              <a:t> </a:t>
            </a:r>
            <a:r>
              <a:rPr lang="en-US" sz="1800" dirty="0" err="1"/>
              <a:t>aktivitesinin</a:t>
            </a:r>
            <a:r>
              <a:rPr lang="en-US" sz="1800" dirty="0"/>
              <a:t> </a:t>
            </a:r>
            <a:r>
              <a:rPr lang="en-US" sz="1800" dirty="0" err="1"/>
              <a:t>çoğunu</a:t>
            </a:r>
            <a:r>
              <a:rPr lang="en-US" sz="1800" dirty="0"/>
              <a:t> </a:t>
            </a:r>
            <a:r>
              <a:rPr lang="en-US" sz="1800" dirty="0" err="1"/>
              <a:t>oluşturduğundan</a:t>
            </a:r>
            <a:r>
              <a:rPr lang="en-US" sz="1800" dirty="0"/>
              <a:t>, </a:t>
            </a:r>
            <a:r>
              <a:rPr lang="en-US" sz="1800" dirty="0" err="1"/>
              <a:t>MEA'yı</a:t>
            </a:r>
            <a:r>
              <a:rPr lang="en-US" sz="1800" dirty="0"/>
              <a:t> </a:t>
            </a:r>
            <a:r>
              <a:rPr lang="en-US" sz="1800" dirty="0" err="1"/>
              <a:t>değerlendirirken</a:t>
            </a:r>
            <a:r>
              <a:rPr lang="en-US" sz="1800" dirty="0"/>
              <a:t> </a:t>
            </a:r>
            <a:r>
              <a:rPr lang="en-US" sz="1800" dirty="0" err="1"/>
              <a:t>sadece</a:t>
            </a:r>
            <a:r>
              <a:rPr lang="en-US" sz="1800" dirty="0"/>
              <a:t> </a:t>
            </a:r>
            <a:r>
              <a:rPr lang="en-US" sz="1800" dirty="0" err="1"/>
              <a:t>ventriküler</a:t>
            </a:r>
            <a:r>
              <a:rPr lang="en-US" sz="1800" dirty="0"/>
              <a:t> </a:t>
            </a:r>
            <a:r>
              <a:rPr lang="en-US" sz="1800" dirty="0" err="1"/>
              <a:t>vektörlerin</a:t>
            </a:r>
            <a:r>
              <a:rPr lang="en-US" sz="1800" dirty="0"/>
              <a:t> </a:t>
            </a:r>
            <a:r>
              <a:rPr lang="en-US" sz="1800" dirty="0" err="1"/>
              <a:t>büyüklü</a:t>
            </a:r>
            <a:r>
              <a:rPr lang="tr-TR" sz="1800" dirty="0" err="1"/>
              <a:t>klerini</a:t>
            </a:r>
            <a:r>
              <a:rPr lang="tr-TR" sz="1800" dirty="0"/>
              <a:t> dikkate alırız</a:t>
            </a:r>
          </a:p>
          <a:p>
            <a:pPr algn="just"/>
            <a:r>
              <a:rPr lang="tr-TR" sz="1800" dirty="0"/>
              <a:t>Bu yüzden P ve T dalgalarını görmemezlikten gelip sadece QRS kompleksini dikkate alabiliriz.</a:t>
            </a:r>
          </a:p>
          <a:p>
            <a:pPr algn="just"/>
            <a:r>
              <a:rPr lang="tr-TR" sz="1800" dirty="0"/>
              <a:t>QRS kompleksinin pozitif birleşenlerinin (R) ve negatif birleşenlerinin (Q ve S)  toplamı bize o QRS kompleksinin net </a:t>
            </a:r>
            <a:r>
              <a:rPr lang="tr-TR" sz="1800" dirty="0" err="1"/>
              <a:t>defleksiyonunu</a:t>
            </a:r>
            <a:r>
              <a:rPr lang="tr-TR" sz="1800" dirty="0"/>
              <a:t> verir.</a:t>
            </a:r>
          </a:p>
          <a:p>
            <a:pPr algn="just"/>
            <a:r>
              <a:rPr lang="tr-TR" sz="1800" dirty="0"/>
              <a:t>Eğer sonuç</a:t>
            </a:r>
            <a:r>
              <a:rPr lang="en-US" sz="1800" dirty="0"/>
              <a:t> 0</a:t>
            </a:r>
            <a:r>
              <a:rPr lang="tr-TR" sz="1800" dirty="0"/>
              <a:t> ise</a:t>
            </a:r>
            <a:r>
              <a:rPr lang="en-US" sz="1800" dirty="0"/>
              <a:t>, </a:t>
            </a:r>
            <a:r>
              <a:rPr lang="tr-TR" sz="1800" dirty="0"/>
              <a:t>kompleks için </a:t>
            </a:r>
            <a:r>
              <a:rPr lang="tr-TR" sz="1800" dirty="0" err="1"/>
              <a:t>izolelektrik</a:t>
            </a:r>
            <a:r>
              <a:rPr lang="tr-TR" sz="1800" dirty="0"/>
              <a:t> denilebilir.</a:t>
            </a:r>
            <a:r>
              <a:rPr lang="en-US" sz="1800" dirty="0"/>
              <a:t>   </a:t>
            </a:r>
            <a:endParaRPr lang="tr-TR" sz="1800" dirty="0"/>
          </a:p>
          <a:p>
            <a:pPr algn="just" fontAlgn="t"/>
            <a:r>
              <a:rPr lang="tr-TR" sz="1800" dirty="0"/>
              <a:t>Bu, QRS dalgası olmayan veya R'nin büyüklüğünün Q ve S'nin büyüklüklerinin toplamına eşit olduğu bir EKG de gözlemlenebilir.</a:t>
            </a: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3881" y="2996952"/>
            <a:ext cx="3684389" cy="1942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36891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err="1">
                <a:latin typeface="Arial Narrow" panose="020B0606020202030204" pitchFamily="34" charset="0"/>
              </a:rPr>
              <a:t>Einthoven</a:t>
            </a:r>
            <a:r>
              <a:rPr lang="tr-TR" altLang="tr-TR" dirty="0">
                <a:latin typeface="Arial Narrow" panose="020B0606020202030204" pitchFamily="34" charset="0"/>
              </a:rPr>
              <a:t> Metodu</a:t>
            </a:r>
          </a:p>
        </p:txBody>
      </p:sp>
      <p:sp>
        <p:nvSpPr>
          <p:cNvPr id="34819" name="4 Dikdörtgen"/>
          <p:cNvSpPr>
            <a:spLocks noChangeArrowheads="1"/>
          </p:cNvSpPr>
          <p:nvPr/>
        </p:nvSpPr>
        <p:spPr bwMode="auto">
          <a:xfrm>
            <a:off x="1981200" y="1417639"/>
            <a:ext cx="8229600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FFFFCC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FFFFCC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FFFFCC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FFFFCC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FFFFCC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150000"/>
              </a:lnSpc>
              <a:spcBef>
                <a:spcPct val="0"/>
              </a:spcBef>
              <a:buNone/>
            </a:pPr>
            <a:r>
              <a:rPr lang="tr-TR" altLang="tr-TR" sz="2000" dirty="0">
                <a:solidFill>
                  <a:prstClr val="black"/>
                </a:solidFill>
                <a:latin typeface="Arial Narrow" panose="020B0606020202030204" pitchFamily="34" charset="0"/>
              </a:rPr>
              <a:t>Derivasyon II = Derivasyon I ve </a:t>
            </a:r>
            <a:r>
              <a:rPr lang="tr-TR" altLang="tr-TR" sz="2000">
                <a:solidFill>
                  <a:prstClr val="black"/>
                </a:solidFill>
                <a:latin typeface="Arial Narrow" panose="020B0606020202030204" pitchFamily="34" charset="0"/>
              </a:rPr>
              <a:t>Derivasyon III </a:t>
            </a:r>
            <a:r>
              <a:rPr lang="tr-TR" altLang="tr-TR" sz="2000" dirty="0" err="1">
                <a:solidFill>
                  <a:prstClr val="black"/>
                </a:solidFill>
                <a:latin typeface="Arial Narrow" panose="020B0606020202030204" pitchFamily="34" charset="0"/>
              </a:rPr>
              <a:t>nin</a:t>
            </a:r>
            <a:r>
              <a:rPr lang="tr-TR" altLang="tr-TR" sz="2000" dirty="0">
                <a:solidFill>
                  <a:prstClr val="black"/>
                </a:solidFill>
                <a:latin typeface="Arial Narrow" panose="020B0606020202030204" pitchFamily="34" charset="0"/>
              </a:rPr>
              <a:t> toplamıdır </a:t>
            </a:r>
          </a:p>
          <a:p>
            <a:pPr algn="ctr">
              <a:lnSpc>
                <a:spcPct val="150000"/>
              </a:lnSpc>
              <a:spcBef>
                <a:spcPct val="0"/>
              </a:spcBef>
              <a:buNone/>
            </a:pPr>
            <a:r>
              <a:rPr lang="tr-TR" altLang="tr-TR" b="1" dirty="0">
                <a:solidFill>
                  <a:srgbClr val="FF0000"/>
                </a:solidFill>
                <a:latin typeface="Arial Narrow" panose="020B0606020202030204" pitchFamily="34" charset="0"/>
              </a:rPr>
              <a:t>II = III + I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None/>
            </a:pPr>
            <a:endParaRPr lang="tr-TR" altLang="tr-TR" sz="2000" u="sng" dirty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pPr algn="just">
              <a:lnSpc>
                <a:spcPct val="150000"/>
              </a:lnSpc>
              <a:spcBef>
                <a:spcPct val="0"/>
              </a:spcBef>
              <a:buNone/>
            </a:pPr>
            <a:r>
              <a:rPr lang="tr-TR" altLang="tr-TR" sz="2000" u="sng" dirty="0">
                <a:solidFill>
                  <a:prstClr val="black"/>
                </a:solidFill>
                <a:latin typeface="Arial Narrow" panose="020B0606020202030204" pitchFamily="34" charset="0"/>
              </a:rPr>
              <a:t>Ör:</a:t>
            </a:r>
            <a:r>
              <a:rPr lang="tr-TR" altLang="tr-TR" sz="2000" dirty="0">
                <a:solidFill>
                  <a:prstClr val="black"/>
                </a:solidFill>
                <a:latin typeface="Arial Narrow" panose="020B0606020202030204" pitchFamily="34" charset="0"/>
              </a:rPr>
              <a:t> Derivasyon I:</a:t>
            </a:r>
            <a:r>
              <a:rPr lang="tr-TR" altLang="tr-TR" sz="2000" u="sng" dirty="0">
                <a:solidFill>
                  <a:prstClr val="black"/>
                </a:solidFill>
                <a:latin typeface="Arial Narrow" panose="020B0606020202030204" pitchFamily="34" charset="0"/>
              </a:rPr>
              <a:t> </a:t>
            </a:r>
            <a:r>
              <a:rPr lang="tr-TR" altLang="tr-TR" sz="2000" dirty="0">
                <a:solidFill>
                  <a:prstClr val="black"/>
                </a:solidFill>
                <a:latin typeface="Arial Narrow" panose="020B0606020202030204" pitchFamily="34" charset="0"/>
              </a:rPr>
              <a:t>R=1,2 </a:t>
            </a:r>
            <a:r>
              <a:rPr lang="tr-TR" altLang="tr-TR" sz="2000" dirty="0" err="1">
                <a:solidFill>
                  <a:prstClr val="black"/>
                </a:solidFill>
                <a:latin typeface="Arial Narrow" panose="020B0606020202030204" pitchFamily="34" charset="0"/>
              </a:rPr>
              <a:t>mV</a:t>
            </a:r>
            <a:r>
              <a:rPr lang="tr-TR" altLang="tr-TR" sz="2000" dirty="0">
                <a:solidFill>
                  <a:prstClr val="black"/>
                </a:solidFill>
                <a:latin typeface="Arial Narrow" panose="020B0606020202030204" pitchFamily="34" charset="0"/>
              </a:rPr>
              <a:t>, Q=0,8 </a:t>
            </a:r>
            <a:r>
              <a:rPr lang="tr-TR" altLang="tr-TR" sz="2000" dirty="0" err="1">
                <a:solidFill>
                  <a:prstClr val="black"/>
                </a:solidFill>
                <a:latin typeface="Arial Narrow" panose="020B0606020202030204" pitchFamily="34" charset="0"/>
              </a:rPr>
              <a:t>mV</a:t>
            </a:r>
            <a:r>
              <a:rPr lang="tr-TR" altLang="tr-TR" sz="2000" dirty="0">
                <a:solidFill>
                  <a:prstClr val="black"/>
                </a:solidFill>
                <a:latin typeface="Arial Narrow" panose="020B0606020202030204" pitchFamily="34" charset="0"/>
              </a:rPr>
              <a:t> 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None/>
            </a:pPr>
            <a:r>
              <a:rPr lang="tr-TR" altLang="tr-TR" sz="2000" dirty="0">
                <a:solidFill>
                  <a:prstClr val="black"/>
                </a:solidFill>
                <a:latin typeface="Arial Narrow" panose="020B0606020202030204" pitchFamily="34" charset="0"/>
              </a:rPr>
              <a:t> Derivasyon III: R=0,6 </a:t>
            </a:r>
            <a:r>
              <a:rPr lang="tr-TR" altLang="tr-TR" sz="2000" dirty="0" err="1">
                <a:solidFill>
                  <a:prstClr val="black"/>
                </a:solidFill>
                <a:latin typeface="Arial Narrow" panose="020B0606020202030204" pitchFamily="34" charset="0"/>
              </a:rPr>
              <a:t>mV</a:t>
            </a:r>
            <a:r>
              <a:rPr lang="tr-TR" altLang="tr-TR" sz="2000" dirty="0">
                <a:solidFill>
                  <a:prstClr val="black"/>
                </a:solidFill>
                <a:latin typeface="Arial Narrow" panose="020B0606020202030204" pitchFamily="34" charset="0"/>
              </a:rPr>
              <a:t>, Q=0,2 </a:t>
            </a:r>
            <a:r>
              <a:rPr lang="tr-TR" altLang="tr-TR" sz="2000" dirty="0" err="1">
                <a:solidFill>
                  <a:prstClr val="black"/>
                </a:solidFill>
                <a:latin typeface="Arial Narrow" panose="020B0606020202030204" pitchFamily="34" charset="0"/>
              </a:rPr>
              <a:t>mV</a:t>
            </a:r>
            <a:r>
              <a:rPr lang="tr-TR" altLang="tr-TR" sz="2000" dirty="0">
                <a:solidFill>
                  <a:prstClr val="black"/>
                </a:solidFill>
                <a:latin typeface="Arial Narrow" panose="020B0606020202030204" pitchFamily="34" charset="0"/>
              </a:rPr>
              <a:t>’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None/>
            </a:pPr>
            <a:r>
              <a:rPr lang="tr-TR" altLang="tr-TR" sz="2000" dirty="0">
                <a:solidFill>
                  <a:prstClr val="black"/>
                </a:solidFill>
                <a:latin typeface="Arial Narrow" panose="020B0606020202030204" pitchFamily="34" charset="0"/>
              </a:rPr>
              <a:t>Derivasyon II </a:t>
            </a:r>
            <a:r>
              <a:rPr lang="tr-TR" altLang="tr-TR" sz="2000" dirty="0" err="1">
                <a:solidFill>
                  <a:prstClr val="black"/>
                </a:solidFill>
                <a:latin typeface="Arial Narrow" panose="020B0606020202030204" pitchFamily="34" charset="0"/>
              </a:rPr>
              <a:t>nin</a:t>
            </a:r>
            <a:r>
              <a:rPr lang="tr-TR" altLang="tr-TR" sz="2000" dirty="0">
                <a:solidFill>
                  <a:prstClr val="black"/>
                </a:solidFill>
                <a:latin typeface="Arial Narrow" panose="020B0606020202030204" pitchFamily="34" charset="0"/>
              </a:rPr>
              <a:t> </a:t>
            </a:r>
            <a:r>
              <a:rPr lang="tr-TR" altLang="tr-TR" sz="2000" dirty="0" err="1">
                <a:solidFill>
                  <a:prstClr val="black"/>
                </a:solidFill>
                <a:latin typeface="Arial Narrow" panose="020B0606020202030204" pitchFamily="34" charset="0"/>
              </a:rPr>
              <a:t>birleşke</a:t>
            </a:r>
            <a:r>
              <a:rPr lang="tr-TR" altLang="tr-TR" sz="2000" dirty="0">
                <a:solidFill>
                  <a:prstClr val="black"/>
                </a:solidFill>
                <a:latin typeface="Arial Narrow" panose="020B0606020202030204" pitchFamily="34" charset="0"/>
              </a:rPr>
              <a:t> vektörünün büyüklüğü nedir?  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None/>
            </a:pPr>
            <a:r>
              <a:rPr lang="tr-TR" altLang="tr-TR" sz="2000" dirty="0">
                <a:solidFill>
                  <a:prstClr val="black"/>
                </a:solidFill>
                <a:latin typeface="Arial Narrow" panose="020B0606020202030204" pitchFamily="34" charset="0"/>
              </a:rPr>
              <a:t>II = 0,4 + 0,4 </a:t>
            </a:r>
            <a:r>
              <a:rPr lang="tr-TR" altLang="tr-TR" sz="2000" dirty="0">
                <a:solidFill>
                  <a:prstClr val="black"/>
                </a:solidFill>
                <a:latin typeface="Arial Narrow" panose="020B0606020202030204" pitchFamily="34" charset="0"/>
                <a:sym typeface="Wingdings" panose="05000000000000000000" pitchFamily="2" charset="2"/>
              </a:rPr>
              <a:t> II = </a:t>
            </a:r>
            <a:r>
              <a:rPr lang="tr-TR" altLang="tr-TR" sz="2000" b="1" u="sng" dirty="0">
                <a:solidFill>
                  <a:prstClr val="black"/>
                </a:solidFill>
                <a:latin typeface="Arial Narrow" panose="020B0606020202030204" pitchFamily="34" charset="0"/>
                <a:sym typeface="Wingdings" panose="05000000000000000000" pitchFamily="2" charset="2"/>
              </a:rPr>
              <a:t>0,8 </a:t>
            </a:r>
            <a:r>
              <a:rPr lang="tr-TR" altLang="tr-TR" sz="2000" b="1" u="sng" dirty="0" err="1">
                <a:solidFill>
                  <a:prstClr val="black"/>
                </a:solidFill>
                <a:latin typeface="Arial Narrow" panose="020B0606020202030204" pitchFamily="34" charset="0"/>
                <a:sym typeface="Wingdings" panose="05000000000000000000" pitchFamily="2" charset="2"/>
              </a:rPr>
              <a:t>mV</a:t>
            </a:r>
            <a:endParaRPr lang="tr-TR" altLang="tr-TR" sz="2000" b="1" u="sng" dirty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pPr algn="just">
              <a:lnSpc>
                <a:spcPct val="150000"/>
              </a:lnSpc>
              <a:spcBef>
                <a:spcPct val="0"/>
              </a:spcBef>
              <a:buNone/>
            </a:pPr>
            <a:endParaRPr lang="tr-TR" altLang="tr-TR" sz="2000" dirty="0">
              <a:solidFill>
                <a:prstClr val="black"/>
              </a:solidFill>
            </a:endParaRPr>
          </a:p>
          <a:p>
            <a:pPr algn="just">
              <a:lnSpc>
                <a:spcPct val="150000"/>
              </a:lnSpc>
              <a:spcBef>
                <a:spcPct val="0"/>
              </a:spcBef>
              <a:buNone/>
            </a:pPr>
            <a:r>
              <a:rPr lang="tr-TR" altLang="tr-TR" sz="2000" dirty="0">
                <a:solidFill>
                  <a:prstClr val="black"/>
                </a:solidFill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1596834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altLang="tr-TR" sz="3600" dirty="0" err="1"/>
              <a:t>Einthoven</a:t>
            </a:r>
            <a:r>
              <a:rPr lang="tr-TR" altLang="tr-TR" sz="3600" dirty="0"/>
              <a:t> </a:t>
            </a:r>
            <a:r>
              <a:rPr lang="tr-TR" altLang="tr-TR" sz="3600" dirty="0" err="1"/>
              <a:t>Methodu</a:t>
            </a:r>
            <a:endParaRPr lang="tr-TR" altLang="tr-TR" sz="3600" dirty="0"/>
          </a:p>
        </p:txBody>
      </p:sp>
      <p:sp>
        <p:nvSpPr>
          <p:cNvPr id="32772" name="6 Dikdörtgen"/>
          <p:cNvSpPr>
            <a:spLocks noChangeArrowheads="1"/>
          </p:cNvSpPr>
          <p:nvPr/>
        </p:nvSpPr>
        <p:spPr bwMode="auto">
          <a:xfrm>
            <a:off x="7680326" y="5097464"/>
            <a:ext cx="298767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FFFFCC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FFFFCC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FFFFCC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FFFFCC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FFFFCC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tr-TR" altLang="tr-TR" sz="1800" b="1" dirty="0">
                <a:solidFill>
                  <a:prstClr val="black"/>
                </a:solidFill>
              </a:rPr>
              <a:t>Örnek:</a:t>
            </a:r>
          </a:p>
          <a:p>
            <a:pPr>
              <a:spcBef>
                <a:spcPct val="0"/>
              </a:spcBef>
              <a:buNone/>
            </a:pPr>
            <a:r>
              <a:rPr lang="tr-TR" altLang="tr-TR" sz="1800" dirty="0">
                <a:solidFill>
                  <a:prstClr val="black"/>
                </a:solidFill>
              </a:rPr>
              <a:t>Derivasyon I = 4-0=4</a:t>
            </a:r>
          </a:p>
          <a:p>
            <a:pPr>
              <a:spcBef>
                <a:spcPct val="0"/>
              </a:spcBef>
              <a:buNone/>
            </a:pPr>
            <a:r>
              <a:rPr lang="tr-TR" altLang="tr-TR" sz="1800" dirty="0">
                <a:solidFill>
                  <a:prstClr val="black"/>
                </a:solidFill>
              </a:rPr>
              <a:t>Derivasyon III = 10-2 =8</a:t>
            </a:r>
          </a:p>
        </p:txBody>
      </p:sp>
      <p:pic>
        <p:nvPicPr>
          <p:cNvPr id="32773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1438" y="2533651"/>
            <a:ext cx="1916112" cy="172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4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3026" y="4292600"/>
            <a:ext cx="1914525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2775" name="106 Grup"/>
          <p:cNvGrpSpPr>
            <a:grpSpLocks/>
          </p:cNvGrpSpPr>
          <p:nvPr/>
        </p:nvGrpSpPr>
        <p:grpSpPr bwMode="auto">
          <a:xfrm>
            <a:off x="1439862" y="2924176"/>
            <a:ext cx="3648076" cy="2962275"/>
            <a:chOff x="-264484" y="2924944"/>
            <a:chExt cx="3648352" cy="2961620"/>
          </a:xfrm>
        </p:grpSpPr>
        <p:grpSp>
          <p:nvGrpSpPr>
            <p:cNvPr id="32778" name="89 Grup"/>
            <p:cNvGrpSpPr>
              <a:grpSpLocks/>
            </p:cNvGrpSpPr>
            <p:nvPr/>
          </p:nvGrpSpPr>
          <p:grpSpPr bwMode="auto">
            <a:xfrm>
              <a:off x="323528" y="2960948"/>
              <a:ext cx="2674640" cy="2798841"/>
              <a:chOff x="323528" y="2960948"/>
              <a:chExt cx="2674640" cy="2798841"/>
            </a:xfrm>
          </p:grpSpPr>
          <p:grpSp>
            <p:nvGrpSpPr>
              <p:cNvPr id="32793" name="80 Grup"/>
              <p:cNvGrpSpPr>
                <a:grpSpLocks/>
              </p:cNvGrpSpPr>
              <p:nvPr/>
            </p:nvGrpSpPr>
            <p:grpSpPr bwMode="auto">
              <a:xfrm>
                <a:off x="323528" y="2960948"/>
                <a:ext cx="2674640" cy="2798841"/>
                <a:chOff x="323528" y="2960948"/>
                <a:chExt cx="2674640" cy="2798841"/>
              </a:xfrm>
            </p:grpSpPr>
            <p:sp>
              <p:nvSpPr>
                <p:cNvPr id="19" name="18 Oval"/>
                <p:cNvSpPr/>
                <p:nvPr/>
              </p:nvSpPr>
              <p:spPr>
                <a:xfrm>
                  <a:off x="322936" y="2961449"/>
                  <a:ext cx="2675139" cy="2591814"/>
                </a:xfrm>
                <a:prstGeom prst="ellipse">
                  <a:avLst/>
                </a:prstGeom>
                <a:noFill/>
                <a:ln>
                  <a:solidFill>
                    <a:schemeClr val="tx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tr-TR" b="1">
                    <a:ln w="18000">
                      <a:solidFill>
                        <a:srgbClr val="C0504D">
                          <a:satMod val="140000"/>
                        </a:srgbClr>
                      </a:solidFill>
                      <a:prstDash val="solid"/>
                      <a:miter lim="800000"/>
                    </a:ln>
                    <a:noFill/>
                    <a:effectLst>
                      <a:outerShdw blurRad="25500" dist="23000" dir="7020000" algn="tl">
                        <a:srgbClr val="000000">
                          <a:alpha val="50000"/>
                        </a:srgbClr>
                      </a:outerShdw>
                    </a:effectLst>
                    <a:latin typeface="Calibri"/>
                  </a:endParaRPr>
                </a:p>
              </p:txBody>
            </p:sp>
            <p:sp>
              <p:nvSpPr>
                <p:cNvPr id="22" name="21 İkizkenar Üçgen"/>
                <p:cNvSpPr/>
                <p:nvPr/>
              </p:nvSpPr>
              <p:spPr>
                <a:xfrm rot="10800000">
                  <a:off x="467409" y="3682015"/>
                  <a:ext cx="2376667" cy="1871248"/>
                </a:xfrm>
                <a:prstGeom prst="triangle">
                  <a:avLst>
                    <a:gd name="adj" fmla="val 50361"/>
                  </a:avLst>
                </a:prstGeom>
                <a:noFill/>
                <a:ln>
                  <a:solidFill>
                    <a:schemeClr val="tx1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tr-TR" b="1">
                    <a:ln w="18000">
                      <a:solidFill>
                        <a:srgbClr val="C0504D">
                          <a:satMod val="140000"/>
                        </a:srgbClr>
                      </a:solidFill>
                      <a:prstDash val="solid"/>
                      <a:miter lim="800000"/>
                    </a:ln>
                    <a:noFill/>
                    <a:effectLst>
                      <a:outerShdw blurRad="25500" dist="23000" dir="7020000" algn="tl">
                        <a:srgbClr val="000000">
                          <a:alpha val="50000"/>
                        </a:srgbClr>
                      </a:outerShdw>
                    </a:effectLst>
                    <a:latin typeface="Calibri"/>
                  </a:endParaRPr>
                </a:p>
              </p:txBody>
            </p:sp>
            <p:cxnSp>
              <p:nvCxnSpPr>
                <p:cNvPr id="24" name="23 Düz Bağlayıcı"/>
                <p:cNvCxnSpPr/>
                <p:nvPr/>
              </p:nvCxnSpPr>
              <p:spPr>
                <a:xfrm flipV="1">
                  <a:off x="1654949" y="3682015"/>
                  <a:ext cx="0" cy="611052"/>
                </a:xfrm>
                <a:prstGeom prst="line">
                  <a:avLst/>
                </a:prstGeom>
                <a:ln w="19050">
                  <a:solidFill>
                    <a:srgbClr val="FFFFEB"/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27 Düz Bağlayıcı"/>
                <p:cNvCxnSpPr>
                  <a:stCxn id="22" idx="1"/>
                </p:cNvCxnSpPr>
                <p:nvPr/>
              </p:nvCxnSpPr>
              <p:spPr>
                <a:xfrm flipH="1" flipV="1">
                  <a:off x="1654949" y="4293066"/>
                  <a:ext cx="590595" cy="323778"/>
                </a:xfrm>
                <a:prstGeom prst="line">
                  <a:avLst/>
                </a:prstGeom>
                <a:ln w="19050">
                  <a:solidFill>
                    <a:srgbClr val="FFFFEB"/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33 Düz Bağlayıcı"/>
                <p:cNvCxnSpPr>
                  <a:stCxn id="22" idx="5"/>
                </p:cNvCxnSpPr>
                <p:nvPr/>
              </p:nvCxnSpPr>
              <p:spPr>
                <a:xfrm flipV="1">
                  <a:off x="1056416" y="4293066"/>
                  <a:ext cx="598532" cy="323778"/>
                </a:xfrm>
                <a:prstGeom prst="line">
                  <a:avLst/>
                </a:prstGeom>
                <a:ln w="19050">
                  <a:solidFill>
                    <a:srgbClr val="FFFFEB"/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2803" name="70 Metin kutusu"/>
                <p:cNvSpPr txBox="1">
                  <a:spLocks noChangeArrowheads="1"/>
                </p:cNvSpPr>
                <p:nvPr/>
              </p:nvSpPr>
              <p:spPr bwMode="auto">
                <a:xfrm>
                  <a:off x="1511660" y="3176972"/>
                  <a:ext cx="312906" cy="3693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rgbClr val="FFFFCC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rgbClr val="FFFFCC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rgbClr val="FFFFCC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rgbClr val="FFFFCC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rgbClr val="FFFFCC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CC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CC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CC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CC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None/>
                  </a:pPr>
                  <a:r>
                    <a:rPr lang="tr-TR" altLang="tr-TR" sz="1800">
                      <a:solidFill>
                        <a:prstClr val="black"/>
                      </a:solidFill>
                    </a:rPr>
                    <a:t>0</a:t>
                  </a:r>
                </a:p>
              </p:txBody>
            </p:sp>
            <p:sp>
              <p:nvSpPr>
                <p:cNvPr id="32804" name="72 Metin kutusu"/>
                <p:cNvSpPr txBox="1">
                  <a:spLocks noChangeArrowheads="1"/>
                </p:cNvSpPr>
                <p:nvPr/>
              </p:nvSpPr>
              <p:spPr bwMode="auto">
                <a:xfrm rot="7283761">
                  <a:off x="2375756" y="4634765"/>
                  <a:ext cx="312906" cy="3693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rgbClr val="FFFFCC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rgbClr val="FFFFCC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rgbClr val="FFFFCC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rgbClr val="FFFFCC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rgbClr val="FFFFCC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CC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CC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CC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CC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None/>
                  </a:pPr>
                  <a:r>
                    <a:rPr lang="tr-TR" altLang="tr-TR" sz="1800">
                      <a:solidFill>
                        <a:prstClr val="black"/>
                      </a:solidFill>
                    </a:rPr>
                    <a:t>0</a:t>
                  </a:r>
                </a:p>
              </p:txBody>
            </p:sp>
            <p:sp>
              <p:nvSpPr>
                <p:cNvPr id="32805" name="74 Metin kutusu"/>
                <p:cNvSpPr txBox="1">
                  <a:spLocks noChangeArrowheads="1"/>
                </p:cNvSpPr>
                <p:nvPr/>
              </p:nvSpPr>
              <p:spPr bwMode="auto">
                <a:xfrm rot="3403024">
                  <a:off x="574914" y="4668387"/>
                  <a:ext cx="312906" cy="3693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rgbClr val="FFFFCC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rgbClr val="FFFFCC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rgbClr val="FFFFCC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rgbClr val="FFFFCC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rgbClr val="FFFFCC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CC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CC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CC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rgbClr val="FFFFCC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None/>
                  </a:pPr>
                  <a:r>
                    <a:rPr lang="tr-TR" altLang="tr-TR" sz="1800">
                      <a:solidFill>
                        <a:prstClr val="black"/>
                      </a:solidFill>
                    </a:rPr>
                    <a:t>0</a:t>
                  </a:r>
                </a:p>
              </p:txBody>
            </p:sp>
            <p:pic>
              <p:nvPicPr>
                <p:cNvPr id="32806" name="Picture 26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69826" y="3501008"/>
                  <a:ext cx="2171700" cy="1555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2807" name="Picture 27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rot="7358474">
                  <a:off x="1250789" y="4595557"/>
                  <a:ext cx="2171700" cy="1555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2808" name="Picture 28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rot="-7354548">
                  <a:off x="-112134" y="4596151"/>
                  <a:ext cx="2171700" cy="1555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cxnSp>
            <p:nvCxnSpPr>
              <p:cNvPr id="83" name="82 Düz Ok Bağlayıcısı"/>
              <p:cNvCxnSpPr/>
              <p:nvPr/>
            </p:nvCxnSpPr>
            <p:spPr>
              <a:xfrm>
                <a:off x="1799422" y="3645510"/>
                <a:ext cx="0" cy="1618892"/>
              </a:xfrm>
              <a:prstGeom prst="straightConnector1">
                <a:avLst/>
              </a:prstGeom>
              <a:ln w="15875">
                <a:solidFill>
                  <a:srgbClr val="FF0000"/>
                </a:solidFill>
                <a:prstDash val="dash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84 Düz Ok Bağlayıcısı"/>
              <p:cNvCxnSpPr/>
              <p:nvPr/>
            </p:nvCxnSpPr>
            <p:spPr>
              <a:xfrm flipH="1" flipV="1">
                <a:off x="1402517" y="4474001"/>
                <a:ext cx="684264" cy="395201"/>
              </a:xfrm>
              <a:prstGeom prst="straightConnector1">
                <a:avLst/>
              </a:prstGeom>
              <a:ln w="15875">
                <a:solidFill>
                  <a:srgbClr val="FF0000"/>
                </a:solidFill>
                <a:prstDash val="dash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86 Düz Ok Bağlayıcısı"/>
              <p:cNvCxnSpPr/>
              <p:nvPr/>
            </p:nvCxnSpPr>
            <p:spPr>
              <a:xfrm>
                <a:off x="1654949" y="4293066"/>
                <a:ext cx="431833" cy="1260196"/>
              </a:xfrm>
              <a:prstGeom prst="straightConnector1">
                <a:avLst/>
              </a:prstGeom>
              <a:ln w="25400">
                <a:solidFill>
                  <a:schemeClr val="bg1">
                    <a:lumMod val="60000"/>
                    <a:lumOff val="40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88 Düz Bağlayıcı"/>
              <p:cNvCxnSpPr/>
              <p:nvPr/>
            </p:nvCxnSpPr>
            <p:spPr>
              <a:xfrm>
                <a:off x="322936" y="4293066"/>
                <a:ext cx="2675139" cy="0"/>
              </a:xfrm>
              <a:prstGeom prst="line">
                <a:avLst/>
              </a:prstGeom>
              <a:ln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2779" name="90 Metin kutusu"/>
            <p:cNvSpPr txBox="1">
              <a:spLocks noChangeArrowheads="1"/>
            </p:cNvSpPr>
            <p:nvPr/>
          </p:nvSpPr>
          <p:spPr bwMode="auto">
            <a:xfrm>
              <a:off x="2267744" y="3212976"/>
              <a:ext cx="31931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FFFFCC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FFFFCC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FFFFCC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tr-TR" altLang="tr-TR" sz="1800" dirty="0">
                  <a:solidFill>
                    <a:prstClr val="black"/>
                  </a:solidFill>
                </a:rPr>
                <a:t>+</a:t>
              </a:r>
            </a:p>
          </p:txBody>
        </p:sp>
        <p:sp>
          <p:nvSpPr>
            <p:cNvPr id="32780" name="91 Metin kutusu"/>
            <p:cNvSpPr txBox="1">
              <a:spLocks noChangeArrowheads="1"/>
            </p:cNvSpPr>
            <p:nvPr/>
          </p:nvSpPr>
          <p:spPr bwMode="auto">
            <a:xfrm>
              <a:off x="827584" y="3212976"/>
              <a:ext cx="26161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FFFFCC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FFFFCC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FFFFCC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tr-TR" altLang="tr-TR" sz="1800">
                  <a:solidFill>
                    <a:prstClr val="black"/>
                  </a:solidFill>
                </a:rPr>
                <a:t>-</a:t>
              </a:r>
            </a:p>
          </p:txBody>
        </p:sp>
        <p:sp>
          <p:nvSpPr>
            <p:cNvPr id="32781" name="92 Metin kutusu"/>
            <p:cNvSpPr txBox="1">
              <a:spLocks noChangeArrowheads="1"/>
            </p:cNvSpPr>
            <p:nvPr/>
          </p:nvSpPr>
          <p:spPr bwMode="auto">
            <a:xfrm>
              <a:off x="2085794" y="5097463"/>
              <a:ext cx="31931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FFFFCC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FFFFCC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FFFFCC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tr-TR" altLang="tr-TR" sz="1800">
                  <a:solidFill>
                    <a:prstClr val="black"/>
                  </a:solidFill>
                </a:rPr>
                <a:t>+</a:t>
              </a:r>
            </a:p>
          </p:txBody>
        </p:sp>
        <p:sp>
          <p:nvSpPr>
            <p:cNvPr id="32782" name="93 Metin kutusu"/>
            <p:cNvSpPr txBox="1">
              <a:spLocks noChangeArrowheads="1"/>
            </p:cNvSpPr>
            <p:nvPr/>
          </p:nvSpPr>
          <p:spPr bwMode="auto">
            <a:xfrm rot="-3629591">
              <a:off x="2740514" y="4005064"/>
              <a:ext cx="26161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FFFFCC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FFFFCC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FFFFCC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tr-TR" altLang="tr-TR" sz="1800">
                  <a:solidFill>
                    <a:prstClr val="black"/>
                  </a:solidFill>
                </a:rPr>
                <a:t>-</a:t>
              </a:r>
            </a:p>
          </p:txBody>
        </p:sp>
        <p:sp>
          <p:nvSpPr>
            <p:cNvPr id="32783" name="94 Metin kutusu"/>
            <p:cNvSpPr txBox="1">
              <a:spLocks noChangeArrowheads="1"/>
            </p:cNvSpPr>
            <p:nvPr/>
          </p:nvSpPr>
          <p:spPr bwMode="auto">
            <a:xfrm>
              <a:off x="1012322" y="5111896"/>
              <a:ext cx="31931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FFFFCC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FFFFCC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FFFFCC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tr-TR" altLang="tr-TR" sz="1800">
                  <a:solidFill>
                    <a:prstClr val="black"/>
                  </a:solidFill>
                </a:rPr>
                <a:t>+</a:t>
              </a:r>
            </a:p>
          </p:txBody>
        </p:sp>
        <p:sp>
          <p:nvSpPr>
            <p:cNvPr id="32784" name="95 Metin kutusu"/>
            <p:cNvSpPr txBox="1">
              <a:spLocks noChangeArrowheads="1"/>
            </p:cNvSpPr>
            <p:nvPr/>
          </p:nvSpPr>
          <p:spPr bwMode="auto">
            <a:xfrm rot="-7161116">
              <a:off x="313946" y="3995772"/>
              <a:ext cx="26161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FFFFCC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FFFFCC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FFFFCC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tr-TR" altLang="tr-TR" sz="1800">
                  <a:solidFill>
                    <a:prstClr val="black"/>
                  </a:solidFill>
                </a:rPr>
                <a:t>-</a:t>
              </a:r>
            </a:p>
          </p:txBody>
        </p:sp>
        <p:sp>
          <p:nvSpPr>
            <p:cNvPr id="32785" name="96 Metin kutusu"/>
            <p:cNvSpPr txBox="1">
              <a:spLocks noChangeArrowheads="1"/>
            </p:cNvSpPr>
            <p:nvPr/>
          </p:nvSpPr>
          <p:spPr bwMode="auto">
            <a:xfrm>
              <a:off x="1550906" y="2924944"/>
              <a:ext cx="24878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FFFFCC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FFFFCC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FFFFCC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tr-TR" altLang="tr-TR" sz="1800" b="1">
                  <a:solidFill>
                    <a:srgbClr val="FF0000"/>
                  </a:solidFill>
                </a:rPr>
                <a:t>I</a:t>
              </a:r>
            </a:p>
          </p:txBody>
        </p:sp>
        <p:sp>
          <p:nvSpPr>
            <p:cNvPr id="32786" name="97 Metin kutusu"/>
            <p:cNvSpPr txBox="1">
              <a:spLocks noChangeArrowheads="1"/>
            </p:cNvSpPr>
            <p:nvPr/>
          </p:nvSpPr>
          <p:spPr bwMode="auto">
            <a:xfrm>
              <a:off x="2538790" y="4679848"/>
              <a:ext cx="37702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FFFFCC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FFFFCC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FFFFCC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tr-TR" altLang="tr-TR" sz="1800" b="1">
                  <a:solidFill>
                    <a:srgbClr val="FF0000"/>
                  </a:solidFill>
                </a:rPr>
                <a:t>III</a:t>
              </a:r>
            </a:p>
          </p:txBody>
        </p:sp>
        <p:sp>
          <p:nvSpPr>
            <p:cNvPr id="32787" name="98 Metin kutusu"/>
            <p:cNvSpPr txBox="1">
              <a:spLocks noChangeArrowheads="1"/>
            </p:cNvSpPr>
            <p:nvPr/>
          </p:nvSpPr>
          <p:spPr bwMode="auto">
            <a:xfrm>
              <a:off x="431540" y="4653136"/>
              <a:ext cx="31290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FFFFCC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FFFFCC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FFFFCC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tr-TR" altLang="tr-TR" sz="1800" b="1">
                  <a:solidFill>
                    <a:srgbClr val="FF0000"/>
                  </a:solidFill>
                </a:rPr>
                <a:t>II</a:t>
              </a:r>
            </a:p>
          </p:txBody>
        </p:sp>
        <p:sp>
          <p:nvSpPr>
            <p:cNvPr id="32788" name="99 Metin kutusu"/>
            <p:cNvSpPr txBox="1">
              <a:spLocks noChangeArrowheads="1"/>
            </p:cNvSpPr>
            <p:nvPr/>
          </p:nvSpPr>
          <p:spPr bwMode="auto">
            <a:xfrm>
              <a:off x="2944324" y="4067780"/>
              <a:ext cx="43954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FFFFCC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FFFFCC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FFFFCC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tr-TR" altLang="tr-TR" sz="1800">
                  <a:solidFill>
                    <a:prstClr val="black"/>
                  </a:solidFill>
                </a:rPr>
                <a:t>±0</a:t>
              </a:r>
            </a:p>
          </p:txBody>
        </p:sp>
        <p:sp>
          <p:nvSpPr>
            <p:cNvPr id="32789" name="100 Metin kutusu"/>
            <p:cNvSpPr txBox="1">
              <a:spLocks noChangeArrowheads="1"/>
            </p:cNvSpPr>
            <p:nvPr/>
          </p:nvSpPr>
          <p:spPr bwMode="auto">
            <a:xfrm>
              <a:off x="1331640" y="5517232"/>
              <a:ext cx="575799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FFFFCC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FFFFCC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FFFFCC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tr-TR" altLang="tr-TR" sz="1800">
                  <a:solidFill>
                    <a:prstClr val="black"/>
                  </a:solidFill>
                </a:rPr>
                <a:t>+90</a:t>
              </a:r>
            </a:p>
          </p:txBody>
        </p:sp>
        <p:sp>
          <p:nvSpPr>
            <p:cNvPr id="32790" name="101 Metin kutusu"/>
            <p:cNvSpPr txBox="1">
              <a:spLocks noChangeArrowheads="1"/>
            </p:cNvSpPr>
            <p:nvPr/>
          </p:nvSpPr>
          <p:spPr bwMode="auto">
            <a:xfrm>
              <a:off x="-264484" y="4103784"/>
              <a:ext cx="69602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FFFFCC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FFFFCC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FFFFCC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tr-TR" altLang="tr-TR" sz="1800">
                  <a:solidFill>
                    <a:prstClr val="black"/>
                  </a:solidFill>
                </a:rPr>
                <a:t>±180</a:t>
              </a:r>
            </a:p>
          </p:txBody>
        </p:sp>
        <p:sp>
          <p:nvSpPr>
            <p:cNvPr id="32791" name="102 Metin kutusu"/>
            <p:cNvSpPr txBox="1">
              <a:spLocks noChangeArrowheads="1"/>
            </p:cNvSpPr>
            <p:nvPr/>
          </p:nvSpPr>
          <p:spPr bwMode="auto">
            <a:xfrm>
              <a:off x="2771800" y="4797152"/>
              <a:ext cx="575799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FFFFCC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FFFFCC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FFFFCC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tr-TR" altLang="tr-TR" sz="1800">
                  <a:solidFill>
                    <a:prstClr val="black"/>
                  </a:solidFill>
                </a:rPr>
                <a:t>+30</a:t>
              </a:r>
            </a:p>
          </p:txBody>
        </p:sp>
        <p:sp>
          <p:nvSpPr>
            <p:cNvPr id="32792" name="103 Metin kutusu"/>
            <p:cNvSpPr txBox="1">
              <a:spLocks noChangeArrowheads="1"/>
            </p:cNvSpPr>
            <p:nvPr/>
          </p:nvSpPr>
          <p:spPr bwMode="auto">
            <a:xfrm>
              <a:off x="2195736" y="5363924"/>
              <a:ext cx="575799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FFFFCC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FFFFCC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FFFFCC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CC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tr-TR" altLang="tr-TR" sz="1800">
                  <a:solidFill>
                    <a:prstClr val="black"/>
                  </a:solidFill>
                </a:rPr>
                <a:t>+60</a:t>
              </a:r>
            </a:p>
          </p:txBody>
        </p:sp>
      </p:grpSp>
      <p:sp>
        <p:nvSpPr>
          <p:cNvPr id="108" name="107 Metin kutusu"/>
          <p:cNvSpPr txBox="1"/>
          <p:nvPr/>
        </p:nvSpPr>
        <p:spPr>
          <a:xfrm>
            <a:off x="3575051" y="5589588"/>
            <a:ext cx="708025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sz="2400" dirty="0">
                <a:solidFill>
                  <a:prstClr val="white">
                    <a:lumMod val="60000"/>
                    <a:lumOff val="40000"/>
                  </a:prstClr>
                </a:solidFill>
                <a:latin typeface="Arial" charset="0"/>
              </a:rPr>
              <a:t>+70</a:t>
            </a:r>
          </a:p>
        </p:txBody>
      </p:sp>
      <p:pic>
        <p:nvPicPr>
          <p:cNvPr id="32777" name="Picture 2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0938" y="2581275"/>
            <a:ext cx="2316162" cy="2503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40607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Örnek 2</a:t>
            </a:r>
          </a:p>
        </p:txBody>
      </p:sp>
      <p:pic>
        <p:nvPicPr>
          <p:cNvPr id="3379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088" y="1665288"/>
            <a:ext cx="7524750" cy="4049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20621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Sorularınız ?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79585" y="1600201"/>
            <a:ext cx="3232830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7665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rial Narrow" panose="020B0606020202030204" pitchFamily="34" charset="0"/>
              </a:rPr>
              <a:t>EKG Dalgaları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06754" y="1604417"/>
            <a:ext cx="4578493" cy="4517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257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88" r="43269" b="-1"/>
          <a:stretch/>
        </p:blipFill>
        <p:spPr bwMode="auto">
          <a:xfrm>
            <a:off x="6091960" y="640083"/>
            <a:ext cx="4096293" cy="5577837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010696" y="629267"/>
            <a:ext cx="3845274" cy="1676603"/>
          </a:xfrm>
        </p:spPr>
        <p:txBody>
          <a:bodyPr>
            <a:normAutofit/>
          </a:bodyPr>
          <a:lstStyle/>
          <a:p>
            <a:r>
              <a:rPr lang="tr-TR" dirty="0">
                <a:latin typeface="Arial Narrow" panose="020B0606020202030204" pitchFamily="34" charset="0"/>
              </a:rPr>
              <a:t>P Dalgası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010697" y="2438401"/>
            <a:ext cx="3845272" cy="3785419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</a:pPr>
            <a:r>
              <a:rPr lang="tr-TR" sz="2700" dirty="0"/>
              <a:t>P dalgası normal </a:t>
            </a:r>
            <a:r>
              <a:rPr lang="tr-TR" sz="2700" dirty="0" err="1"/>
              <a:t>bie</a:t>
            </a:r>
            <a:r>
              <a:rPr lang="tr-TR" sz="2700" dirty="0"/>
              <a:t> elektrokardiyogramın ilk dalgasıdır.</a:t>
            </a:r>
            <a:endParaRPr lang="en-US" sz="2700" dirty="0"/>
          </a:p>
          <a:p>
            <a:pPr algn="just">
              <a:lnSpc>
                <a:spcPct val="90000"/>
              </a:lnSpc>
            </a:pPr>
            <a:r>
              <a:rPr lang="tr-TR" sz="2700" dirty="0" err="1"/>
              <a:t>Atriyumların</a:t>
            </a:r>
            <a:r>
              <a:rPr lang="tr-TR" sz="2700" dirty="0"/>
              <a:t> </a:t>
            </a:r>
            <a:r>
              <a:rPr lang="tr-TR" sz="2700" dirty="0" err="1"/>
              <a:t>depolarizasyonunu</a:t>
            </a:r>
            <a:r>
              <a:rPr lang="tr-TR" sz="2700" dirty="0"/>
              <a:t> simgeler</a:t>
            </a:r>
          </a:p>
          <a:p>
            <a:pPr algn="just">
              <a:lnSpc>
                <a:spcPct val="90000"/>
              </a:lnSpc>
            </a:pPr>
            <a:r>
              <a:rPr lang="tr-TR" sz="2700" dirty="0"/>
              <a:t>Elektriksel </a:t>
            </a:r>
            <a:r>
              <a:rPr lang="tr-TR" sz="2700" dirty="0" err="1"/>
              <a:t>impuls</a:t>
            </a:r>
            <a:r>
              <a:rPr lang="tr-TR" sz="2700" dirty="0"/>
              <a:t> </a:t>
            </a:r>
            <a:r>
              <a:rPr lang="tr-TR" sz="2700" dirty="0" err="1"/>
              <a:t>atriyumlar</a:t>
            </a:r>
            <a:r>
              <a:rPr lang="tr-TR" sz="2700" dirty="0"/>
              <a:t> boyunca yayılırken yazdırılır.</a:t>
            </a:r>
          </a:p>
        </p:txBody>
      </p:sp>
    </p:spTree>
    <p:extLst>
      <p:ext uri="{BB962C8B-B14F-4D97-AF65-F5344CB8AC3E}">
        <p14:creationId xmlns:p14="http://schemas.microsoft.com/office/powerpoint/2010/main" val="17803945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rial Narrow" panose="020B0606020202030204" pitchFamily="34" charset="0"/>
              </a:rPr>
              <a:t>PR Aralığı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PR</a:t>
            </a:r>
            <a:r>
              <a:rPr lang="tr-TR" sz="2000" dirty="0"/>
              <a:t> aralığı </a:t>
            </a:r>
            <a:r>
              <a:rPr lang="tr-TR" sz="2000" dirty="0" err="1"/>
              <a:t>atriyal</a:t>
            </a:r>
            <a:r>
              <a:rPr lang="tr-TR" sz="2000" dirty="0"/>
              <a:t> </a:t>
            </a:r>
            <a:r>
              <a:rPr lang="tr-TR" sz="2000" dirty="0" err="1"/>
              <a:t>impulsun</a:t>
            </a:r>
            <a:r>
              <a:rPr lang="tr-TR" sz="2000" dirty="0"/>
              <a:t> </a:t>
            </a:r>
            <a:r>
              <a:rPr lang="tr-TR" sz="2000" dirty="0" err="1"/>
              <a:t>atriyumlardan</a:t>
            </a:r>
            <a:r>
              <a:rPr lang="tr-TR" sz="2000" dirty="0"/>
              <a:t>; AV düğüm, His demetleri ve sağ ve sol </a:t>
            </a:r>
            <a:r>
              <a:rPr lang="tr-TR" sz="2000" dirty="0" err="1"/>
              <a:t>pukinje</a:t>
            </a:r>
            <a:r>
              <a:rPr lang="tr-TR" sz="2000" dirty="0"/>
              <a:t> </a:t>
            </a:r>
            <a:r>
              <a:rPr lang="tr-TR" sz="2000" dirty="0" err="1"/>
              <a:t>iplikçikleri</a:t>
            </a:r>
            <a:r>
              <a:rPr lang="tr-TR" sz="2000" dirty="0"/>
              <a:t> boyunca dağılmasını ifade eder</a:t>
            </a:r>
          </a:p>
          <a:p>
            <a:r>
              <a:rPr lang="tr-TR" sz="2000" dirty="0"/>
              <a:t>PR aralığı P dalgasının başından QRS kompleksinin başına kadar olan sürenin hesaplanması ile bulunur. </a:t>
            </a:r>
            <a:r>
              <a:rPr lang="en-US" sz="2000" dirty="0"/>
              <a:t> </a:t>
            </a:r>
            <a:endParaRPr lang="tr-TR" sz="20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9616" y="3284984"/>
            <a:ext cx="7200900" cy="2152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4264239" y="5733257"/>
            <a:ext cx="31298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solidFill>
                  <a:prstClr val="black"/>
                </a:solidFill>
                <a:latin typeface="Calibri"/>
              </a:rPr>
              <a:t>Kağıt Hızı: 25 mm/</a:t>
            </a:r>
            <a:r>
              <a:rPr lang="tr-TR" dirty="0" err="1">
                <a:solidFill>
                  <a:prstClr val="black"/>
                </a:solidFill>
                <a:latin typeface="Calibri"/>
              </a:rPr>
              <a:t>sn</a:t>
            </a:r>
            <a:endParaRPr lang="tr-TR" dirty="0">
              <a:solidFill>
                <a:prstClr val="black"/>
              </a:solidFill>
              <a:latin typeface="Calibri"/>
            </a:endParaRPr>
          </a:p>
          <a:p>
            <a:r>
              <a:rPr lang="tr-TR" dirty="0">
                <a:solidFill>
                  <a:prstClr val="black"/>
                </a:solidFill>
                <a:latin typeface="Calibri"/>
              </a:rPr>
              <a:t>0.04 </a:t>
            </a:r>
            <a:r>
              <a:rPr lang="tr-TR" dirty="0" err="1">
                <a:solidFill>
                  <a:prstClr val="black"/>
                </a:solidFill>
                <a:latin typeface="Calibri"/>
              </a:rPr>
              <a:t>sn</a:t>
            </a:r>
            <a:r>
              <a:rPr lang="tr-TR" dirty="0">
                <a:solidFill>
                  <a:prstClr val="black"/>
                </a:solidFill>
                <a:latin typeface="Calibri"/>
              </a:rPr>
              <a:t> / kare x 3 kare = 0.12 </a:t>
            </a:r>
            <a:r>
              <a:rPr lang="tr-TR" dirty="0" err="1">
                <a:solidFill>
                  <a:prstClr val="black"/>
                </a:solidFill>
                <a:latin typeface="Calibri"/>
              </a:rPr>
              <a:t>sn</a:t>
            </a:r>
            <a:endParaRPr lang="tr-TR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39048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41" r="31935" b="1"/>
          <a:stretch/>
        </p:blipFill>
        <p:spPr bwMode="auto">
          <a:xfrm>
            <a:off x="5364480" y="1904282"/>
            <a:ext cx="4674870" cy="4272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152650" y="365126"/>
            <a:ext cx="7886700" cy="1325563"/>
          </a:xfrm>
        </p:spPr>
        <p:txBody>
          <a:bodyPr>
            <a:normAutofit/>
          </a:bodyPr>
          <a:lstStyle/>
          <a:p>
            <a:r>
              <a:rPr lang="tr-TR" dirty="0">
                <a:latin typeface="Arial Narrow" panose="020B0606020202030204" pitchFamily="34" charset="0"/>
              </a:rPr>
              <a:t>QRS Kompleksi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152651" y="1825625"/>
            <a:ext cx="2848355" cy="4351338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</a:pPr>
            <a:r>
              <a:rPr lang="en-US" sz="1400" dirty="0"/>
              <a:t>QRS </a:t>
            </a:r>
            <a:r>
              <a:rPr lang="en-US" sz="1400" dirty="0" err="1"/>
              <a:t>kompleksi</a:t>
            </a:r>
            <a:r>
              <a:rPr lang="en-US" sz="1400" dirty="0"/>
              <a:t>, </a:t>
            </a:r>
            <a:r>
              <a:rPr lang="en-US" sz="1400" dirty="0" err="1"/>
              <a:t>iç</a:t>
            </a:r>
            <a:r>
              <a:rPr lang="en-US" sz="1400" dirty="0"/>
              <a:t> (</a:t>
            </a:r>
            <a:r>
              <a:rPr lang="en-US" sz="1400" dirty="0" err="1"/>
              <a:t>endokardiyal</a:t>
            </a:r>
            <a:r>
              <a:rPr lang="en-US" sz="1400" dirty="0"/>
              <a:t>) </a:t>
            </a:r>
            <a:r>
              <a:rPr lang="en-US" sz="1400" dirty="0" err="1"/>
              <a:t>ve</a:t>
            </a:r>
            <a:r>
              <a:rPr lang="en-US" sz="1400" dirty="0"/>
              <a:t> </a:t>
            </a:r>
            <a:r>
              <a:rPr lang="en-US" sz="1400" dirty="0" err="1"/>
              <a:t>dış</a:t>
            </a:r>
            <a:r>
              <a:rPr lang="en-US" sz="1400" dirty="0"/>
              <a:t> (</a:t>
            </a:r>
            <a:r>
              <a:rPr lang="en-US" sz="1400" dirty="0" err="1"/>
              <a:t>epikardiyal</a:t>
            </a:r>
            <a:r>
              <a:rPr lang="en-US" sz="1400" dirty="0"/>
              <a:t>) </a:t>
            </a:r>
            <a:r>
              <a:rPr lang="en-US" sz="1400" dirty="0" err="1"/>
              <a:t>kardiyomiyositlerin</a:t>
            </a:r>
            <a:r>
              <a:rPr lang="en-US" sz="1400" dirty="0"/>
              <a:t> </a:t>
            </a:r>
            <a:r>
              <a:rPr lang="en-US" sz="1400" dirty="0" err="1"/>
              <a:t>depolarizasyon</a:t>
            </a:r>
            <a:r>
              <a:rPr lang="en-US" sz="1400" dirty="0"/>
              <a:t> </a:t>
            </a:r>
            <a:r>
              <a:rPr lang="en-US" sz="1400" dirty="0" err="1"/>
              <a:t>dalgalarının</a:t>
            </a:r>
            <a:r>
              <a:rPr lang="en-US" sz="1400" dirty="0"/>
              <a:t> </a:t>
            </a:r>
            <a:r>
              <a:rPr lang="en-US" sz="1400" dirty="0" err="1"/>
              <a:t>ortalamasıdır</a:t>
            </a:r>
            <a:r>
              <a:rPr lang="en-US" sz="1400" dirty="0"/>
              <a:t>. </a:t>
            </a:r>
            <a:r>
              <a:rPr lang="en-US" sz="1400" dirty="0" err="1"/>
              <a:t>Endokardiyal</a:t>
            </a:r>
            <a:r>
              <a:rPr lang="en-US" sz="1400" dirty="0"/>
              <a:t> </a:t>
            </a:r>
            <a:r>
              <a:rPr lang="en-US" sz="1400" dirty="0" err="1"/>
              <a:t>kardiyomiyositler</a:t>
            </a:r>
            <a:r>
              <a:rPr lang="en-US" sz="1400" dirty="0"/>
              <a:t> </a:t>
            </a:r>
            <a:r>
              <a:rPr lang="en-US" sz="1400" dirty="0" err="1"/>
              <a:t>dış</a:t>
            </a:r>
            <a:r>
              <a:rPr lang="en-US" sz="1400" dirty="0"/>
              <a:t> </a:t>
            </a:r>
            <a:r>
              <a:rPr lang="en-US" sz="1400" dirty="0" err="1"/>
              <a:t>katmanlardan</a:t>
            </a:r>
            <a:r>
              <a:rPr lang="en-US" sz="1400" dirty="0"/>
              <a:t> </a:t>
            </a:r>
            <a:r>
              <a:rPr lang="en-US" sz="1400" dirty="0" err="1"/>
              <a:t>biraz</a:t>
            </a:r>
            <a:r>
              <a:rPr lang="en-US" sz="1400" dirty="0"/>
              <a:t> </a:t>
            </a:r>
            <a:r>
              <a:rPr lang="en-US" sz="1400" dirty="0" err="1"/>
              <a:t>daha</a:t>
            </a:r>
            <a:r>
              <a:rPr lang="en-US" sz="1400" dirty="0"/>
              <a:t> </a:t>
            </a:r>
            <a:r>
              <a:rPr lang="en-US" sz="1400" dirty="0" err="1"/>
              <a:t>erken</a:t>
            </a:r>
            <a:r>
              <a:rPr lang="en-US" sz="1400" dirty="0"/>
              <a:t> depolarize </a:t>
            </a:r>
            <a:r>
              <a:rPr lang="tr-TR" sz="1400" dirty="0"/>
              <a:t>olduğu için</a:t>
            </a:r>
            <a:r>
              <a:rPr lang="en-US" sz="1400" dirty="0"/>
              <a:t>, </a:t>
            </a:r>
            <a:r>
              <a:rPr lang="en-US" sz="1400" dirty="0" err="1"/>
              <a:t>tipik</a:t>
            </a:r>
            <a:r>
              <a:rPr lang="en-US" sz="1400" dirty="0"/>
              <a:t> </a:t>
            </a:r>
            <a:r>
              <a:rPr lang="en-US" sz="1400" dirty="0" err="1"/>
              <a:t>bir</a:t>
            </a:r>
            <a:r>
              <a:rPr lang="en-US" sz="1400" dirty="0"/>
              <a:t> QRS </a:t>
            </a:r>
            <a:r>
              <a:rPr lang="tr-TR" sz="1400" dirty="0"/>
              <a:t>kompleksi</a:t>
            </a:r>
            <a:r>
              <a:rPr lang="en-US" sz="1400" dirty="0"/>
              <a:t> </a:t>
            </a:r>
            <a:r>
              <a:rPr lang="en-US" sz="1400" dirty="0" err="1"/>
              <a:t>oluşur</a:t>
            </a:r>
            <a:r>
              <a:rPr lang="en-US" sz="1400" dirty="0"/>
              <a:t>.</a:t>
            </a:r>
            <a:endParaRPr lang="tr-TR" sz="1400" dirty="0"/>
          </a:p>
          <a:p>
            <a:pPr algn="just">
              <a:lnSpc>
                <a:spcPct val="90000"/>
              </a:lnSpc>
            </a:pPr>
            <a:r>
              <a:rPr lang="en-US" sz="1400" dirty="0"/>
              <a:t>"Q", "R" </a:t>
            </a:r>
            <a:r>
              <a:rPr lang="tr-TR" sz="1400" dirty="0"/>
              <a:t>ve</a:t>
            </a:r>
            <a:r>
              <a:rPr lang="en-US" sz="1400" dirty="0"/>
              <a:t> "S"</a:t>
            </a:r>
            <a:r>
              <a:rPr lang="tr-TR" sz="1400" dirty="0"/>
              <a:t>  harfleri QRS kompleksindeki dalgaları tanımlamak için kullanılır.</a:t>
            </a:r>
            <a:r>
              <a:rPr lang="en-US" sz="1400" dirty="0"/>
              <a:t> </a:t>
            </a:r>
            <a:endParaRPr lang="tr-TR" sz="1400" dirty="0"/>
          </a:p>
          <a:p>
            <a:pPr algn="just">
              <a:lnSpc>
                <a:spcPct val="90000"/>
              </a:lnSpc>
            </a:pPr>
            <a:r>
              <a:rPr lang="en-US" sz="1400" dirty="0"/>
              <a:t>Q: </a:t>
            </a:r>
            <a:r>
              <a:rPr lang="tr-TR" sz="1400" dirty="0"/>
              <a:t>p- dalgasından sonraki ilk negatif </a:t>
            </a:r>
            <a:r>
              <a:rPr lang="tr-TR" sz="1400" dirty="0" err="1"/>
              <a:t>defleksiyondur</a:t>
            </a:r>
            <a:r>
              <a:rPr lang="tr-TR" sz="1400" dirty="0"/>
              <a:t>. Eğer ilk </a:t>
            </a:r>
            <a:r>
              <a:rPr lang="tr-TR" sz="1400" dirty="0" err="1"/>
              <a:t>defleksiyon</a:t>
            </a:r>
            <a:r>
              <a:rPr lang="tr-TR" sz="1400" dirty="0"/>
              <a:t> negatif değil ise Q bulunmamaktadır.</a:t>
            </a:r>
            <a:endParaRPr lang="en-US" sz="1400" dirty="0"/>
          </a:p>
          <a:p>
            <a:pPr algn="just">
              <a:lnSpc>
                <a:spcPct val="90000"/>
              </a:lnSpc>
            </a:pPr>
            <a:r>
              <a:rPr lang="en-US" sz="1400" dirty="0"/>
              <a:t>R: </a:t>
            </a:r>
            <a:r>
              <a:rPr lang="tr-TR" sz="1400" dirty="0"/>
              <a:t>Pozitif ve </a:t>
            </a:r>
            <a:r>
              <a:rPr lang="tr-TR" sz="1400" dirty="0" err="1"/>
              <a:t>ve</a:t>
            </a:r>
            <a:r>
              <a:rPr lang="tr-TR" sz="1400" dirty="0"/>
              <a:t> en büyük </a:t>
            </a:r>
            <a:r>
              <a:rPr lang="tr-TR" sz="1400" dirty="0" err="1"/>
              <a:t>defleksiyon</a:t>
            </a:r>
            <a:endParaRPr lang="en-US" sz="1400" dirty="0"/>
          </a:p>
          <a:p>
            <a:pPr algn="just">
              <a:lnSpc>
                <a:spcPct val="90000"/>
              </a:lnSpc>
            </a:pPr>
            <a:r>
              <a:rPr lang="en-US" sz="1400" dirty="0"/>
              <a:t>S: </a:t>
            </a:r>
            <a:r>
              <a:rPr lang="tr-TR" sz="1400" dirty="0"/>
              <a:t>R den sonraki negatif </a:t>
            </a:r>
            <a:r>
              <a:rPr lang="tr-TR" sz="1400" dirty="0" err="1"/>
              <a:t>defleksiyon</a:t>
            </a:r>
            <a:endParaRPr lang="tr-TR" sz="1400" dirty="0"/>
          </a:p>
          <a:p>
            <a:pPr algn="just">
              <a:lnSpc>
                <a:spcPct val="90000"/>
              </a:lnSpc>
            </a:pPr>
            <a:r>
              <a:rPr lang="tr-TR" sz="1400" u="sng" dirty="0"/>
              <a:t>QRS süresi:</a:t>
            </a:r>
            <a:r>
              <a:rPr lang="tr-TR" sz="1400" dirty="0"/>
              <a:t>  </a:t>
            </a:r>
          </a:p>
          <a:p>
            <a:pPr>
              <a:lnSpc>
                <a:spcPct val="90000"/>
              </a:lnSpc>
            </a:pP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4387760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 Narrow" panose="020B0606020202030204" pitchFamily="34" charset="0"/>
              </a:rPr>
              <a:t>QT </a:t>
            </a:r>
            <a:r>
              <a:rPr lang="tr-TR" dirty="0">
                <a:latin typeface="Arial Narrow" panose="020B0606020202030204" pitchFamily="34" charset="0"/>
              </a:rPr>
              <a:t>Aralığı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000" dirty="0"/>
              <a:t>Bu </a:t>
            </a:r>
            <a:r>
              <a:rPr lang="tr-TR" sz="2000" dirty="0"/>
              <a:t>süre</a:t>
            </a:r>
            <a:r>
              <a:rPr lang="en-US" sz="2000" dirty="0"/>
              <a:t>, ilk </a:t>
            </a:r>
            <a:r>
              <a:rPr lang="tr-TR" sz="2000" dirty="0" err="1"/>
              <a:t>ventriküler</a:t>
            </a:r>
            <a:r>
              <a:rPr lang="tr-TR" sz="2000" dirty="0"/>
              <a:t> </a:t>
            </a:r>
            <a:r>
              <a:rPr lang="en-US" sz="2000" dirty="0" err="1"/>
              <a:t>hücrenin</a:t>
            </a:r>
            <a:r>
              <a:rPr lang="en-US" sz="2000" dirty="0"/>
              <a:t> depolarize </a:t>
            </a:r>
            <a:r>
              <a:rPr lang="en-US" sz="2000" dirty="0" err="1"/>
              <a:t>olduğu</a:t>
            </a:r>
            <a:r>
              <a:rPr lang="en-US" sz="2000" dirty="0"/>
              <a:t> </a:t>
            </a:r>
            <a:r>
              <a:rPr lang="en-US" sz="2000" dirty="0" err="1"/>
              <a:t>andan</a:t>
            </a:r>
            <a:r>
              <a:rPr lang="en-US" sz="2000" dirty="0"/>
              <a:t> son </a:t>
            </a:r>
            <a:r>
              <a:rPr lang="en-US" sz="2000" dirty="0" err="1"/>
              <a:t>hücrenin</a:t>
            </a:r>
            <a:r>
              <a:rPr lang="en-US" sz="2000" dirty="0"/>
              <a:t> </a:t>
            </a:r>
            <a:r>
              <a:rPr lang="en-US" sz="2000" dirty="0" err="1"/>
              <a:t>repolarizasyonuna</a:t>
            </a:r>
            <a:r>
              <a:rPr lang="en-US" sz="2000" dirty="0"/>
              <a:t> </a:t>
            </a:r>
            <a:r>
              <a:rPr lang="en-US" sz="2000" dirty="0" err="1"/>
              <a:t>kadar</a:t>
            </a:r>
            <a:r>
              <a:rPr lang="en-US" sz="2000" dirty="0"/>
              <a:t>, </a:t>
            </a:r>
            <a:r>
              <a:rPr lang="en-US" sz="2000" dirty="0" err="1"/>
              <a:t>ventriküler</a:t>
            </a:r>
            <a:r>
              <a:rPr lang="en-US" sz="2000" dirty="0"/>
              <a:t> </a:t>
            </a:r>
            <a:r>
              <a:rPr lang="en-US" sz="2000" dirty="0" err="1"/>
              <a:t>olayın</a:t>
            </a:r>
            <a:r>
              <a:rPr lang="en-US" sz="2000" dirty="0"/>
              <a:t> </a:t>
            </a:r>
            <a:r>
              <a:rPr lang="en-US" sz="2000" dirty="0" err="1"/>
              <a:t>toplam</a:t>
            </a:r>
            <a:r>
              <a:rPr lang="en-US" sz="2000" dirty="0"/>
              <a:t> </a:t>
            </a:r>
            <a:r>
              <a:rPr lang="en-US" sz="2000" dirty="0" err="1"/>
              <a:t>süresini</a:t>
            </a:r>
            <a:r>
              <a:rPr lang="en-US" sz="2000" dirty="0"/>
              <a:t> </a:t>
            </a:r>
            <a:r>
              <a:rPr lang="tr-TR" sz="2000" dirty="0"/>
              <a:t>belirtir</a:t>
            </a:r>
            <a:r>
              <a:rPr lang="en-US" sz="2000" dirty="0"/>
              <a:t>.</a:t>
            </a:r>
            <a:endParaRPr lang="tr-TR" sz="2000" dirty="0"/>
          </a:p>
          <a:p>
            <a:pPr algn="just"/>
            <a:r>
              <a:rPr lang="tr-TR" sz="2000" dirty="0"/>
              <a:t>QRS kompleksinin başından T dalgasının sonuna kadar olan süredir.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7608" y="3284984"/>
            <a:ext cx="7200900" cy="2152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08157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rial Narrow" panose="020B0606020202030204" pitchFamily="34" charset="0"/>
              </a:rPr>
              <a:t>T Dalgası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>
                <a:latin typeface="Arial Narrow" panose="020B0606020202030204" pitchFamily="34" charset="0"/>
              </a:rPr>
              <a:t>T dalgası </a:t>
            </a:r>
            <a:r>
              <a:rPr lang="tr-TR" dirty="0" err="1">
                <a:latin typeface="Arial Narrow" panose="020B0606020202030204" pitchFamily="34" charset="0"/>
              </a:rPr>
              <a:t>ventriküllerin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tr-TR" dirty="0" err="1">
                <a:latin typeface="Arial Narrow" panose="020B0606020202030204" pitchFamily="34" charset="0"/>
              </a:rPr>
              <a:t>repolarizasyonları</a:t>
            </a:r>
            <a:r>
              <a:rPr lang="tr-TR" dirty="0">
                <a:latin typeface="Arial Narrow" panose="020B0606020202030204" pitchFamily="34" charset="0"/>
              </a:rPr>
              <a:t> sırasında oluşur.</a:t>
            </a:r>
            <a:r>
              <a:rPr lang="en-US" dirty="0">
                <a:latin typeface="Arial Narrow" panose="020B0606020202030204" pitchFamily="34" charset="0"/>
              </a:rPr>
              <a:t> </a:t>
            </a:r>
            <a:endParaRPr lang="tr-TR" dirty="0">
              <a:latin typeface="Arial Narrow" panose="020B0606020202030204" pitchFamily="34" charset="0"/>
            </a:endParaRPr>
          </a:p>
          <a:p>
            <a:pPr algn="just"/>
            <a:r>
              <a:rPr lang="tr-TR" dirty="0">
                <a:latin typeface="Arial Narrow" panose="020B0606020202030204" pitchFamily="34" charset="0"/>
              </a:rPr>
              <a:t>T dalgası süresince hiçbir kalp kası aktivitesi bulunmamaktadır.</a:t>
            </a: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3713" y="3789040"/>
            <a:ext cx="5475143" cy="2197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22374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>
                <a:latin typeface="Arial Narrow" panose="020B0606020202030204" pitchFamily="34" charset="0"/>
              </a:rPr>
              <a:t>Hesaplama</a:t>
            </a:r>
          </a:p>
        </p:txBody>
      </p:sp>
      <p:sp>
        <p:nvSpPr>
          <p:cNvPr id="30723" name="13 Metin kutusu"/>
          <p:cNvSpPr txBox="1">
            <a:spLocks noChangeArrowheads="1"/>
          </p:cNvSpPr>
          <p:nvPr/>
        </p:nvSpPr>
        <p:spPr bwMode="auto">
          <a:xfrm>
            <a:off x="1774826" y="5265738"/>
            <a:ext cx="3954929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FFFFCC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FFFFCC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FFFFCC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FFFFCC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FFFFCC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tr-TR" altLang="tr-TR" sz="1800" dirty="0">
                <a:solidFill>
                  <a:prstClr val="black"/>
                </a:solidFill>
              </a:rPr>
              <a:t>Kağıt Hızı: 50 mm/</a:t>
            </a:r>
            <a:r>
              <a:rPr lang="tr-TR" altLang="tr-TR" sz="1800" dirty="0" err="1">
                <a:solidFill>
                  <a:prstClr val="black"/>
                </a:solidFill>
              </a:rPr>
              <a:t>sn</a:t>
            </a:r>
            <a:endParaRPr lang="tr-TR" altLang="tr-TR" sz="1800" dirty="0">
              <a:solidFill>
                <a:prstClr val="black"/>
              </a:solidFill>
            </a:endParaRPr>
          </a:p>
          <a:p>
            <a:pPr>
              <a:spcBef>
                <a:spcPct val="0"/>
              </a:spcBef>
              <a:buNone/>
            </a:pPr>
            <a:r>
              <a:rPr lang="tr-TR" altLang="tr-TR" sz="1800" dirty="0">
                <a:solidFill>
                  <a:prstClr val="black"/>
                </a:solidFill>
              </a:rPr>
              <a:t>Standardizasyon </a:t>
            </a:r>
            <a:r>
              <a:rPr lang="tr-TR" altLang="tr-TR" sz="1800" dirty="0" err="1">
                <a:solidFill>
                  <a:prstClr val="black"/>
                </a:solidFill>
              </a:rPr>
              <a:t>Defleksiyonu</a:t>
            </a:r>
            <a:r>
              <a:rPr lang="tr-TR" altLang="tr-TR" sz="1800" dirty="0">
                <a:solidFill>
                  <a:prstClr val="black"/>
                </a:solidFill>
              </a:rPr>
              <a:t>: 1 </a:t>
            </a:r>
            <a:r>
              <a:rPr lang="tr-TR" altLang="tr-TR" sz="1800" dirty="0" err="1">
                <a:solidFill>
                  <a:prstClr val="black"/>
                </a:solidFill>
              </a:rPr>
              <a:t>mV</a:t>
            </a:r>
            <a:endParaRPr lang="tr-TR" altLang="tr-TR" sz="1800" dirty="0">
              <a:solidFill>
                <a:prstClr val="black"/>
              </a:solidFill>
            </a:endParaRPr>
          </a:p>
          <a:p>
            <a:pPr>
              <a:spcBef>
                <a:spcPct val="0"/>
              </a:spcBef>
              <a:buNone/>
            </a:pPr>
            <a:endParaRPr lang="tr-TR" altLang="tr-TR" sz="1800" dirty="0">
              <a:solidFill>
                <a:prstClr val="black"/>
              </a:solidFill>
            </a:endParaRPr>
          </a:p>
        </p:txBody>
      </p:sp>
      <p:sp>
        <p:nvSpPr>
          <p:cNvPr id="30724" name="14 Metin kutusu"/>
          <p:cNvSpPr txBox="1">
            <a:spLocks noChangeArrowheads="1"/>
          </p:cNvSpPr>
          <p:nvPr/>
        </p:nvSpPr>
        <p:spPr bwMode="auto">
          <a:xfrm>
            <a:off x="8391525" y="2120900"/>
            <a:ext cx="2223686" cy="289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FFFFCC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FFFFCC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FFFFCC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FFFFCC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FFFFCC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tr-TR" altLang="tr-TR" sz="1400" dirty="0">
                <a:solidFill>
                  <a:prstClr val="black"/>
                </a:solidFill>
              </a:rPr>
              <a:t>P = 0,02 x 2 = 0,04 </a:t>
            </a:r>
            <a:r>
              <a:rPr lang="tr-TR" altLang="tr-TR" sz="1400" dirty="0" err="1">
                <a:solidFill>
                  <a:prstClr val="black"/>
                </a:solidFill>
              </a:rPr>
              <a:t>sn</a:t>
            </a:r>
            <a:endParaRPr lang="tr-TR" altLang="tr-TR" sz="1400" dirty="0">
              <a:solidFill>
                <a:prstClr val="black"/>
              </a:solidFill>
            </a:endParaRPr>
          </a:p>
          <a:p>
            <a:pPr>
              <a:spcBef>
                <a:spcPct val="0"/>
              </a:spcBef>
              <a:buNone/>
            </a:pPr>
            <a:r>
              <a:rPr lang="tr-TR" altLang="tr-TR" sz="1400" dirty="0">
                <a:solidFill>
                  <a:prstClr val="black"/>
                </a:solidFill>
              </a:rPr>
              <a:t>P = 0,1 x 1 = 0,1 </a:t>
            </a:r>
            <a:r>
              <a:rPr lang="tr-TR" altLang="tr-TR" sz="1400" dirty="0" err="1">
                <a:solidFill>
                  <a:prstClr val="black"/>
                </a:solidFill>
              </a:rPr>
              <a:t>mV</a:t>
            </a:r>
            <a:endParaRPr lang="tr-TR" altLang="tr-TR" sz="1400" dirty="0">
              <a:solidFill>
                <a:prstClr val="black"/>
              </a:solidFill>
            </a:endParaRPr>
          </a:p>
          <a:p>
            <a:pPr>
              <a:spcBef>
                <a:spcPct val="0"/>
              </a:spcBef>
              <a:buNone/>
            </a:pPr>
            <a:endParaRPr lang="tr-TR" altLang="tr-TR" sz="1400" dirty="0">
              <a:solidFill>
                <a:prstClr val="black"/>
              </a:solidFill>
            </a:endParaRPr>
          </a:p>
          <a:p>
            <a:pPr>
              <a:spcBef>
                <a:spcPct val="0"/>
              </a:spcBef>
              <a:buNone/>
            </a:pPr>
            <a:r>
              <a:rPr lang="tr-TR" altLang="tr-TR" sz="1400" dirty="0">
                <a:solidFill>
                  <a:prstClr val="black"/>
                </a:solidFill>
              </a:rPr>
              <a:t>PQ = 0,02 x 4,5 = 0,09 </a:t>
            </a:r>
            <a:r>
              <a:rPr lang="tr-TR" altLang="tr-TR" sz="1400" dirty="0" err="1">
                <a:solidFill>
                  <a:prstClr val="black"/>
                </a:solidFill>
              </a:rPr>
              <a:t>sn</a:t>
            </a:r>
            <a:endParaRPr lang="tr-TR" altLang="tr-TR" sz="1400" dirty="0">
              <a:solidFill>
                <a:prstClr val="black"/>
              </a:solidFill>
            </a:endParaRPr>
          </a:p>
          <a:p>
            <a:pPr>
              <a:spcBef>
                <a:spcPct val="0"/>
              </a:spcBef>
              <a:buNone/>
            </a:pPr>
            <a:endParaRPr lang="tr-TR" altLang="tr-TR" sz="1400" dirty="0">
              <a:solidFill>
                <a:prstClr val="black"/>
              </a:solidFill>
            </a:endParaRPr>
          </a:p>
          <a:p>
            <a:pPr>
              <a:spcBef>
                <a:spcPct val="0"/>
              </a:spcBef>
              <a:buNone/>
            </a:pPr>
            <a:r>
              <a:rPr lang="tr-TR" altLang="tr-TR" sz="1400" dirty="0">
                <a:solidFill>
                  <a:prstClr val="black"/>
                </a:solidFill>
              </a:rPr>
              <a:t>R = 0,1 x 9 = 0,9 </a:t>
            </a:r>
            <a:r>
              <a:rPr lang="tr-TR" altLang="tr-TR" sz="1400" dirty="0" err="1">
                <a:solidFill>
                  <a:prstClr val="black"/>
                </a:solidFill>
              </a:rPr>
              <a:t>mV</a:t>
            </a:r>
            <a:endParaRPr lang="tr-TR" altLang="tr-TR" sz="1400" dirty="0">
              <a:solidFill>
                <a:prstClr val="black"/>
              </a:solidFill>
            </a:endParaRPr>
          </a:p>
          <a:p>
            <a:pPr>
              <a:spcBef>
                <a:spcPct val="0"/>
              </a:spcBef>
              <a:buNone/>
            </a:pPr>
            <a:endParaRPr lang="tr-TR" altLang="tr-TR" sz="1400" dirty="0">
              <a:solidFill>
                <a:prstClr val="black"/>
              </a:solidFill>
            </a:endParaRPr>
          </a:p>
          <a:p>
            <a:pPr>
              <a:spcBef>
                <a:spcPct val="0"/>
              </a:spcBef>
              <a:buNone/>
            </a:pPr>
            <a:r>
              <a:rPr lang="tr-TR" altLang="tr-TR" sz="1400" dirty="0">
                <a:solidFill>
                  <a:prstClr val="black"/>
                </a:solidFill>
              </a:rPr>
              <a:t>QRS = 0,02 x 2 = 0,04 </a:t>
            </a:r>
            <a:r>
              <a:rPr lang="tr-TR" altLang="tr-TR" sz="1400" dirty="0" err="1">
                <a:solidFill>
                  <a:prstClr val="black"/>
                </a:solidFill>
              </a:rPr>
              <a:t>sn</a:t>
            </a:r>
            <a:endParaRPr lang="tr-TR" altLang="tr-TR" sz="1400" dirty="0">
              <a:solidFill>
                <a:prstClr val="black"/>
              </a:solidFill>
            </a:endParaRPr>
          </a:p>
          <a:p>
            <a:pPr>
              <a:spcBef>
                <a:spcPct val="0"/>
              </a:spcBef>
              <a:buNone/>
            </a:pPr>
            <a:endParaRPr lang="tr-TR" altLang="tr-TR" sz="1400" dirty="0">
              <a:solidFill>
                <a:prstClr val="black"/>
              </a:solidFill>
            </a:endParaRPr>
          </a:p>
          <a:p>
            <a:pPr>
              <a:spcBef>
                <a:spcPct val="0"/>
              </a:spcBef>
              <a:buNone/>
            </a:pPr>
            <a:r>
              <a:rPr lang="tr-TR" altLang="tr-TR" sz="1400" dirty="0">
                <a:solidFill>
                  <a:prstClr val="black"/>
                </a:solidFill>
              </a:rPr>
              <a:t>T = 0,02 x 5 = 0,10 </a:t>
            </a:r>
            <a:r>
              <a:rPr lang="tr-TR" altLang="tr-TR" sz="1400" dirty="0" err="1">
                <a:solidFill>
                  <a:prstClr val="black"/>
                </a:solidFill>
              </a:rPr>
              <a:t>sn</a:t>
            </a:r>
            <a:endParaRPr lang="tr-TR" altLang="tr-TR" sz="1400" dirty="0">
              <a:solidFill>
                <a:prstClr val="black"/>
              </a:solidFill>
            </a:endParaRPr>
          </a:p>
          <a:p>
            <a:pPr>
              <a:spcBef>
                <a:spcPct val="0"/>
              </a:spcBef>
              <a:buNone/>
            </a:pPr>
            <a:r>
              <a:rPr lang="tr-TR" altLang="tr-TR" sz="1400" dirty="0">
                <a:solidFill>
                  <a:prstClr val="black"/>
                </a:solidFill>
              </a:rPr>
              <a:t>T = 0,1 x 2 = 0,2 </a:t>
            </a:r>
            <a:r>
              <a:rPr lang="tr-TR" altLang="tr-TR" sz="1400" dirty="0" err="1">
                <a:solidFill>
                  <a:prstClr val="black"/>
                </a:solidFill>
              </a:rPr>
              <a:t>mV</a:t>
            </a:r>
            <a:endParaRPr lang="tr-TR" altLang="tr-TR" sz="1400" dirty="0">
              <a:solidFill>
                <a:prstClr val="black"/>
              </a:solidFill>
            </a:endParaRPr>
          </a:p>
          <a:p>
            <a:pPr>
              <a:spcBef>
                <a:spcPct val="0"/>
              </a:spcBef>
              <a:buNone/>
            </a:pPr>
            <a:endParaRPr lang="tr-TR" altLang="tr-TR" sz="1400" dirty="0">
              <a:solidFill>
                <a:prstClr val="black"/>
              </a:solidFill>
            </a:endParaRPr>
          </a:p>
          <a:p>
            <a:pPr>
              <a:spcBef>
                <a:spcPct val="0"/>
              </a:spcBef>
              <a:buNone/>
            </a:pPr>
            <a:r>
              <a:rPr lang="tr-TR" altLang="tr-TR" sz="1400" dirty="0">
                <a:solidFill>
                  <a:prstClr val="black"/>
                </a:solidFill>
              </a:rPr>
              <a:t>QT = 0,02 x 10 = 0,20 </a:t>
            </a:r>
            <a:r>
              <a:rPr lang="tr-TR" altLang="tr-TR" sz="1400" dirty="0" err="1">
                <a:solidFill>
                  <a:prstClr val="black"/>
                </a:solidFill>
              </a:rPr>
              <a:t>sn</a:t>
            </a:r>
            <a:endParaRPr lang="tr-TR" altLang="tr-TR" sz="1400" dirty="0">
              <a:solidFill>
                <a:prstClr val="black"/>
              </a:solidFill>
            </a:endParaRPr>
          </a:p>
        </p:txBody>
      </p:sp>
      <p:pic>
        <p:nvPicPr>
          <p:cNvPr id="30725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1" y="1976439"/>
            <a:ext cx="6462713" cy="299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37854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>
                <a:latin typeface="Arial Narrow" panose="020B0606020202030204" pitchFamily="34" charset="0"/>
              </a:rPr>
              <a:t>Kalp hızının </a:t>
            </a:r>
            <a:r>
              <a:rPr lang="tr-TR" dirty="0" err="1">
                <a:latin typeface="Arial Narrow" panose="020B0606020202030204" pitchFamily="34" charset="0"/>
              </a:rPr>
              <a:t>hesaplanılması</a:t>
            </a:r>
            <a:r>
              <a:rPr lang="tr-TR" dirty="0">
                <a:latin typeface="Arial Narrow" panose="020B0606020202030204" pitchFamily="34" charset="0"/>
              </a:rPr>
              <a:t>:</a:t>
            </a:r>
            <a:br>
              <a:rPr lang="tr-TR" dirty="0">
                <a:latin typeface="Arial Narrow" panose="020B0606020202030204" pitchFamily="34" charset="0"/>
              </a:rPr>
            </a:br>
            <a:endParaRPr lang="tr-TR" dirty="0">
              <a:latin typeface="Arial Narrow" panose="020B060602020203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/>
              <a:t>EKG </a:t>
            </a:r>
            <a:r>
              <a:rPr lang="tr-TR" sz="2000" dirty="0" err="1"/>
              <a:t>trasesinin</a:t>
            </a:r>
            <a:r>
              <a:rPr lang="tr-TR" sz="2000" dirty="0"/>
              <a:t> yatay ekseni süreyi temsil etmektedir.</a:t>
            </a:r>
          </a:p>
          <a:p>
            <a:r>
              <a:rPr lang="tr-TR" sz="2000" dirty="0"/>
              <a:t>Eğer kağıt hızı</a:t>
            </a:r>
            <a:r>
              <a:rPr lang="en-US" sz="2000" dirty="0"/>
              <a:t> 50 mm/</a:t>
            </a:r>
            <a:r>
              <a:rPr lang="tr-TR" sz="2000" dirty="0" err="1"/>
              <a:t>sn</a:t>
            </a:r>
            <a:r>
              <a:rPr lang="tr-TR" sz="2000" dirty="0"/>
              <a:t> ise</a:t>
            </a:r>
            <a:r>
              <a:rPr lang="en-US" sz="2000" dirty="0"/>
              <a:t> </a:t>
            </a:r>
            <a:endParaRPr lang="tr-TR" sz="2000" dirty="0"/>
          </a:p>
          <a:p>
            <a:r>
              <a:rPr lang="tr-TR" sz="2000" dirty="0"/>
              <a:t>Dakika Kal Atım Sayısı</a:t>
            </a:r>
            <a:r>
              <a:rPr lang="en-US" sz="2000" dirty="0"/>
              <a:t>= 3000 / </a:t>
            </a:r>
            <a:r>
              <a:rPr lang="tr-TR" sz="2000" dirty="0"/>
              <a:t>İki kalp atımı arasındaki kare sayısı</a:t>
            </a:r>
            <a:r>
              <a:rPr lang="en-US" sz="2000" dirty="0"/>
              <a:t> </a:t>
            </a:r>
            <a:r>
              <a:rPr lang="tr-TR" sz="2000" dirty="0"/>
              <a:t>Ör</a:t>
            </a:r>
            <a:r>
              <a:rPr lang="en-US" sz="2000" dirty="0"/>
              <a:t>: 3000 / 25 = 120 bpm </a:t>
            </a:r>
            <a:r>
              <a:rPr lang="tr-TR" sz="2000" dirty="0"/>
              <a:t> </a:t>
            </a:r>
          </a:p>
          <a:p>
            <a:r>
              <a:rPr lang="tr-TR" sz="2000" u="sng" dirty="0"/>
              <a:t>Neden 3000?</a:t>
            </a:r>
            <a:r>
              <a:rPr lang="en-US" sz="2000" dirty="0"/>
              <a:t>= 3000 X 0.02 sec = 60 sec = 1 min) </a:t>
            </a:r>
            <a:endParaRPr lang="tr-TR" sz="2000" dirty="0"/>
          </a:p>
          <a:p>
            <a:r>
              <a:rPr lang="tr-TR" sz="2000" dirty="0"/>
              <a:t>Eğer kağıt hızı</a:t>
            </a:r>
            <a:r>
              <a:rPr lang="en-US" sz="2000" dirty="0"/>
              <a:t> 25 mm/</a:t>
            </a:r>
            <a:r>
              <a:rPr lang="tr-TR" sz="2000" dirty="0" err="1"/>
              <a:t>sn</a:t>
            </a:r>
            <a:r>
              <a:rPr lang="tr-TR" sz="2000" dirty="0"/>
              <a:t> olursa</a:t>
            </a:r>
            <a:r>
              <a:rPr lang="en-US" sz="2000" dirty="0"/>
              <a:t>: </a:t>
            </a:r>
            <a:endParaRPr lang="tr-TR" sz="2000" dirty="0"/>
          </a:p>
          <a:p>
            <a:r>
              <a:rPr lang="tr-TR" sz="2000" dirty="0"/>
              <a:t>Dakika Kalp Atım Sayısı</a:t>
            </a:r>
            <a:r>
              <a:rPr lang="en-US" sz="2000" dirty="0"/>
              <a:t>= 1500 /</a:t>
            </a:r>
            <a:r>
              <a:rPr lang="tr-TR" sz="2000" dirty="0"/>
              <a:t>iki kalp atımı arasındaki kare sayısı</a:t>
            </a:r>
          </a:p>
          <a:p>
            <a:endParaRPr lang="tr-TR" sz="2000" dirty="0"/>
          </a:p>
          <a:p>
            <a:endParaRPr lang="tr-TR" sz="20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777" y="4149080"/>
            <a:ext cx="4046587" cy="2276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59824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732</Words>
  <Application>Microsoft Office PowerPoint</Application>
  <PresentationFormat>Geniş ekran</PresentationFormat>
  <Paragraphs>102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17</vt:i4>
      </vt:variant>
    </vt:vector>
  </HeadingPairs>
  <TitlesOfParts>
    <vt:vector size="23" baseType="lpstr">
      <vt:lpstr>Arial</vt:lpstr>
      <vt:lpstr>Arial Narrow</vt:lpstr>
      <vt:lpstr>Calibri</vt:lpstr>
      <vt:lpstr>Calibri Light</vt:lpstr>
      <vt:lpstr>Office Teması</vt:lpstr>
      <vt:lpstr>Ofis Teması</vt:lpstr>
      <vt:lpstr>EKG Yorumlamak</vt:lpstr>
      <vt:lpstr>EKG Dalgaları</vt:lpstr>
      <vt:lpstr>P Dalgası</vt:lpstr>
      <vt:lpstr>PR Aralığı</vt:lpstr>
      <vt:lpstr>QRS Kompleksi</vt:lpstr>
      <vt:lpstr>QT Aralığı</vt:lpstr>
      <vt:lpstr>T Dalgası</vt:lpstr>
      <vt:lpstr>Hesaplama</vt:lpstr>
      <vt:lpstr>Kalp hızının hesaplanılması: </vt:lpstr>
      <vt:lpstr>Kalp Hızının Hesaplanılması: </vt:lpstr>
      <vt:lpstr>Ortalama Elektriksel Eksen</vt:lpstr>
      <vt:lpstr>Ortalama Elektriksel Eksen</vt:lpstr>
      <vt:lpstr>Ortalama Elektriksel Eksen</vt:lpstr>
      <vt:lpstr>Einthoven Metodu</vt:lpstr>
      <vt:lpstr>Einthoven Methodu</vt:lpstr>
      <vt:lpstr>Örnek 2</vt:lpstr>
      <vt:lpstr>Sorularınız 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nailmert bıçakcı</dc:creator>
  <cp:lastModifiedBy>nailmert bıçakcı</cp:lastModifiedBy>
  <cp:revision>1</cp:revision>
  <dcterms:created xsi:type="dcterms:W3CDTF">2025-09-09T08:05:09Z</dcterms:created>
  <dcterms:modified xsi:type="dcterms:W3CDTF">2025-09-09T08:06:30Z</dcterms:modified>
</cp:coreProperties>
</file>