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5" r:id="rId4"/>
    <p:sldId id="272" r:id="rId5"/>
    <p:sldId id="279" r:id="rId6"/>
    <p:sldId id="273" r:id="rId7"/>
    <p:sldId id="280" r:id="rId8"/>
    <p:sldId id="274" r:id="rId9"/>
    <p:sldId id="294" r:id="rId10"/>
    <p:sldId id="269" r:id="rId11"/>
    <p:sldId id="296" r:id="rId12"/>
    <p:sldId id="281" r:id="rId13"/>
    <p:sldId id="282" r:id="rId14"/>
    <p:sldId id="293" r:id="rId15"/>
    <p:sldId id="298" r:id="rId16"/>
    <p:sldId id="290" r:id="rId17"/>
    <p:sldId id="291" r:id="rId18"/>
    <p:sldId id="28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FAB2F0-18AE-FD77-9676-83AB06A0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333909-5EEB-E050-6374-C4AD8795C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FA0B0A-D5E7-F613-7C2C-C61726D1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BA623E-7FAE-C9D0-ED92-F659DE0D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D15DB2-C571-9706-7D23-C0744796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52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269CE9-0293-1038-735A-0E1EDFDE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35963BC-D459-216F-311E-68F85C014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E7DCAF-3E03-85B8-894A-0B8C7631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FF93B0-02D7-B08E-7ECB-26B53A44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32403A-5383-7C04-7B13-ACF961D3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53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76F68FA-6ED0-BD19-7ECA-4EC4D979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57DC96C-8385-5D5C-5475-0C92731B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7D4434-763A-D2CD-2B17-538349AC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C0ACB8-97E7-E72F-5604-04DF7D32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C6E985-ED5A-E5DE-9387-AAA8C836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55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68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>
                <a:latin typeface="Arial Narrow" panose="020B0606020202030204" pitchFamily="34" charset="0"/>
              </a:defRPr>
            </a:lvl1pPr>
            <a:lvl2pPr>
              <a:defRPr u="none">
                <a:latin typeface="Arial Narrow" panose="020B0606020202030204" pitchFamily="34" charset="0"/>
              </a:defRPr>
            </a:lvl2pPr>
            <a:lvl3pPr>
              <a:defRPr u="none">
                <a:latin typeface="Arial Narrow" panose="020B0606020202030204" pitchFamily="34" charset="0"/>
              </a:defRPr>
            </a:lvl3pPr>
            <a:lvl4pPr>
              <a:defRPr u="none">
                <a:latin typeface="Arial Narrow" panose="020B0606020202030204" pitchFamily="34" charset="0"/>
              </a:defRPr>
            </a:lvl4pPr>
            <a:lvl5pPr>
              <a:defRPr u="none"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81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7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88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37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2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233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39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821545-4632-D6A2-C4CE-F25CC211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4A52C2-2724-07F1-2181-57954A68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813E8B-056C-04C9-87C2-F9627984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10CE87-04F5-15C7-FE87-C78D28B0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A270F6-30D3-C545-D6BC-4167DE22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760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63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633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4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A56970-FF68-DC61-95CC-E497F0CE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8A714F-7049-E5B0-892B-202CDEC41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6074BB-E04C-B18A-3737-D33E3968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A5C1DF-B93C-C656-00AA-577E9B00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394D51-781C-B73C-ED6E-ADF05AF6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37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A070A7-ED30-7F0F-FD0D-54B320A4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D45611-067E-6833-91AB-EE81C1BFA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64DD62-9BA3-A909-C12C-2599E8FA7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5511A4-6A42-ADC9-677A-FC60279D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647FAC-996A-CFFD-2F0D-66E59314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A01ABA-5E85-7657-B507-ECBEAB44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85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3F1337-24E0-7C30-C3EF-890FA04E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82D749-AC2C-6235-F51C-28D730F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20E063-917D-B3AE-5254-6AC6C0BDF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14761B4-4C5A-598E-1DFC-85DBD76A9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A8E8FEF-0EAA-F531-0FEB-2A1F0B006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E0FFFB7-BC22-ADBD-E6DF-C8E7D11B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6A104B5-1F04-634A-AC53-F5F9EEC9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08996B-F65C-9EA3-3687-F7D1A5DF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29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13DA68-46B6-0928-A5A0-ECAD9399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BA3ACBC-86F1-C913-94E1-63629113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DCE2CC8-35DD-2357-42AA-0D896952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0B5235-B375-2604-62B0-33030861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58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9529774-75CA-41A9-2219-C1ECB53E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A0D0DC-B8FC-2810-B9A9-2F50CC1E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B281DEC-571B-ACDC-889A-BCE90F80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5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9C7AD-3BBC-833A-1DD2-71B1E134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65F2C2-07C8-175C-89F6-AE1784AA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C399A2-A718-0B2E-F47B-0A5487D86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BA9246-8033-B88B-B728-23C9FAA9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411EB2-2EC9-E4DB-9177-D3E61362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156752-F1FA-FCDE-6BD3-26EDB422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6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96FD7-9CEE-4EBE-1A30-7B498CDB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7A363D6-9CC3-EA9B-634C-58BA85027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54BADCE-23D2-B95D-97A7-D66B0B781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0A0325-F5E9-E596-5B87-79132CDF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EFA2B0-BE0F-07F8-466E-2B5EA61F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5232A1-2FBE-3B16-E305-C7079E76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7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D7DD92F-AF1F-04C4-19CD-065E4E1F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ADA10A-CBE8-9691-FBEA-C1D0E0D0E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DB2BAE-991B-3A65-4196-7AD7253DE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58E6-0DEE-41A0-9B76-5BC4F7A5D06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F56E68-8908-F397-0A28-11B48650F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ACBADE-8D7E-937E-7F9B-8ED79094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B645-3581-40D5-AB74-39A18F93C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5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7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5860" r="25984" b="-1"/>
          <a:stretch/>
        </p:blipFill>
        <p:spPr bwMode="auto">
          <a:xfrm>
            <a:off x="5138166" y="11"/>
            <a:ext cx="552983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363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362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27505" y="2600325"/>
            <a:ext cx="3793777" cy="3320973"/>
          </a:xfrm>
        </p:spPr>
        <p:txBody>
          <a:bodyPr anchor="t">
            <a:normAutofit/>
          </a:bodyPr>
          <a:lstStyle/>
          <a:p>
            <a:r>
              <a:rPr lang="tr-TR" sz="4700" dirty="0"/>
              <a:t>EKG Yorumlamak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24534" y="5343535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tr-TR" sz="1700" dirty="0"/>
              <a:t>Dr. Etkin ŞAFAK</a:t>
            </a:r>
          </a:p>
        </p:txBody>
      </p:sp>
    </p:spTree>
    <p:extLst>
      <p:ext uri="{BB962C8B-B14F-4D97-AF65-F5344CB8AC3E}">
        <p14:creationId xmlns:p14="http://schemas.microsoft.com/office/powerpoint/2010/main" val="49981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Kalp Hızının </a:t>
            </a:r>
            <a:r>
              <a:rPr lang="tr-TR" dirty="0" err="1"/>
              <a:t>Hesaplanılması</a:t>
            </a:r>
            <a:r>
              <a:rPr lang="tr-TR" dirty="0">
                <a:latin typeface="Arial Narrow" panose="020B0606020202030204" pitchFamily="34" charset="0"/>
              </a:rPr>
              <a:t>:</a:t>
            </a:r>
            <a:br>
              <a:rPr 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Kağıt hızı 25</a:t>
            </a:r>
            <a:r>
              <a:rPr lang="en-US" sz="2000" dirty="0"/>
              <a:t> mm/</a:t>
            </a:r>
            <a:r>
              <a:rPr lang="tr-TR" sz="2000" dirty="0" err="1"/>
              <a:t>sn</a:t>
            </a:r>
            <a:r>
              <a:rPr lang="tr-TR" sz="2000" dirty="0"/>
              <a:t> = 1500 mm/</a:t>
            </a:r>
            <a:r>
              <a:rPr lang="tr-TR" sz="2000" dirty="0" err="1"/>
              <a:t>dk</a:t>
            </a:r>
            <a:endParaRPr lang="tr-TR" sz="2000" dirty="0"/>
          </a:p>
          <a:p>
            <a:r>
              <a:rPr lang="tr-TR" sz="2000" dirty="0"/>
              <a:t>İki R-R arasını hesap edin : 18 mm</a:t>
            </a:r>
          </a:p>
          <a:p>
            <a:r>
              <a:rPr lang="tr-TR" sz="2000" dirty="0"/>
              <a:t>Dakika kalp atım sayısı: </a:t>
            </a:r>
            <a:r>
              <a:rPr lang="tr-TR" altLang="tr-TR" sz="2000" dirty="0"/>
              <a:t>1500/18 = 83 </a:t>
            </a:r>
            <a:r>
              <a:rPr lang="tr-TR" altLang="tr-TR" sz="2000" dirty="0" err="1"/>
              <a:t>bpm</a:t>
            </a:r>
            <a:endParaRPr lang="tr-TR" altLang="tr-TR" sz="2000" dirty="0"/>
          </a:p>
          <a:p>
            <a:endParaRPr lang="tr-TR" alt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2780929"/>
            <a:ext cx="7221509" cy="26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1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Ortalama Elektriksel Eksen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/>
              <a:t>Ortalama Elektrik Ekseni (MEA), </a:t>
            </a:r>
            <a:r>
              <a:rPr lang="tr-TR" sz="2000" dirty="0" err="1"/>
              <a:t>ventriküler</a:t>
            </a:r>
            <a:r>
              <a:rPr lang="tr-TR" sz="2000" dirty="0"/>
              <a:t> </a:t>
            </a:r>
            <a:r>
              <a:rPr lang="tr-TR" sz="2000" dirty="0" err="1"/>
              <a:t>depolarizasyon</a:t>
            </a:r>
            <a:r>
              <a:rPr lang="tr-TR" sz="2000" dirty="0"/>
              <a:t> modelini, yani kalp atışlarını anlamak için elektrik akımının net yönünü değerlendiren basit bir klinik değerlendirmedir.</a:t>
            </a:r>
          </a:p>
          <a:p>
            <a:pPr algn="just"/>
            <a:r>
              <a:rPr lang="tr-TR" sz="2000" dirty="0"/>
              <a:t>-180 ° ile 180 ° arasındaki bir açı olarak tanımlanır ve 3 </a:t>
            </a:r>
            <a:r>
              <a:rPr lang="tr-TR" sz="2000" dirty="0" err="1"/>
              <a:t>bipolar</a:t>
            </a:r>
            <a:r>
              <a:rPr lang="tr-TR" sz="2000" dirty="0"/>
              <a:t> </a:t>
            </a:r>
            <a:r>
              <a:rPr lang="tr-TR" sz="2000" dirty="0" err="1"/>
              <a:t>ekstremite</a:t>
            </a:r>
            <a:r>
              <a:rPr lang="tr-TR" sz="2000" dirty="0"/>
              <a:t> derivasyonu kullanılarak hesaplanır.</a:t>
            </a:r>
          </a:p>
          <a:p>
            <a:endParaRPr lang="tr-TR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501008"/>
            <a:ext cx="3102178" cy="289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3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Ortalama Elektriksel Eksen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700808"/>
            <a:ext cx="4402832" cy="38450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err="1"/>
              <a:t>Depolarizasyonun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, </a:t>
            </a:r>
            <a:r>
              <a:rPr lang="en-US" dirty="0" err="1"/>
              <a:t>kalpteki</a:t>
            </a:r>
            <a:r>
              <a:rPr lang="en-US" dirty="0"/>
              <a:t> her </a:t>
            </a:r>
            <a:r>
              <a:rPr lang="en-US" dirty="0" err="1"/>
              <a:t>miyokardiyal</a:t>
            </a:r>
            <a:r>
              <a:rPr lang="en-US" dirty="0"/>
              <a:t> </a:t>
            </a:r>
            <a:r>
              <a:rPr lang="en-US" dirty="0" err="1"/>
              <a:t>lif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vektörünü</a:t>
            </a:r>
            <a:r>
              <a:rPr lang="en-US" dirty="0"/>
              <a:t> </a:t>
            </a:r>
            <a:r>
              <a:rPr lang="en-US" dirty="0" err="1"/>
              <a:t>üretir</a:t>
            </a:r>
            <a:r>
              <a:rPr lang="en-US" dirty="0"/>
              <a:t>.  </a:t>
            </a:r>
            <a:endParaRPr lang="tr-TR" dirty="0"/>
          </a:p>
          <a:p>
            <a:pPr algn="just"/>
            <a:r>
              <a:rPr lang="en-US" dirty="0" err="1"/>
              <a:t>Kalpteki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vektörlerin</a:t>
            </a:r>
            <a:r>
              <a:rPr lang="en-US" dirty="0"/>
              <a:t> </a:t>
            </a:r>
            <a:r>
              <a:rPr lang="en-US" dirty="0" err="1"/>
              <a:t>toplamı</a:t>
            </a:r>
            <a:r>
              <a:rPr lang="en-US" dirty="0"/>
              <a:t>,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kutuplardan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EKG </a:t>
            </a:r>
            <a:r>
              <a:rPr lang="en-US" dirty="0" err="1"/>
              <a:t>uçlarıyla</a:t>
            </a:r>
            <a:r>
              <a:rPr lang="en-US" dirty="0"/>
              <a:t> </a:t>
            </a:r>
            <a:r>
              <a:rPr lang="en-US" dirty="0" err="1"/>
              <a:t>ölçülür</a:t>
            </a:r>
            <a:r>
              <a:rPr lang="en-US" dirty="0"/>
              <a:t>.</a:t>
            </a:r>
            <a:endParaRPr lang="tr-TR" dirty="0"/>
          </a:p>
          <a:p>
            <a:pPr algn="just"/>
            <a:r>
              <a:rPr lang="tr-TR" dirty="0"/>
              <a:t>Eğer vektör, derivasyonun pozitif kutbuna doğru hareket ediyorsa sıfırdan büyük ve negatif kutba doğru hareket ediyorsa sıfırdan küçük bir sapma kaydeder.</a:t>
            </a:r>
          </a:p>
          <a:p>
            <a:pPr algn="just"/>
            <a:r>
              <a:rPr lang="tr-TR" dirty="0"/>
              <a:t>Derivasyon eksenine dik olarak hareket eden bir vektör sapma oluşturmaz.</a:t>
            </a:r>
          </a:p>
          <a:p>
            <a:pPr algn="just"/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tr-TR" dirty="0"/>
              <a:t> derivasyon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kalbin</a:t>
            </a:r>
            <a:r>
              <a:rPr lang="en-US" dirty="0"/>
              <a:t> </a:t>
            </a:r>
            <a:r>
              <a:rPr lang="en-US" dirty="0" err="1"/>
              <a:t>elektriksel</a:t>
            </a:r>
            <a:r>
              <a:rPr lang="en-US" dirty="0"/>
              <a:t> </a:t>
            </a:r>
            <a:r>
              <a:rPr lang="en-US" dirty="0" err="1"/>
              <a:t>aktivitesinin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"</a:t>
            </a:r>
            <a:r>
              <a:rPr lang="en-US" dirty="0" err="1"/>
              <a:t>resmini</a:t>
            </a:r>
            <a:r>
              <a:rPr lang="en-US" dirty="0"/>
              <a:t>" </a:t>
            </a:r>
            <a:r>
              <a:rPr lang="tr-TR" dirty="0"/>
              <a:t>elde etmiş oluruz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93" y="2348880"/>
            <a:ext cx="3684389" cy="19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0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Ortalama Elektriksel Eksen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4762872" cy="4349080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/>
              <a:t>Ventriküler</a:t>
            </a:r>
            <a:r>
              <a:rPr lang="en-US" sz="1800" dirty="0"/>
              <a:t> </a:t>
            </a:r>
            <a:r>
              <a:rPr lang="en-US" sz="1800" dirty="0" err="1"/>
              <a:t>depolarizasyon</a:t>
            </a:r>
            <a:r>
              <a:rPr lang="en-US" sz="1800" dirty="0"/>
              <a:t> </a:t>
            </a:r>
            <a:r>
              <a:rPr lang="en-US" sz="1800" dirty="0" err="1"/>
              <a:t>kalbin</a:t>
            </a:r>
            <a:r>
              <a:rPr lang="en-US" sz="1800" dirty="0"/>
              <a:t> </a:t>
            </a:r>
            <a:r>
              <a:rPr lang="en-US" sz="1800" dirty="0" err="1"/>
              <a:t>elektriksel</a:t>
            </a:r>
            <a:r>
              <a:rPr lang="en-US" sz="1800" dirty="0"/>
              <a:t> </a:t>
            </a:r>
            <a:r>
              <a:rPr lang="en-US" sz="1800" dirty="0" err="1"/>
              <a:t>aktivitesinin</a:t>
            </a:r>
            <a:r>
              <a:rPr lang="en-US" sz="1800" dirty="0"/>
              <a:t> </a:t>
            </a:r>
            <a:r>
              <a:rPr lang="en-US" sz="1800" dirty="0" err="1"/>
              <a:t>çoğunu</a:t>
            </a:r>
            <a:r>
              <a:rPr lang="en-US" sz="1800" dirty="0"/>
              <a:t> </a:t>
            </a:r>
            <a:r>
              <a:rPr lang="en-US" sz="1800" dirty="0" err="1"/>
              <a:t>oluşturduğundan</a:t>
            </a:r>
            <a:r>
              <a:rPr lang="en-US" sz="1800" dirty="0"/>
              <a:t>, </a:t>
            </a:r>
            <a:r>
              <a:rPr lang="en-US" sz="1800" dirty="0" err="1"/>
              <a:t>MEA'yı</a:t>
            </a:r>
            <a:r>
              <a:rPr lang="en-US" sz="1800" dirty="0"/>
              <a:t> </a:t>
            </a:r>
            <a:r>
              <a:rPr lang="en-US" sz="1800" dirty="0" err="1"/>
              <a:t>değerlendirirken</a:t>
            </a:r>
            <a:r>
              <a:rPr lang="en-US" sz="1800" dirty="0"/>
              <a:t> </a:t>
            </a:r>
            <a:r>
              <a:rPr lang="en-US" sz="1800" dirty="0" err="1"/>
              <a:t>sadece</a:t>
            </a:r>
            <a:r>
              <a:rPr lang="en-US" sz="1800" dirty="0"/>
              <a:t> </a:t>
            </a:r>
            <a:r>
              <a:rPr lang="en-US" sz="1800" dirty="0" err="1"/>
              <a:t>ventriküler</a:t>
            </a:r>
            <a:r>
              <a:rPr lang="en-US" sz="1800" dirty="0"/>
              <a:t> </a:t>
            </a:r>
            <a:r>
              <a:rPr lang="en-US" sz="1800" dirty="0" err="1"/>
              <a:t>vektörlerin</a:t>
            </a:r>
            <a:r>
              <a:rPr lang="en-US" sz="1800" dirty="0"/>
              <a:t> </a:t>
            </a:r>
            <a:r>
              <a:rPr lang="en-US" sz="1800" dirty="0" err="1"/>
              <a:t>büyüklü</a:t>
            </a:r>
            <a:r>
              <a:rPr lang="tr-TR" sz="1800" dirty="0" err="1"/>
              <a:t>klerini</a:t>
            </a:r>
            <a:r>
              <a:rPr lang="tr-TR" sz="1800" dirty="0"/>
              <a:t> dikkate alırız</a:t>
            </a:r>
          </a:p>
          <a:p>
            <a:pPr algn="just"/>
            <a:r>
              <a:rPr lang="tr-TR" sz="1800" dirty="0"/>
              <a:t>Bu yüzden P ve T dalgalarını görmemezlikten gelip sadece QRS kompleksini dikkate alabiliriz.</a:t>
            </a:r>
          </a:p>
          <a:p>
            <a:pPr algn="just"/>
            <a:r>
              <a:rPr lang="tr-TR" sz="1800" dirty="0"/>
              <a:t>QRS kompleksinin pozitif birleşenlerinin (R) ve negatif birleşenlerinin (Q ve S)  toplamı bize o QRS kompleksinin net </a:t>
            </a:r>
            <a:r>
              <a:rPr lang="tr-TR" sz="1800" dirty="0" err="1"/>
              <a:t>defleksiyonunu</a:t>
            </a:r>
            <a:r>
              <a:rPr lang="tr-TR" sz="1800" dirty="0"/>
              <a:t> verir.</a:t>
            </a:r>
          </a:p>
          <a:p>
            <a:pPr algn="just"/>
            <a:r>
              <a:rPr lang="tr-TR" sz="1800" dirty="0"/>
              <a:t>Eğer sonuç</a:t>
            </a:r>
            <a:r>
              <a:rPr lang="en-US" sz="1800" dirty="0"/>
              <a:t> 0</a:t>
            </a:r>
            <a:r>
              <a:rPr lang="tr-TR" sz="1800" dirty="0"/>
              <a:t> ise</a:t>
            </a:r>
            <a:r>
              <a:rPr lang="en-US" sz="1800" dirty="0"/>
              <a:t>, </a:t>
            </a:r>
            <a:r>
              <a:rPr lang="tr-TR" sz="1800" dirty="0"/>
              <a:t>kompleks için </a:t>
            </a:r>
            <a:r>
              <a:rPr lang="tr-TR" sz="1800" dirty="0" err="1"/>
              <a:t>izolelektrik</a:t>
            </a:r>
            <a:r>
              <a:rPr lang="tr-TR" sz="1800" dirty="0"/>
              <a:t> denilebilir.</a:t>
            </a:r>
            <a:r>
              <a:rPr lang="en-US" sz="1800" dirty="0"/>
              <a:t>   </a:t>
            </a:r>
            <a:endParaRPr lang="tr-TR" sz="1800" dirty="0"/>
          </a:p>
          <a:p>
            <a:pPr algn="just" fontAlgn="t"/>
            <a:r>
              <a:rPr lang="tr-TR" sz="1800" dirty="0"/>
              <a:t>Bu, QRS dalgası olmayan veya R'nin büyüklüğünün Q ve S'nin büyüklüklerinin toplamına eşit olduğu bir EKG de gözlemlenebilir.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81" y="2996952"/>
            <a:ext cx="3684389" cy="19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68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Arial Narrow" panose="020B0606020202030204" pitchFamily="34" charset="0"/>
              </a:rPr>
              <a:t>Einthoven</a:t>
            </a:r>
            <a:r>
              <a:rPr lang="tr-TR" altLang="tr-TR" dirty="0">
                <a:latin typeface="Arial Narrow" panose="020B0606020202030204" pitchFamily="34" charset="0"/>
              </a:rPr>
              <a:t> Metodu</a:t>
            </a:r>
          </a:p>
        </p:txBody>
      </p:sp>
      <p:sp>
        <p:nvSpPr>
          <p:cNvPr id="34819" name="4 Dikdörtgen"/>
          <p:cNvSpPr>
            <a:spLocks noChangeArrowheads="1"/>
          </p:cNvSpPr>
          <p:nvPr/>
        </p:nvSpPr>
        <p:spPr bwMode="auto">
          <a:xfrm>
            <a:off x="1981200" y="1417639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Derivasyon II = Derivasyon I ve </a:t>
            </a:r>
            <a:r>
              <a:rPr lang="tr-TR" altLang="tr-TR" sz="2000">
                <a:solidFill>
                  <a:prstClr val="black"/>
                </a:solidFill>
                <a:latin typeface="Arial Narrow" panose="020B0606020202030204" pitchFamily="34" charset="0"/>
              </a:rPr>
              <a:t>Derivasyon III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nin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toplamıdır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b="1" dirty="0">
                <a:solidFill>
                  <a:srgbClr val="FF0000"/>
                </a:solidFill>
                <a:latin typeface="Arial Narrow" panose="020B0606020202030204" pitchFamily="34" charset="0"/>
              </a:rPr>
              <a:t>II = III + 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20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u="sng" dirty="0">
                <a:solidFill>
                  <a:prstClr val="black"/>
                </a:solidFill>
                <a:latin typeface="Arial Narrow" panose="020B0606020202030204" pitchFamily="34" charset="0"/>
              </a:rPr>
              <a:t>Ör: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Derivasyon I:</a:t>
            </a:r>
            <a:r>
              <a:rPr lang="tr-TR" altLang="tr-TR" sz="2000" u="sng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R=1,2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, Q=0,8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Derivasyon III: R=0,6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, Q=0,2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’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Derivasyon II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nin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birleşke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vektörünün büyüklüğü nedir?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II = 0,4 + 0,4 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II = </a:t>
            </a:r>
            <a:r>
              <a:rPr lang="tr-TR" altLang="tr-TR" sz="2000" b="1" u="sng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0,8 </a:t>
            </a:r>
            <a:r>
              <a:rPr lang="tr-TR" altLang="tr-TR" sz="2000" b="1" u="sng" dirty="0" err="1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mV</a:t>
            </a:r>
            <a:endParaRPr lang="tr-TR" altLang="tr-TR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20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968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dirty="0" err="1"/>
              <a:t>Einthoven</a:t>
            </a:r>
            <a:r>
              <a:rPr lang="tr-TR" altLang="tr-TR" sz="3600" dirty="0"/>
              <a:t> </a:t>
            </a:r>
            <a:r>
              <a:rPr lang="tr-TR" altLang="tr-TR" sz="3600" dirty="0" err="1"/>
              <a:t>Methodu</a:t>
            </a:r>
            <a:endParaRPr lang="tr-TR" altLang="tr-TR" sz="3600" dirty="0"/>
          </a:p>
        </p:txBody>
      </p:sp>
      <p:sp>
        <p:nvSpPr>
          <p:cNvPr id="32772" name="6 Dikdörtgen"/>
          <p:cNvSpPr>
            <a:spLocks noChangeArrowheads="1"/>
          </p:cNvSpPr>
          <p:nvPr/>
        </p:nvSpPr>
        <p:spPr bwMode="auto">
          <a:xfrm>
            <a:off x="7680326" y="5097464"/>
            <a:ext cx="2987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1800" b="1" dirty="0">
                <a:solidFill>
                  <a:prstClr val="black"/>
                </a:solidFill>
              </a:rPr>
              <a:t>Örnek: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1800" dirty="0">
                <a:solidFill>
                  <a:prstClr val="black"/>
                </a:solidFill>
              </a:rPr>
              <a:t>Derivasyon I = 4-0=4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1800" dirty="0">
                <a:solidFill>
                  <a:prstClr val="black"/>
                </a:solidFill>
              </a:rPr>
              <a:t>Derivasyon III = 10-2 =8</a:t>
            </a:r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533651"/>
            <a:ext cx="19161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6" y="4292600"/>
            <a:ext cx="1914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106 Grup"/>
          <p:cNvGrpSpPr>
            <a:grpSpLocks/>
          </p:cNvGrpSpPr>
          <p:nvPr/>
        </p:nvGrpSpPr>
        <p:grpSpPr bwMode="auto">
          <a:xfrm>
            <a:off x="1439862" y="2924176"/>
            <a:ext cx="3648076" cy="2962275"/>
            <a:chOff x="-264484" y="2924944"/>
            <a:chExt cx="3648352" cy="2961620"/>
          </a:xfrm>
        </p:grpSpPr>
        <p:grpSp>
          <p:nvGrpSpPr>
            <p:cNvPr id="32778" name="89 Grup"/>
            <p:cNvGrpSpPr>
              <a:grpSpLocks/>
            </p:cNvGrpSpPr>
            <p:nvPr/>
          </p:nvGrpSpPr>
          <p:grpSpPr bwMode="auto">
            <a:xfrm>
              <a:off x="323528" y="2960948"/>
              <a:ext cx="2674640" cy="2798841"/>
              <a:chOff x="323528" y="2960948"/>
              <a:chExt cx="2674640" cy="2798841"/>
            </a:xfrm>
          </p:grpSpPr>
          <p:grpSp>
            <p:nvGrpSpPr>
              <p:cNvPr id="32793" name="80 Grup"/>
              <p:cNvGrpSpPr>
                <a:grpSpLocks/>
              </p:cNvGrpSpPr>
              <p:nvPr/>
            </p:nvGrpSpPr>
            <p:grpSpPr bwMode="auto">
              <a:xfrm>
                <a:off x="323528" y="2960948"/>
                <a:ext cx="2674640" cy="2798841"/>
                <a:chOff x="323528" y="2960948"/>
                <a:chExt cx="2674640" cy="2798841"/>
              </a:xfrm>
            </p:grpSpPr>
            <p:sp>
              <p:nvSpPr>
                <p:cNvPr id="19" name="18 Oval"/>
                <p:cNvSpPr/>
                <p:nvPr/>
              </p:nvSpPr>
              <p:spPr>
                <a:xfrm>
                  <a:off x="322936" y="2961449"/>
                  <a:ext cx="2675139" cy="2591814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r-TR" b="1">
                    <a:ln w="18000">
                      <a:solidFill>
                        <a:srgbClr val="C0504D">
                          <a:satMod val="140000"/>
                        </a:srgb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22" name="21 İkizkenar Üçgen"/>
                <p:cNvSpPr/>
                <p:nvPr/>
              </p:nvSpPr>
              <p:spPr>
                <a:xfrm rot="10800000">
                  <a:off x="467409" y="3682015"/>
                  <a:ext cx="2376667" cy="1871248"/>
                </a:xfrm>
                <a:prstGeom prst="triangle">
                  <a:avLst>
                    <a:gd name="adj" fmla="val 50361"/>
                  </a:avLst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r-TR" b="1">
                    <a:ln w="18000">
                      <a:solidFill>
                        <a:srgbClr val="C0504D">
                          <a:satMod val="140000"/>
                        </a:srgb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cxnSp>
              <p:nvCxnSpPr>
                <p:cNvPr id="24" name="23 Düz Bağlayıcı"/>
                <p:cNvCxnSpPr/>
                <p:nvPr/>
              </p:nvCxnSpPr>
              <p:spPr>
                <a:xfrm flipV="1">
                  <a:off x="1654949" y="3682015"/>
                  <a:ext cx="0" cy="611052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27 Düz Bağlayıcı"/>
                <p:cNvCxnSpPr>
                  <a:stCxn id="22" idx="1"/>
                </p:cNvCxnSpPr>
                <p:nvPr/>
              </p:nvCxnSpPr>
              <p:spPr>
                <a:xfrm flipH="1" flipV="1">
                  <a:off x="1654949" y="4293066"/>
                  <a:ext cx="590595" cy="323778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Düz Bağlayıcı"/>
                <p:cNvCxnSpPr>
                  <a:stCxn id="22" idx="5"/>
                </p:cNvCxnSpPr>
                <p:nvPr/>
              </p:nvCxnSpPr>
              <p:spPr>
                <a:xfrm flipV="1">
                  <a:off x="1056416" y="4293066"/>
                  <a:ext cx="598532" cy="323778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803" name="70 Metin kutusu"/>
                <p:cNvSpPr txBox="1">
                  <a:spLocks noChangeArrowheads="1"/>
                </p:cNvSpPr>
                <p:nvPr/>
              </p:nvSpPr>
              <p:spPr bwMode="auto">
                <a:xfrm>
                  <a:off x="1511660" y="317697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tr-TR" altLang="tr-TR" sz="180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sp>
              <p:nvSpPr>
                <p:cNvPr id="32804" name="72 Metin kutusu"/>
                <p:cNvSpPr txBox="1">
                  <a:spLocks noChangeArrowheads="1"/>
                </p:cNvSpPr>
                <p:nvPr/>
              </p:nvSpPr>
              <p:spPr bwMode="auto">
                <a:xfrm rot="7283761">
                  <a:off x="2375756" y="463476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tr-TR" altLang="tr-TR" sz="180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sp>
              <p:nvSpPr>
                <p:cNvPr id="32805" name="74 Metin kutusu"/>
                <p:cNvSpPr txBox="1">
                  <a:spLocks noChangeArrowheads="1"/>
                </p:cNvSpPr>
                <p:nvPr/>
              </p:nvSpPr>
              <p:spPr bwMode="auto">
                <a:xfrm rot="3403024">
                  <a:off x="574914" y="4668387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tr-TR" altLang="tr-TR" sz="180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pic>
              <p:nvPicPr>
                <p:cNvPr id="32806" name="Picture 2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9826" y="3501008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807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358474">
                  <a:off x="1250789" y="4595557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808" name="Picture 2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354548">
                  <a:off x="-112134" y="4596151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83" name="82 Düz Ok Bağlayıcısı"/>
              <p:cNvCxnSpPr/>
              <p:nvPr/>
            </p:nvCxnSpPr>
            <p:spPr>
              <a:xfrm>
                <a:off x="1799422" y="3645510"/>
                <a:ext cx="0" cy="16188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84 Düz Ok Bağlayıcısı"/>
              <p:cNvCxnSpPr/>
              <p:nvPr/>
            </p:nvCxnSpPr>
            <p:spPr>
              <a:xfrm flipH="1" flipV="1">
                <a:off x="1402517" y="4474001"/>
                <a:ext cx="684264" cy="395201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86 Düz Ok Bağlayıcısı"/>
              <p:cNvCxnSpPr/>
              <p:nvPr/>
            </p:nvCxnSpPr>
            <p:spPr>
              <a:xfrm>
                <a:off x="1654949" y="4293066"/>
                <a:ext cx="431833" cy="1260196"/>
              </a:xfrm>
              <a:prstGeom prst="straightConnector1">
                <a:avLst/>
              </a:prstGeom>
              <a:ln w="25400">
                <a:solidFill>
                  <a:schemeClr val="bg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Düz Bağlayıcı"/>
              <p:cNvCxnSpPr/>
              <p:nvPr/>
            </p:nvCxnSpPr>
            <p:spPr>
              <a:xfrm>
                <a:off x="322936" y="4293066"/>
                <a:ext cx="267513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9" name="90 Metin kutusu"/>
            <p:cNvSpPr txBox="1">
              <a:spLocks noChangeArrowheads="1"/>
            </p:cNvSpPr>
            <p:nvPr/>
          </p:nvSpPr>
          <p:spPr bwMode="auto">
            <a:xfrm>
              <a:off x="2267744" y="321297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32780" name="91 Metin kutusu"/>
            <p:cNvSpPr txBox="1">
              <a:spLocks noChangeArrowheads="1"/>
            </p:cNvSpPr>
            <p:nvPr/>
          </p:nvSpPr>
          <p:spPr bwMode="auto">
            <a:xfrm>
              <a:off x="827584" y="3212976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32781" name="92 Metin kutusu"/>
            <p:cNvSpPr txBox="1">
              <a:spLocks noChangeArrowheads="1"/>
            </p:cNvSpPr>
            <p:nvPr/>
          </p:nvSpPr>
          <p:spPr bwMode="auto">
            <a:xfrm>
              <a:off x="2085794" y="5097463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32782" name="93 Metin kutusu"/>
            <p:cNvSpPr txBox="1">
              <a:spLocks noChangeArrowheads="1"/>
            </p:cNvSpPr>
            <p:nvPr/>
          </p:nvSpPr>
          <p:spPr bwMode="auto">
            <a:xfrm rot="-3629591">
              <a:off x="2740514" y="4005064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32783" name="94 Metin kutusu"/>
            <p:cNvSpPr txBox="1">
              <a:spLocks noChangeArrowheads="1"/>
            </p:cNvSpPr>
            <p:nvPr/>
          </p:nvSpPr>
          <p:spPr bwMode="auto">
            <a:xfrm>
              <a:off x="1012322" y="511189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32784" name="95 Metin kutusu"/>
            <p:cNvSpPr txBox="1">
              <a:spLocks noChangeArrowheads="1"/>
            </p:cNvSpPr>
            <p:nvPr/>
          </p:nvSpPr>
          <p:spPr bwMode="auto">
            <a:xfrm rot="-7161116">
              <a:off x="313946" y="3995772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32785" name="96 Metin kutusu"/>
            <p:cNvSpPr txBox="1">
              <a:spLocks noChangeArrowheads="1"/>
            </p:cNvSpPr>
            <p:nvPr/>
          </p:nvSpPr>
          <p:spPr bwMode="auto">
            <a:xfrm>
              <a:off x="1550906" y="292494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32786" name="97 Metin kutusu"/>
            <p:cNvSpPr txBox="1">
              <a:spLocks noChangeArrowheads="1"/>
            </p:cNvSpPr>
            <p:nvPr/>
          </p:nvSpPr>
          <p:spPr bwMode="auto">
            <a:xfrm>
              <a:off x="2538790" y="4679848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III</a:t>
              </a:r>
            </a:p>
          </p:txBody>
        </p:sp>
        <p:sp>
          <p:nvSpPr>
            <p:cNvPr id="32787" name="98 Metin kutusu"/>
            <p:cNvSpPr txBox="1">
              <a:spLocks noChangeArrowheads="1"/>
            </p:cNvSpPr>
            <p:nvPr/>
          </p:nvSpPr>
          <p:spPr bwMode="auto">
            <a:xfrm>
              <a:off x="431540" y="465313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II</a:t>
              </a:r>
            </a:p>
          </p:txBody>
        </p:sp>
        <p:sp>
          <p:nvSpPr>
            <p:cNvPr id="32788" name="99 Metin kutusu"/>
            <p:cNvSpPr txBox="1">
              <a:spLocks noChangeArrowheads="1"/>
            </p:cNvSpPr>
            <p:nvPr/>
          </p:nvSpPr>
          <p:spPr bwMode="auto">
            <a:xfrm>
              <a:off x="2944324" y="4067780"/>
              <a:ext cx="4395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±0</a:t>
              </a:r>
            </a:p>
          </p:txBody>
        </p:sp>
        <p:sp>
          <p:nvSpPr>
            <p:cNvPr id="32789" name="100 Metin kutusu"/>
            <p:cNvSpPr txBox="1">
              <a:spLocks noChangeArrowheads="1"/>
            </p:cNvSpPr>
            <p:nvPr/>
          </p:nvSpPr>
          <p:spPr bwMode="auto">
            <a:xfrm>
              <a:off x="1331640" y="5517232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+90</a:t>
              </a:r>
            </a:p>
          </p:txBody>
        </p:sp>
        <p:sp>
          <p:nvSpPr>
            <p:cNvPr id="32790" name="101 Metin kutusu"/>
            <p:cNvSpPr txBox="1">
              <a:spLocks noChangeArrowheads="1"/>
            </p:cNvSpPr>
            <p:nvPr/>
          </p:nvSpPr>
          <p:spPr bwMode="auto">
            <a:xfrm>
              <a:off x="-264484" y="4103784"/>
              <a:ext cx="696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±180</a:t>
              </a:r>
            </a:p>
          </p:txBody>
        </p:sp>
        <p:sp>
          <p:nvSpPr>
            <p:cNvPr id="32791" name="102 Metin kutusu"/>
            <p:cNvSpPr txBox="1">
              <a:spLocks noChangeArrowheads="1"/>
            </p:cNvSpPr>
            <p:nvPr/>
          </p:nvSpPr>
          <p:spPr bwMode="auto">
            <a:xfrm>
              <a:off x="2771800" y="4797152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+30</a:t>
              </a:r>
            </a:p>
          </p:txBody>
        </p:sp>
        <p:sp>
          <p:nvSpPr>
            <p:cNvPr id="32792" name="103 Metin kutusu"/>
            <p:cNvSpPr txBox="1">
              <a:spLocks noChangeArrowheads="1"/>
            </p:cNvSpPr>
            <p:nvPr/>
          </p:nvSpPr>
          <p:spPr bwMode="auto">
            <a:xfrm>
              <a:off x="2195736" y="5363924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+60</a:t>
              </a:r>
            </a:p>
          </p:txBody>
        </p:sp>
      </p:grpSp>
      <p:sp>
        <p:nvSpPr>
          <p:cNvPr id="108" name="107 Metin kutusu"/>
          <p:cNvSpPr txBox="1"/>
          <p:nvPr/>
        </p:nvSpPr>
        <p:spPr>
          <a:xfrm>
            <a:off x="3575051" y="5589588"/>
            <a:ext cx="708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prstClr val="white">
                    <a:lumMod val="60000"/>
                    <a:lumOff val="40000"/>
                  </a:prstClr>
                </a:solidFill>
                <a:latin typeface="Arial" charset="0"/>
              </a:rPr>
              <a:t>+70</a:t>
            </a:r>
          </a:p>
        </p:txBody>
      </p:sp>
      <p:pic>
        <p:nvPicPr>
          <p:cNvPr id="3277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581275"/>
            <a:ext cx="231616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Örnek 2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665288"/>
            <a:ext cx="752475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6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Sorularınız 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585" y="1600201"/>
            <a:ext cx="32328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EKG Dalgaları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754" y="1604417"/>
            <a:ext cx="4578493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43269" b="-1"/>
          <a:stretch/>
        </p:blipFill>
        <p:spPr bwMode="auto">
          <a:xfrm>
            <a:off x="6091960" y="640083"/>
            <a:ext cx="4096293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10696" y="629267"/>
            <a:ext cx="3845274" cy="167660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P Dalgası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10697" y="2438401"/>
            <a:ext cx="3845272" cy="378541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700" dirty="0"/>
              <a:t>P dalgası normal </a:t>
            </a:r>
            <a:r>
              <a:rPr lang="tr-TR" sz="2700" dirty="0" err="1"/>
              <a:t>bie</a:t>
            </a:r>
            <a:r>
              <a:rPr lang="tr-TR" sz="2700" dirty="0"/>
              <a:t> elektrokardiyogramın ilk dalgasıdır.</a:t>
            </a:r>
            <a:endParaRPr lang="en-US" sz="2700" dirty="0"/>
          </a:p>
          <a:p>
            <a:pPr algn="just">
              <a:lnSpc>
                <a:spcPct val="90000"/>
              </a:lnSpc>
            </a:pPr>
            <a:r>
              <a:rPr lang="tr-TR" sz="2700" dirty="0" err="1"/>
              <a:t>Atriyumların</a:t>
            </a:r>
            <a:r>
              <a:rPr lang="tr-TR" sz="2700" dirty="0"/>
              <a:t> </a:t>
            </a:r>
            <a:r>
              <a:rPr lang="tr-TR" sz="2700" dirty="0" err="1"/>
              <a:t>depolarizasyonunu</a:t>
            </a:r>
            <a:r>
              <a:rPr lang="tr-TR" sz="2700" dirty="0"/>
              <a:t> simgeler</a:t>
            </a:r>
          </a:p>
          <a:p>
            <a:pPr algn="just">
              <a:lnSpc>
                <a:spcPct val="90000"/>
              </a:lnSpc>
            </a:pPr>
            <a:r>
              <a:rPr lang="tr-TR" sz="2700" dirty="0"/>
              <a:t>Elektriksel </a:t>
            </a:r>
            <a:r>
              <a:rPr lang="tr-TR" sz="2700" dirty="0" err="1"/>
              <a:t>impuls</a:t>
            </a:r>
            <a:r>
              <a:rPr lang="tr-TR" sz="2700" dirty="0"/>
              <a:t> </a:t>
            </a:r>
            <a:r>
              <a:rPr lang="tr-TR" sz="2700" dirty="0" err="1"/>
              <a:t>atriyumlar</a:t>
            </a:r>
            <a:r>
              <a:rPr lang="tr-TR" sz="2700" dirty="0"/>
              <a:t> boyunca yayılırken yazdırılır.</a:t>
            </a:r>
          </a:p>
        </p:txBody>
      </p:sp>
    </p:spTree>
    <p:extLst>
      <p:ext uri="{BB962C8B-B14F-4D97-AF65-F5344CB8AC3E}">
        <p14:creationId xmlns:p14="http://schemas.microsoft.com/office/powerpoint/2010/main" val="178039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PR Aralığı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</a:t>
            </a:r>
            <a:r>
              <a:rPr lang="tr-TR" sz="2000" dirty="0"/>
              <a:t> aralığı </a:t>
            </a:r>
            <a:r>
              <a:rPr lang="tr-TR" sz="2000" dirty="0" err="1"/>
              <a:t>atriyal</a:t>
            </a:r>
            <a:r>
              <a:rPr lang="tr-TR" sz="2000" dirty="0"/>
              <a:t> </a:t>
            </a:r>
            <a:r>
              <a:rPr lang="tr-TR" sz="2000" dirty="0" err="1"/>
              <a:t>impulsun</a:t>
            </a:r>
            <a:r>
              <a:rPr lang="tr-TR" sz="2000" dirty="0"/>
              <a:t> </a:t>
            </a:r>
            <a:r>
              <a:rPr lang="tr-TR" sz="2000" dirty="0" err="1"/>
              <a:t>atriyumlardan</a:t>
            </a:r>
            <a:r>
              <a:rPr lang="tr-TR" sz="2000" dirty="0"/>
              <a:t>; AV düğüm, His demetleri ve sağ ve sol </a:t>
            </a:r>
            <a:r>
              <a:rPr lang="tr-TR" sz="2000" dirty="0" err="1"/>
              <a:t>pukinje</a:t>
            </a:r>
            <a:r>
              <a:rPr lang="tr-TR" sz="2000" dirty="0"/>
              <a:t> </a:t>
            </a:r>
            <a:r>
              <a:rPr lang="tr-TR" sz="2000" dirty="0" err="1"/>
              <a:t>iplikçikleri</a:t>
            </a:r>
            <a:r>
              <a:rPr lang="tr-TR" sz="2000" dirty="0"/>
              <a:t> boyunca dağılmasını ifade eder</a:t>
            </a:r>
          </a:p>
          <a:p>
            <a:r>
              <a:rPr lang="tr-TR" sz="2000" dirty="0"/>
              <a:t>PR aralığı P dalgasının başından QRS kompleksinin başına kadar olan sürenin hesaplanması ile bulunur. </a:t>
            </a:r>
            <a:r>
              <a:rPr lang="en-US" sz="2000" dirty="0"/>
              <a:t> 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284984"/>
            <a:ext cx="7200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264239" y="5733257"/>
            <a:ext cx="312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prstClr val="black"/>
                </a:solidFill>
                <a:latin typeface="Calibri"/>
              </a:rPr>
              <a:t>Kağıt Hızı: 25 mm/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sn</a:t>
            </a:r>
            <a:endParaRPr lang="tr-TR" dirty="0">
              <a:solidFill>
                <a:prstClr val="black"/>
              </a:solidFill>
              <a:latin typeface="Calibri"/>
            </a:endParaRPr>
          </a:p>
          <a:p>
            <a:r>
              <a:rPr lang="tr-TR" dirty="0">
                <a:solidFill>
                  <a:prstClr val="black"/>
                </a:solidFill>
                <a:latin typeface="Calibri"/>
              </a:rPr>
              <a:t>0.04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sn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/ kare x 3 kare = 0.12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sn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0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r="31935" b="1"/>
          <a:stretch/>
        </p:blipFill>
        <p:spPr bwMode="auto">
          <a:xfrm>
            <a:off x="5364480" y="1904282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QRS Kompleksi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52651" y="1825625"/>
            <a:ext cx="2848355" cy="43513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400" dirty="0"/>
              <a:t>QRS </a:t>
            </a:r>
            <a:r>
              <a:rPr lang="en-US" sz="1400" dirty="0" err="1"/>
              <a:t>kompleksi</a:t>
            </a:r>
            <a:r>
              <a:rPr lang="en-US" sz="1400" dirty="0"/>
              <a:t>, </a:t>
            </a:r>
            <a:r>
              <a:rPr lang="en-US" sz="1400" dirty="0" err="1"/>
              <a:t>iç</a:t>
            </a:r>
            <a:r>
              <a:rPr lang="en-US" sz="1400" dirty="0"/>
              <a:t> (</a:t>
            </a:r>
            <a:r>
              <a:rPr lang="en-US" sz="1400" dirty="0" err="1"/>
              <a:t>endokardiyal</a:t>
            </a:r>
            <a:r>
              <a:rPr lang="en-US" sz="1400" dirty="0"/>
              <a:t>)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dış</a:t>
            </a:r>
            <a:r>
              <a:rPr lang="en-US" sz="1400" dirty="0"/>
              <a:t> (</a:t>
            </a:r>
            <a:r>
              <a:rPr lang="en-US" sz="1400" dirty="0" err="1"/>
              <a:t>epikardiyal</a:t>
            </a:r>
            <a:r>
              <a:rPr lang="en-US" sz="1400" dirty="0"/>
              <a:t>) </a:t>
            </a:r>
            <a:r>
              <a:rPr lang="en-US" sz="1400" dirty="0" err="1"/>
              <a:t>kardiyomiyositlerin</a:t>
            </a:r>
            <a:r>
              <a:rPr lang="en-US" sz="1400" dirty="0"/>
              <a:t> </a:t>
            </a:r>
            <a:r>
              <a:rPr lang="en-US" sz="1400" dirty="0" err="1"/>
              <a:t>depolarizasyon</a:t>
            </a:r>
            <a:r>
              <a:rPr lang="en-US" sz="1400" dirty="0"/>
              <a:t> </a:t>
            </a:r>
            <a:r>
              <a:rPr lang="en-US" sz="1400" dirty="0" err="1"/>
              <a:t>dalgalarının</a:t>
            </a:r>
            <a:r>
              <a:rPr lang="en-US" sz="1400" dirty="0"/>
              <a:t> </a:t>
            </a:r>
            <a:r>
              <a:rPr lang="en-US" sz="1400" dirty="0" err="1"/>
              <a:t>ortalamasıdır</a:t>
            </a:r>
            <a:r>
              <a:rPr lang="en-US" sz="1400" dirty="0"/>
              <a:t>. </a:t>
            </a:r>
            <a:r>
              <a:rPr lang="en-US" sz="1400" dirty="0" err="1"/>
              <a:t>Endokardiyal</a:t>
            </a:r>
            <a:r>
              <a:rPr lang="en-US" sz="1400" dirty="0"/>
              <a:t> </a:t>
            </a:r>
            <a:r>
              <a:rPr lang="en-US" sz="1400" dirty="0" err="1"/>
              <a:t>kardiyomiyositler</a:t>
            </a:r>
            <a:r>
              <a:rPr lang="en-US" sz="1400" dirty="0"/>
              <a:t> </a:t>
            </a:r>
            <a:r>
              <a:rPr lang="en-US" sz="1400" dirty="0" err="1"/>
              <a:t>dış</a:t>
            </a:r>
            <a:r>
              <a:rPr lang="en-US" sz="1400" dirty="0"/>
              <a:t> </a:t>
            </a:r>
            <a:r>
              <a:rPr lang="en-US" sz="1400" dirty="0" err="1"/>
              <a:t>katmanlardan</a:t>
            </a:r>
            <a:r>
              <a:rPr lang="en-US" sz="1400" dirty="0"/>
              <a:t> </a:t>
            </a:r>
            <a:r>
              <a:rPr lang="en-US" sz="1400" dirty="0" err="1"/>
              <a:t>biraz</a:t>
            </a:r>
            <a:r>
              <a:rPr lang="en-US" sz="1400" dirty="0"/>
              <a:t> </a:t>
            </a:r>
            <a:r>
              <a:rPr lang="en-US" sz="1400" dirty="0" err="1"/>
              <a:t>daha</a:t>
            </a:r>
            <a:r>
              <a:rPr lang="en-US" sz="1400" dirty="0"/>
              <a:t> </a:t>
            </a:r>
            <a:r>
              <a:rPr lang="en-US" sz="1400" dirty="0" err="1"/>
              <a:t>erken</a:t>
            </a:r>
            <a:r>
              <a:rPr lang="en-US" sz="1400" dirty="0"/>
              <a:t> depolarize </a:t>
            </a:r>
            <a:r>
              <a:rPr lang="tr-TR" sz="1400" dirty="0"/>
              <a:t>olduğu için</a:t>
            </a:r>
            <a:r>
              <a:rPr lang="en-US" sz="1400" dirty="0"/>
              <a:t>, </a:t>
            </a:r>
            <a:r>
              <a:rPr lang="en-US" sz="1400" dirty="0" err="1"/>
              <a:t>tipik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QRS </a:t>
            </a:r>
            <a:r>
              <a:rPr lang="tr-TR" sz="1400" dirty="0"/>
              <a:t>kompleksi</a:t>
            </a:r>
            <a:r>
              <a:rPr lang="en-US" sz="1400" dirty="0"/>
              <a:t> </a:t>
            </a:r>
            <a:r>
              <a:rPr lang="en-US" sz="1400" dirty="0" err="1"/>
              <a:t>oluşur</a:t>
            </a:r>
            <a:r>
              <a:rPr lang="en-US" sz="1400" dirty="0"/>
              <a:t>.</a:t>
            </a:r>
            <a:endParaRPr lang="tr-TR" sz="1400" dirty="0"/>
          </a:p>
          <a:p>
            <a:pPr algn="just">
              <a:lnSpc>
                <a:spcPct val="90000"/>
              </a:lnSpc>
            </a:pPr>
            <a:r>
              <a:rPr lang="en-US" sz="1400" dirty="0"/>
              <a:t>"Q", "R" </a:t>
            </a:r>
            <a:r>
              <a:rPr lang="tr-TR" sz="1400" dirty="0"/>
              <a:t>ve</a:t>
            </a:r>
            <a:r>
              <a:rPr lang="en-US" sz="1400" dirty="0"/>
              <a:t> "S"</a:t>
            </a:r>
            <a:r>
              <a:rPr lang="tr-TR" sz="1400" dirty="0"/>
              <a:t>  harfleri QRS kompleksindeki dalgaları tanımlamak için kullanılır.</a:t>
            </a:r>
            <a:r>
              <a:rPr lang="en-US" sz="1400" dirty="0"/>
              <a:t> </a:t>
            </a:r>
            <a:endParaRPr lang="tr-TR" sz="1400" dirty="0"/>
          </a:p>
          <a:p>
            <a:pPr algn="just">
              <a:lnSpc>
                <a:spcPct val="90000"/>
              </a:lnSpc>
            </a:pPr>
            <a:r>
              <a:rPr lang="en-US" sz="1400" dirty="0"/>
              <a:t>Q: </a:t>
            </a:r>
            <a:r>
              <a:rPr lang="tr-TR" sz="1400" dirty="0"/>
              <a:t>p- dalgasından sonraki ilk negatif </a:t>
            </a:r>
            <a:r>
              <a:rPr lang="tr-TR" sz="1400" dirty="0" err="1"/>
              <a:t>defleksiyondur</a:t>
            </a:r>
            <a:r>
              <a:rPr lang="tr-TR" sz="1400" dirty="0"/>
              <a:t>. Eğer ilk </a:t>
            </a:r>
            <a:r>
              <a:rPr lang="tr-TR" sz="1400" dirty="0" err="1"/>
              <a:t>defleksiyon</a:t>
            </a:r>
            <a:r>
              <a:rPr lang="tr-TR" sz="1400" dirty="0"/>
              <a:t> negatif değil ise Q bulunmamaktadır.</a:t>
            </a:r>
            <a:endParaRPr lang="en-US" sz="1400" dirty="0"/>
          </a:p>
          <a:p>
            <a:pPr algn="just">
              <a:lnSpc>
                <a:spcPct val="90000"/>
              </a:lnSpc>
            </a:pPr>
            <a:r>
              <a:rPr lang="en-US" sz="1400" dirty="0"/>
              <a:t>R: </a:t>
            </a:r>
            <a:r>
              <a:rPr lang="tr-TR" sz="1400" dirty="0"/>
              <a:t>Pozitif ve </a:t>
            </a:r>
            <a:r>
              <a:rPr lang="tr-TR" sz="1400" dirty="0" err="1"/>
              <a:t>ve</a:t>
            </a:r>
            <a:r>
              <a:rPr lang="tr-TR" sz="1400" dirty="0"/>
              <a:t> en büyük </a:t>
            </a:r>
            <a:r>
              <a:rPr lang="tr-TR" sz="1400" dirty="0" err="1"/>
              <a:t>defleksiyon</a:t>
            </a:r>
            <a:endParaRPr lang="en-US" sz="1400" dirty="0"/>
          </a:p>
          <a:p>
            <a:pPr algn="just">
              <a:lnSpc>
                <a:spcPct val="90000"/>
              </a:lnSpc>
            </a:pPr>
            <a:r>
              <a:rPr lang="en-US" sz="1400" dirty="0"/>
              <a:t>S: </a:t>
            </a:r>
            <a:r>
              <a:rPr lang="tr-TR" sz="1400" dirty="0"/>
              <a:t>R den sonraki negatif </a:t>
            </a:r>
            <a:r>
              <a:rPr lang="tr-TR" sz="1400" dirty="0" err="1"/>
              <a:t>defleksiyon</a:t>
            </a:r>
            <a:endParaRPr lang="tr-TR" sz="1400" dirty="0"/>
          </a:p>
          <a:p>
            <a:pPr algn="just">
              <a:lnSpc>
                <a:spcPct val="90000"/>
              </a:lnSpc>
            </a:pPr>
            <a:r>
              <a:rPr lang="tr-TR" sz="1400" u="sng" dirty="0"/>
              <a:t>QRS süresi:</a:t>
            </a:r>
            <a:r>
              <a:rPr lang="tr-TR" sz="1400" dirty="0"/>
              <a:t>  </a:t>
            </a:r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387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QT </a:t>
            </a:r>
            <a:r>
              <a:rPr lang="tr-TR" dirty="0">
                <a:latin typeface="Arial Narrow" panose="020B0606020202030204" pitchFamily="34" charset="0"/>
              </a:rPr>
              <a:t>Aralığı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Bu </a:t>
            </a:r>
            <a:r>
              <a:rPr lang="tr-TR" sz="2000" dirty="0"/>
              <a:t>süre</a:t>
            </a:r>
            <a:r>
              <a:rPr lang="en-US" sz="2000" dirty="0"/>
              <a:t>, ilk </a:t>
            </a:r>
            <a:r>
              <a:rPr lang="tr-TR" sz="2000" dirty="0" err="1"/>
              <a:t>ventriküler</a:t>
            </a:r>
            <a:r>
              <a:rPr lang="tr-TR" sz="2000" dirty="0"/>
              <a:t> </a:t>
            </a:r>
            <a:r>
              <a:rPr lang="en-US" sz="2000" dirty="0" err="1"/>
              <a:t>hücrenin</a:t>
            </a:r>
            <a:r>
              <a:rPr lang="en-US" sz="2000" dirty="0"/>
              <a:t> depolarize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andan</a:t>
            </a:r>
            <a:r>
              <a:rPr lang="en-US" sz="2000" dirty="0"/>
              <a:t> son </a:t>
            </a:r>
            <a:r>
              <a:rPr lang="en-US" sz="2000" dirty="0" err="1"/>
              <a:t>hücrenin</a:t>
            </a:r>
            <a:r>
              <a:rPr lang="en-US" sz="2000" dirty="0"/>
              <a:t> </a:t>
            </a:r>
            <a:r>
              <a:rPr lang="en-US" sz="2000" dirty="0" err="1"/>
              <a:t>repolarizasyonuna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, </a:t>
            </a:r>
            <a:r>
              <a:rPr lang="en-US" sz="2000" dirty="0" err="1"/>
              <a:t>ventriküler</a:t>
            </a:r>
            <a:r>
              <a:rPr lang="en-US" sz="2000" dirty="0"/>
              <a:t> </a:t>
            </a:r>
            <a:r>
              <a:rPr lang="en-US" sz="2000" dirty="0" err="1"/>
              <a:t>olayın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</a:t>
            </a:r>
            <a:r>
              <a:rPr lang="en-US" sz="2000" dirty="0" err="1"/>
              <a:t>süresini</a:t>
            </a:r>
            <a:r>
              <a:rPr lang="en-US" sz="2000" dirty="0"/>
              <a:t> </a:t>
            </a:r>
            <a:r>
              <a:rPr lang="tr-TR" sz="2000" dirty="0"/>
              <a:t>belirtir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tr-TR" sz="2000" dirty="0"/>
              <a:t>QRS kompleksinin başından T dalgasının sonuna kadar olan süredir.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284984"/>
            <a:ext cx="7200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1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T Dalgası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Arial Narrow" panose="020B0606020202030204" pitchFamily="34" charset="0"/>
              </a:rPr>
              <a:t>T dalgası </a:t>
            </a:r>
            <a:r>
              <a:rPr lang="tr-TR" dirty="0" err="1">
                <a:latin typeface="Arial Narrow" panose="020B0606020202030204" pitchFamily="34" charset="0"/>
              </a:rPr>
              <a:t>ventriküllerin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repolarizasyonları</a:t>
            </a:r>
            <a:r>
              <a:rPr lang="tr-TR" dirty="0">
                <a:latin typeface="Arial Narrow" panose="020B0606020202030204" pitchFamily="34" charset="0"/>
              </a:rPr>
              <a:t> sırasında oluşur.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endParaRPr lang="tr-TR" dirty="0">
              <a:latin typeface="Arial Narrow" panose="020B0606020202030204" pitchFamily="34" charset="0"/>
            </a:endParaRPr>
          </a:p>
          <a:p>
            <a:pPr algn="just"/>
            <a:r>
              <a:rPr lang="tr-TR" dirty="0">
                <a:latin typeface="Arial Narrow" panose="020B0606020202030204" pitchFamily="34" charset="0"/>
              </a:rPr>
              <a:t>T dalgası süresince hiçbir kalp kası aktivitesi bulunmamaktadır.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3789040"/>
            <a:ext cx="5475143" cy="219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3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Arial Narrow" panose="020B0606020202030204" pitchFamily="34" charset="0"/>
              </a:rPr>
              <a:t>Hesaplama</a:t>
            </a:r>
          </a:p>
        </p:txBody>
      </p:sp>
      <p:sp>
        <p:nvSpPr>
          <p:cNvPr id="30723" name="13 Metin kutusu"/>
          <p:cNvSpPr txBox="1">
            <a:spLocks noChangeArrowheads="1"/>
          </p:cNvSpPr>
          <p:nvPr/>
        </p:nvSpPr>
        <p:spPr bwMode="auto">
          <a:xfrm>
            <a:off x="1774826" y="5265738"/>
            <a:ext cx="39549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1800" dirty="0">
                <a:solidFill>
                  <a:prstClr val="black"/>
                </a:solidFill>
              </a:rPr>
              <a:t>Kağıt Hızı: 50 mm/</a:t>
            </a:r>
            <a:r>
              <a:rPr lang="tr-TR" altLang="tr-TR" sz="1800" dirty="0" err="1">
                <a:solidFill>
                  <a:prstClr val="black"/>
                </a:solidFill>
              </a:rPr>
              <a:t>sn</a:t>
            </a:r>
            <a:endParaRPr lang="tr-TR" altLang="tr-TR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800" dirty="0">
                <a:solidFill>
                  <a:prstClr val="black"/>
                </a:solidFill>
              </a:rPr>
              <a:t>Standardizasyon </a:t>
            </a:r>
            <a:r>
              <a:rPr lang="tr-TR" altLang="tr-TR" sz="1800" dirty="0" err="1">
                <a:solidFill>
                  <a:prstClr val="black"/>
                </a:solidFill>
              </a:rPr>
              <a:t>Defleksiyonu</a:t>
            </a:r>
            <a:r>
              <a:rPr lang="tr-TR" altLang="tr-TR" sz="1800" dirty="0">
                <a:solidFill>
                  <a:prstClr val="black"/>
                </a:solidFill>
              </a:rPr>
              <a:t>: 1 </a:t>
            </a:r>
            <a:r>
              <a:rPr lang="tr-TR" altLang="tr-TR" sz="1800" dirty="0" err="1">
                <a:solidFill>
                  <a:prstClr val="black"/>
                </a:solidFill>
              </a:rPr>
              <a:t>mV</a:t>
            </a:r>
            <a:endParaRPr lang="tr-TR" altLang="tr-TR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800" dirty="0">
              <a:solidFill>
                <a:prstClr val="black"/>
              </a:solidFill>
            </a:endParaRPr>
          </a:p>
        </p:txBody>
      </p:sp>
      <p:sp>
        <p:nvSpPr>
          <p:cNvPr id="30724" name="14 Metin kutusu"/>
          <p:cNvSpPr txBox="1">
            <a:spLocks noChangeArrowheads="1"/>
          </p:cNvSpPr>
          <p:nvPr/>
        </p:nvSpPr>
        <p:spPr bwMode="auto">
          <a:xfrm>
            <a:off x="8391525" y="2120900"/>
            <a:ext cx="222368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P = 0,02 x 2 = 0,04 </a:t>
            </a:r>
            <a:r>
              <a:rPr lang="tr-TR" altLang="tr-TR" sz="1400" dirty="0" err="1">
                <a:solidFill>
                  <a:prstClr val="black"/>
                </a:solidFill>
              </a:rPr>
              <a:t>sn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P = 0,1 x 1 = 0,1 </a:t>
            </a:r>
            <a:r>
              <a:rPr lang="tr-TR" altLang="tr-TR" sz="1400" dirty="0" err="1">
                <a:solidFill>
                  <a:prstClr val="black"/>
                </a:solidFill>
              </a:rPr>
              <a:t>mV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PQ = 0,02 x 4,5 = 0,09 </a:t>
            </a:r>
            <a:r>
              <a:rPr lang="tr-TR" altLang="tr-TR" sz="1400" dirty="0" err="1">
                <a:solidFill>
                  <a:prstClr val="black"/>
                </a:solidFill>
              </a:rPr>
              <a:t>sn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R = 0,1 x 9 = 0,9 </a:t>
            </a:r>
            <a:r>
              <a:rPr lang="tr-TR" altLang="tr-TR" sz="1400" dirty="0" err="1">
                <a:solidFill>
                  <a:prstClr val="black"/>
                </a:solidFill>
              </a:rPr>
              <a:t>mV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QRS = 0,02 x 2 = 0,04 </a:t>
            </a:r>
            <a:r>
              <a:rPr lang="tr-TR" altLang="tr-TR" sz="1400" dirty="0" err="1">
                <a:solidFill>
                  <a:prstClr val="black"/>
                </a:solidFill>
              </a:rPr>
              <a:t>sn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T = 0,02 x 5 = 0,10 </a:t>
            </a:r>
            <a:r>
              <a:rPr lang="tr-TR" altLang="tr-TR" sz="1400" dirty="0" err="1">
                <a:solidFill>
                  <a:prstClr val="black"/>
                </a:solidFill>
              </a:rPr>
              <a:t>sn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T = 0,1 x 2 = 0,2 </a:t>
            </a:r>
            <a:r>
              <a:rPr lang="tr-TR" altLang="tr-TR" sz="1400" dirty="0" err="1">
                <a:solidFill>
                  <a:prstClr val="black"/>
                </a:solidFill>
              </a:rPr>
              <a:t>mV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QT = 0,02 x 10 = 0,20 </a:t>
            </a:r>
            <a:r>
              <a:rPr lang="tr-TR" altLang="tr-TR" sz="1400" dirty="0" err="1">
                <a:solidFill>
                  <a:prstClr val="black"/>
                </a:solidFill>
              </a:rPr>
              <a:t>sn</a:t>
            </a:r>
            <a:endParaRPr lang="tr-TR" altLang="tr-TR" sz="1400" dirty="0">
              <a:solidFill>
                <a:prstClr val="black"/>
              </a:solidFill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76439"/>
            <a:ext cx="646271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8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Kalp hızının </a:t>
            </a:r>
            <a:r>
              <a:rPr lang="tr-TR" dirty="0" err="1">
                <a:latin typeface="Arial Narrow" panose="020B0606020202030204" pitchFamily="34" charset="0"/>
              </a:rPr>
              <a:t>hesaplanılması</a:t>
            </a:r>
            <a:r>
              <a:rPr lang="tr-TR" dirty="0">
                <a:latin typeface="Arial Narrow" panose="020B0606020202030204" pitchFamily="34" charset="0"/>
              </a:rPr>
              <a:t>:</a:t>
            </a:r>
            <a:br>
              <a:rPr 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EKG </a:t>
            </a:r>
            <a:r>
              <a:rPr lang="tr-TR" sz="2000" dirty="0" err="1"/>
              <a:t>trasesinin</a:t>
            </a:r>
            <a:r>
              <a:rPr lang="tr-TR" sz="2000" dirty="0"/>
              <a:t> yatay ekseni süreyi temsil etmektedir.</a:t>
            </a:r>
          </a:p>
          <a:p>
            <a:r>
              <a:rPr lang="tr-TR" sz="2000" dirty="0"/>
              <a:t>Eğer kağıt hızı</a:t>
            </a:r>
            <a:r>
              <a:rPr lang="en-US" sz="2000" dirty="0"/>
              <a:t> 50 mm/</a:t>
            </a:r>
            <a:r>
              <a:rPr lang="tr-TR" sz="2000" dirty="0" err="1"/>
              <a:t>sn</a:t>
            </a:r>
            <a:r>
              <a:rPr lang="tr-TR" sz="2000" dirty="0"/>
              <a:t> ise</a:t>
            </a:r>
            <a:r>
              <a:rPr lang="en-US" sz="2000" dirty="0"/>
              <a:t> </a:t>
            </a:r>
            <a:endParaRPr lang="tr-TR" sz="2000" dirty="0"/>
          </a:p>
          <a:p>
            <a:r>
              <a:rPr lang="tr-TR" sz="2000" dirty="0"/>
              <a:t>Dakika Kal Atım Sayısı</a:t>
            </a:r>
            <a:r>
              <a:rPr lang="en-US" sz="2000" dirty="0"/>
              <a:t>= 3000 / </a:t>
            </a:r>
            <a:r>
              <a:rPr lang="tr-TR" sz="2000" dirty="0"/>
              <a:t>İki kalp atımı arasındaki kare sayısı</a:t>
            </a:r>
            <a:r>
              <a:rPr lang="en-US" sz="2000" dirty="0"/>
              <a:t> </a:t>
            </a:r>
            <a:r>
              <a:rPr lang="tr-TR" sz="2000" dirty="0"/>
              <a:t>Ör</a:t>
            </a:r>
            <a:r>
              <a:rPr lang="en-US" sz="2000" dirty="0"/>
              <a:t>: 3000 / 25 = 120 bpm </a:t>
            </a:r>
            <a:r>
              <a:rPr lang="tr-TR" sz="2000" dirty="0"/>
              <a:t> </a:t>
            </a:r>
          </a:p>
          <a:p>
            <a:r>
              <a:rPr lang="tr-TR" sz="2000" u="sng" dirty="0"/>
              <a:t>Neden 3000?</a:t>
            </a:r>
            <a:r>
              <a:rPr lang="en-US" sz="2000" dirty="0"/>
              <a:t>= 3000 X 0.02 sec = 60 sec = 1 min) </a:t>
            </a:r>
            <a:endParaRPr lang="tr-TR" sz="2000" dirty="0"/>
          </a:p>
          <a:p>
            <a:r>
              <a:rPr lang="tr-TR" sz="2000" dirty="0"/>
              <a:t>Eğer kağıt hızı</a:t>
            </a:r>
            <a:r>
              <a:rPr lang="en-US" sz="2000" dirty="0"/>
              <a:t> 25 mm/</a:t>
            </a:r>
            <a:r>
              <a:rPr lang="tr-TR" sz="2000" dirty="0" err="1"/>
              <a:t>sn</a:t>
            </a:r>
            <a:r>
              <a:rPr lang="tr-TR" sz="2000" dirty="0"/>
              <a:t> olursa</a:t>
            </a:r>
            <a:r>
              <a:rPr lang="en-US" sz="2000" dirty="0"/>
              <a:t>: </a:t>
            </a:r>
            <a:endParaRPr lang="tr-TR" sz="2000" dirty="0"/>
          </a:p>
          <a:p>
            <a:r>
              <a:rPr lang="tr-TR" sz="2000" dirty="0"/>
              <a:t>Dakika Kalp Atım Sayısı</a:t>
            </a:r>
            <a:r>
              <a:rPr lang="en-US" sz="2000" dirty="0"/>
              <a:t>= 1500 /</a:t>
            </a:r>
            <a:r>
              <a:rPr lang="tr-TR" sz="2000" dirty="0"/>
              <a:t>iki kalp atımı arasındaki kare sayısı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4149080"/>
            <a:ext cx="4046587" cy="22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8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732</Words>
  <Application>Microsoft Office PowerPoint</Application>
  <PresentationFormat>Geniş ekran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Office Teması</vt:lpstr>
      <vt:lpstr>Ofis Teması</vt:lpstr>
      <vt:lpstr>EKG Yorumlamak</vt:lpstr>
      <vt:lpstr>EKG Dalgaları</vt:lpstr>
      <vt:lpstr>P Dalgası</vt:lpstr>
      <vt:lpstr>PR Aralığı</vt:lpstr>
      <vt:lpstr>QRS Kompleksi</vt:lpstr>
      <vt:lpstr>QT Aralığı</vt:lpstr>
      <vt:lpstr>T Dalgası</vt:lpstr>
      <vt:lpstr>Hesaplama</vt:lpstr>
      <vt:lpstr>Kalp hızının hesaplanılması: </vt:lpstr>
      <vt:lpstr>Kalp Hızının Hesaplanılması: </vt:lpstr>
      <vt:lpstr>Ortalama Elektriksel Eksen</vt:lpstr>
      <vt:lpstr>Ortalama Elektriksel Eksen</vt:lpstr>
      <vt:lpstr>Ortalama Elektriksel Eksen</vt:lpstr>
      <vt:lpstr>Einthoven Metodu</vt:lpstr>
      <vt:lpstr>Einthoven Methodu</vt:lpstr>
      <vt:lpstr>Örnek 2</vt:lpstr>
      <vt:lpstr>Sorularınız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2025-09-09T08:05:09Z</dcterms:created>
  <dcterms:modified xsi:type="dcterms:W3CDTF">2025-09-09T08:06:30Z</dcterms:modified>
</cp:coreProperties>
</file>