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21" r:id="rId2"/>
    <p:sldId id="322" r:id="rId3"/>
    <p:sldId id="323" r:id="rId4"/>
    <p:sldId id="324" r:id="rId5"/>
    <p:sldId id="325"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182719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678627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8066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512188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7912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33360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4148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34063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84303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848516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69614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32155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33903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0919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760883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23731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20266717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3" y="624110"/>
            <a:ext cx="7274768" cy="644650"/>
          </a:xfrm>
        </p:spPr>
        <p:txBody>
          <a:bodyPr/>
          <a:lstStyle/>
          <a:p>
            <a:r>
              <a:rPr lang="tr-TR" dirty="0" smtClean="0">
                <a:latin typeface="Cambria" panose="02040503050406030204" pitchFamily="18" charset="0"/>
              </a:rPr>
              <a:t> Hazırlık Aşamaları </a:t>
            </a:r>
            <a:endParaRPr lang="tr-TR" dirty="0">
              <a:latin typeface="Cambria" panose="02040503050406030204" pitchFamily="18" charset="0"/>
            </a:endParaRPr>
          </a:p>
        </p:txBody>
      </p:sp>
      <p:sp>
        <p:nvSpPr>
          <p:cNvPr id="3" name="2 İçerik Yer Tutucusu"/>
          <p:cNvSpPr>
            <a:spLocks noGrp="1"/>
          </p:cNvSpPr>
          <p:nvPr>
            <p:ph idx="1"/>
          </p:nvPr>
        </p:nvSpPr>
        <p:spPr>
          <a:xfrm>
            <a:off x="1043609" y="2133600"/>
            <a:ext cx="7490792" cy="3777622"/>
          </a:xfrm>
        </p:spPr>
        <p:txBody>
          <a:bodyPr/>
          <a:lstStyle/>
          <a:p>
            <a:r>
              <a:rPr lang="tr-TR" dirty="0" smtClean="0">
                <a:latin typeface="Cambria" panose="02040503050406030204" pitchFamily="18" charset="0"/>
              </a:rPr>
              <a:t>Bir turistik ürünün satışı ancak bir katalog sayesinde olur. Tur operatörü ile müşteri arasındaki bağlantıyı kataloglar görür. Tur operatörleri hazırladıkları katalogları diğer ülkenin seyahat acentelerine gönderirler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9" y="2133600"/>
            <a:ext cx="7850832" cy="3777622"/>
          </a:xfrm>
        </p:spPr>
        <p:txBody>
          <a:bodyPr>
            <a:normAutofit/>
          </a:bodyPr>
          <a:lstStyle/>
          <a:p>
            <a:r>
              <a:rPr lang="tr-TR" dirty="0" smtClean="0">
                <a:latin typeface="Cambria" panose="02040503050406030204" pitchFamily="18" charset="0"/>
              </a:rPr>
              <a:t>Tur operatörü ürünün ismini, logosunu, ürünlerin liste ve resimlerini, içinde rezervasyon formlarında bulunan kataloglar aracılığı ile tüketicilere sunar; CD‟</a:t>
            </a:r>
            <a:r>
              <a:rPr lang="tr-TR" dirty="0" err="1" smtClean="0">
                <a:latin typeface="Cambria" panose="02040503050406030204" pitchFamily="18" charset="0"/>
              </a:rPr>
              <a:t>lerle</a:t>
            </a:r>
            <a:r>
              <a:rPr lang="tr-TR" dirty="0" smtClean="0">
                <a:latin typeface="Cambria" panose="02040503050406030204" pitchFamily="18" charset="0"/>
              </a:rPr>
              <a:t> de desteklenebilir. Kataloglarda ayrıca turların süresi, uçak şirketleri, uçak tipleri, hareket ve varış tarihleri, konaklama türü ve özellikleri, uçak ve otelde kullanılan terimlerin kodlama ve kısaltmaları, mahalli turlar, özel indirimler (çocuk, grup vb.) belirtilir. </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3" y="2133600"/>
            <a:ext cx="7994848" cy="3777622"/>
          </a:xfrm>
        </p:spPr>
        <p:txBody>
          <a:bodyPr>
            <a:normAutofit/>
          </a:bodyPr>
          <a:lstStyle/>
          <a:p>
            <a:r>
              <a:rPr lang="tr-TR" dirty="0" smtClean="0">
                <a:latin typeface="Cambria" panose="02040503050406030204" pitchFamily="18" charset="0"/>
              </a:rPr>
              <a:t>Tur operatörü kendi kataloglarında bu bilgileri resimlerle destekleyerek hazırlar. Kataloglar çekici olmalıdır. </a:t>
            </a:r>
            <a:r>
              <a:rPr lang="tr-TR" dirty="0" err="1" smtClean="0">
                <a:latin typeface="Cambria" panose="02040503050406030204" pitchFamily="18" charset="0"/>
              </a:rPr>
              <a:t>KuĢe</a:t>
            </a:r>
            <a:r>
              <a:rPr lang="tr-TR" dirty="0" smtClean="0">
                <a:latin typeface="Cambria" panose="02040503050406030204" pitchFamily="18" charset="0"/>
              </a:rPr>
              <a:t> kağıda basılmalıdır. Kataloglar maliyeti yüksek olmasına rağmen bedava dağıtılmakta fakat bazı tur operatörleri de parayla satmaktadır. Bunlar fiyatlara da yansımaktadır. Kataloglar, yıllık ya da mevsimlik basılır. Kataloglar basılmadan önce yerin özellikleri incelenir öyle basılır. Bu özelliklerin belirlenmesi için bir form doldurulur. Bu form metin haline getirilerek otele ya da turu </a:t>
            </a:r>
            <a:r>
              <a:rPr lang="tr-TR" dirty="0" err="1" smtClean="0">
                <a:latin typeface="Cambria" panose="02040503050406030204" pitchFamily="18" charset="0"/>
              </a:rPr>
              <a:t>gerçeklestirecek</a:t>
            </a:r>
            <a:r>
              <a:rPr lang="tr-TR" dirty="0" smtClean="0">
                <a:latin typeface="Cambria" panose="02040503050406030204" pitchFamily="18" charset="0"/>
              </a:rPr>
              <a:t> olan seyahat acentesine onaylattırılır. Katalog dağıtımı seyahat acentesi aracılığıyla mevsim başlangıcından birkaç ay önce başlar. </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1556792"/>
            <a:ext cx="8064896" cy="4577101"/>
          </a:xfrm>
        </p:spPr>
        <p:txBody>
          <a:bodyPr>
            <a:normAutofit/>
          </a:bodyPr>
          <a:lstStyle/>
          <a:p>
            <a:pPr>
              <a:buNone/>
            </a:pPr>
            <a:endParaRPr lang="tr-TR" dirty="0" smtClean="0"/>
          </a:p>
          <a:p>
            <a:r>
              <a:rPr lang="tr-TR" dirty="0" smtClean="0">
                <a:latin typeface="Cambria" panose="02040503050406030204" pitchFamily="18" charset="0"/>
              </a:rPr>
              <a:t>Kataloglarda her paket turda verilmesi gereken bilgilerin olması gerekmektedir. Bu bilgiler AB ülkelerinde verilmesi zorunlu olmakta ve yaptırımı da bulunmaktadır.Katalogdaki bilgilerin standart haline gelmesi için aşağıdakiler olmalıdır:</a:t>
            </a:r>
          </a:p>
          <a:p>
            <a:r>
              <a:rPr lang="tr-TR" dirty="0" smtClean="0">
                <a:latin typeface="Cambria" panose="02040503050406030204" pitchFamily="18" charset="0"/>
              </a:rPr>
              <a:t> </a:t>
            </a:r>
            <a:r>
              <a:rPr lang="tr-TR" dirty="0" smtClean="0">
                <a:latin typeface="Cambria" panose="02040503050406030204" pitchFamily="18" charset="0"/>
              </a:rPr>
              <a:t>Tur </a:t>
            </a:r>
            <a:r>
              <a:rPr lang="tr-TR" dirty="0" smtClean="0">
                <a:latin typeface="Cambria" panose="02040503050406030204" pitchFamily="18" charset="0"/>
              </a:rPr>
              <a:t>operatörünün yasal tanımı</a:t>
            </a:r>
          </a:p>
          <a:p>
            <a:r>
              <a:rPr lang="tr-TR" dirty="0" smtClean="0">
                <a:latin typeface="Cambria" panose="02040503050406030204" pitchFamily="18" charset="0"/>
              </a:rPr>
              <a:t> </a:t>
            </a:r>
            <a:r>
              <a:rPr lang="tr-TR" dirty="0" smtClean="0">
                <a:latin typeface="Cambria" panose="02040503050406030204" pitchFamily="18" charset="0"/>
              </a:rPr>
              <a:t>Gidilecek </a:t>
            </a:r>
            <a:r>
              <a:rPr lang="tr-TR" dirty="0" smtClean="0">
                <a:latin typeface="Cambria" panose="02040503050406030204" pitchFamily="18" charset="0"/>
              </a:rPr>
              <a:t>yer ve gezi programı</a:t>
            </a:r>
          </a:p>
          <a:p>
            <a:r>
              <a:rPr lang="tr-TR" dirty="0" smtClean="0">
                <a:latin typeface="Cambria" panose="02040503050406030204" pitchFamily="18" charset="0"/>
              </a:rPr>
              <a:t> </a:t>
            </a:r>
            <a:r>
              <a:rPr lang="tr-TR" dirty="0" smtClean="0">
                <a:latin typeface="Cambria" panose="02040503050406030204" pitchFamily="18" charset="0"/>
              </a:rPr>
              <a:t>Kullanılacak </a:t>
            </a:r>
            <a:r>
              <a:rPr lang="tr-TR" dirty="0" smtClean="0">
                <a:latin typeface="Cambria" panose="02040503050406030204" pitchFamily="18" charset="0"/>
              </a:rPr>
              <a:t>seyahat araçları</a:t>
            </a:r>
          </a:p>
          <a:p>
            <a:r>
              <a:rPr lang="tr-TR" dirty="0" smtClean="0">
                <a:latin typeface="Cambria" panose="02040503050406030204" pitchFamily="18" charset="0"/>
              </a:rPr>
              <a:t> </a:t>
            </a:r>
            <a:r>
              <a:rPr lang="tr-TR" dirty="0" smtClean="0">
                <a:latin typeface="Cambria" panose="02040503050406030204" pitchFamily="18" charset="0"/>
              </a:rPr>
              <a:t>Verilen </a:t>
            </a:r>
            <a:r>
              <a:rPr lang="tr-TR" dirty="0" smtClean="0">
                <a:latin typeface="Cambria" panose="02040503050406030204" pitchFamily="18" charset="0"/>
              </a:rPr>
              <a:t>hizmetlerin toplam fiyatı</a:t>
            </a:r>
          </a:p>
          <a:p>
            <a:r>
              <a:rPr lang="tr-TR" dirty="0" smtClean="0">
                <a:latin typeface="Cambria" panose="02040503050406030204" pitchFamily="18" charset="0"/>
              </a:rPr>
              <a:t> </a:t>
            </a:r>
            <a:r>
              <a:rPr lang="tr-TR" dirty="0" smtClean="0">
                <a:latin typeface="Cambria" panose="02040503050406030204" pitchFamily="18" charset="0"/>
              </a:rPr>
              <a:t>Rezervasyon </a:t>
            </a:r>
            <a:r>
              <a:rPr lang="tr-TR" dirty="0" smtClean="0">
                <a:latin typeface="Cambria" panose="02040503050406030204" pitchFamily="18" charset="0"/>
              </a:rPr>
              <a:t>işlemleri </a:t>
            </a:r>
          </a:p>
          <a:p>
            <a:r>
              <a:rPr lang="tr-TR" dirty="0" smtClean="0">
                <a:latin typeface="Cambria" panose="02040503050406030204" pitchFamily="18" charset="0"/>
              </a:rPr>
              <a:t> </a:t>
            </a:r>
            <a:r>
              <a:rPr lang="tr-TR" dirty="0" smtClean="0">
                <a:latin typeface="Cambria" panose="02040503050406030204" pitchFamily="18" charset="0"/>
              </a:rPr>
              <a:t>Konaklama işletmelerinin özellikleri </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9" y="2133600"/>
            <a:ext cx="7850832"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endParaRPr lang="tr-TR" b="1" dirty="0">
              <a:solidFill>
                <a:prstClr val="black">
                  <a:lumMod val="75000"/>
                  <a:lumOff val="25000"/>
                </a:prstClr>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90</TotalTime>
  <Words>256</Words>
  <Application>Microsoft Office PowerPoint</Application>
  <PresentationFormat>Ekran Gösterisi (4:3)</PresentationFormat>
  <Paragraphs>15</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Cambria</vt:lpstr>
      <vt:lpstr>Century Gothic</vt:lpstr>
      <vt:lpstr>Wingdings 3</vt:lpstr>
      <vt:lpstr>Duman</vt:lpstr>
      <vt:lpstr> Hazırlık Aşamaları </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2019-03-15T11:57:13Z</dcterms:modified>
</cp:coreProperties>
</file>