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1" r:id="rId3"/>
    <p:sldId id="362" r:id="rId4"/>
    <p:sldId id="365" r:id="rId5"/>
    <p:sldId id="366" r:id="rId6"/>
    <p:sldId id="417" r:id="rId7"/>
    <p:sldId id="367" r:id="rId8"/>
    <p:sldId id="372" r:id="rId9"/>
    <p:sldId id="393" r:id="rId10"/>
    <p:sldId id="394" r:id="rId11"/>
    <p:sldId id="395" r:id="rId12"/>
    <p:sldId id="396" r:id="rId13"/>
    <p:sldId id="397" r:id="rId14"/>
    <p:sldId id="398" r:id="rId15"/>
    <p:sldId id="399" r:id="rId16"/>
    <p:sldId id="400" r:id="rId17"/>
    <p:sldId id="401" r:id="rId18"/>
    <p:sldId id="402" r:id="rId19"/>
    <p:sldId id="404" r:id="rId20"/>
    <p:sldId id="422" r:id="rId21"/>
    <p:sldId id="405" r:id="rId22"/>
    <p:sldId id="391" r:id="rId23"/>
    <p:sldId id="423" r:id="rId24"/>
    <p:sldId id="424" r:id="rId25"/>
    <p:sldId id="425" r:id="rId26"/>
    <p:sldId id="426" r:id="rId27"/>
    <p:sldId id="427" r:id="rId28"/>
    <p:sldId id="428" r:id="rId29"/>
    <p:sldId id="429" r:id="rId30"/>
    <p:sldId id="430" r:id="rId31"/>
    <p:sldId id="431" r:id="rId32"/>
    <p:sldId id="432" r:id="rId33"/>
    <p:sldId id="433" r:id="rId34"/>
    <p:sldId id="434" r:id="rId35"/>
    <p:sldId id="435" r:id="rId36"/>
    <p:sldId id="436" r:id="rId37"/>
    <p:sldId id="437" r:id="rId38"/>
    <p:sldId id="438" r:id="rId39"/>
    <p:sldId id="439" r:id="rId40"/>
    <p:sldId id="440" r:id="rId41"/>
    <p:sldId id="441" r:id="rId42"/>
    <p:sldId id="442" r:id="rId43"/>
    <p:sldId id="443" r:id="rId44"/>
    <p:sldId id="444" r:id="rId45"/>
    <p:sldId id="445" r:id="rId46"/>
    <p:sldId id="446" r:id="rId47"/>
    <p:sldId id="447" r:id="rId48"/>
    <p:sldId id="448" r:id="rId49"/>
    <p:sldId id="449" r:id="rId50"/>
    <p:sldId id="450" r:id="rId51"/>
    <p:sldId id="451" r:id="rId52"/>
    <p:sldId id="452" r:id="rId53"/>
    <p:sldId id="453" r:id="rId54"/>
    <p:sldId id="454" r:id="rId55"/>
    <p:sldId id="455" r:id="rId56"/>
    <p:sldId id="456" r:id="rId57"/>
    <p:sldId id="457" r:id="rId58"/>
    <p:sldId id="458" r:id="rId59"/>
    <p:sldId id="459" r:id="rId60"/>
    <p:sldId id="460" r:id="rId61"/>
    <p:sldId id="461" r:id="rId62"/>
    <p:sldId id="462" r:id="rId63"/>
    <p:sldId id="463" r:id="rId64"/>
    <p:sldId id="464" r:id="rId65"/>
    <p:sldId id="465" r:id="rId66"/>
    <p:sldId id="466" r:id="rId67"/>
    <p:sldId id="467" r:id="rId6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5" autoAdjust="0"/>
    <p:restoredTop sz="94660"/>
  </p:normalViewPr>
  <p:slideViewPr>
    <p:cSldViewPr snapToGrid="0">
      <p:cViewPr varScale="1">
        <p:scale>
          <a:sx n="37" d="100"/>
          <a:sy n="37" d="100"/>
        </p:scale>
        <p:origin x="30"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9594A-284E-477F-8821-E402F44FFFAE}" type="doc">
      <dgm:prSet loTypeId="urn:microsoft.com/office/officeart/2005/8/layout/chevron2" loCatId="list" qsTypeId="urn:microsoft.com/office/officeart/2005/8/quickstyle/simple1" qsCatId="simple" csTypeId="urn:microsoft.com/office/officeart/2005/8/colors/colorful1#1" csCatId="colorful" phldr="1"/>
      <dgm:spPr/>
      <dgm:t>
        <a:bodyPr/>
        <a:lstStyle/>
        <a:p>
          <a:endParaRPr lang="tr-TR"/>
        </a:p>
      </dgm:t>
    </dgm:pt>
    <dgm:pt modelId="{C4B2CAEE-1C5C-41A2-9FCA-183ABC310C1D}">
      <dgm:prSet phldrT="[Metin]" custT="1"/>
      <dgm:spPr/>
      <dgm:t>
        <a:bodyPr/>
        <a:lstStyle/>
        <a:p>
          <a:r>
            <a:rPr lang="tr-TR" sz="1800" dirty="0"/>
            <a:t>A Sınıfı</a:t>
          </a:r>
        </a:p>
        <a:p>
          <a:r>
            <a:rPr lang="tr-TR" sz="1800" dirty="0"/>
            <a:t>Uzman	</a:t>
          </a:r>
        </a:p>
      </dgm:t>
    </dgm:pt>
    <dgm:pt modelId="{92E98048-EB54-4710-BF2C-105C10679CA3}" type="parTrans" cxnId="{6FB467F4-CB79-4C7D-A603-664B78049445}">
      <dgm:prSet/>
      <dgm:spPr/>
      <dgm:t>
        <a:bodyPr/>
        <a:lstStyle/>
        <a:p>
          <a:endParaRPr lang="tr-TR"/>
        </a:p>
      </dgm:t>
    </dgm:pt>
    <dgm:pt modelId="{B75D31C4-B035-49A2-B065-CB125B4F9D46}" type="sibTrans" cxnId="{6FB467F4-CB79-4C7D-A603-664B78049445}">
      <dgm:prSet/>
      <dgm:spPr/>
      <dgm:t>
        <a:bodyPr/>
        <a:lstStyle/>
        <a:p>
          <a:endParaRPr lang="tr-TR"/>
        </a:p>
      </dgm:t>
    </dgm:pt>
    <dgm:pt modelId="{7B547339-DDA3-4CE1-BC73-3698E3E03ED7}">
      <dgm:prSet phldrT="[Metin]" custT="1"/>
      <dgm:spPr/>
      <dgm:t>
        <a:bodyPr/>
        <a:lstStyle/>
        <a:p>
          <a:r>
            <a:rPr lang="tr-TR" sz="2400" dirty="0"/>
            <a:t>Çok tehlikeli</a:t>
          </a:r>
        </a:p>
      </dgm:t>
    </dgm:pt>
    <dgm:pt modelId="{88D977F4-C6BF-49E3-ADFC-0139818B234E}" type="parTrans" cxnId="{B8FD326E-7623-4B4E-B839-ECC2F54E1297}">
      <dgm:prSet/>
      <dgm:spPr/>
      <dgm:t>
        <a:bodyPr/>
        <a:lstStyle/>
        <a:p>
          <a:endParaRPr lang="tr-TR"/>
        </a:p>
      </dgm:t>
    </dgm:pt>
    <dgm:pt modelId="{69DF7B28-0389-49F9-8341-4F0BD4D56E50}" type="sibTrans" cxnId="{B8FD326E-7623-4B4E-B839-ECC2F54E1297}">
      <dgm:prSet/>
      <dgm:spPr/>
      <dgm:t>
        <a:bodyPr/>
        <a:lstStyle/>
        <a:p>
          <a:endParaRPr lang="tr-TR"/>
        </a:p>
      </dgm:t>
    </dgm:pt>
    <dgm:pt modelId="{58E0F1FC-D542-44C5-8CBB-EF4848E826FF}" type="pres">
      <dgm:prSet presAssocID="{5AC9594A-284E-477F-8821-E402F44FFFAE}" presName="linearFlow" presStyleCnt="0">
        <dgm:presLayoutVars>
          <dgm:dir/>
          <dgm:animLvl val="lvl"/>
          <dgm:resizeHandles val="exact"/>
        </dgm:presLayoutVars>
      </dgm:prSet>
      <dgm:spPr/>
      <dgm:t>
        <a:bodyPr/>
        <a:lstStyle/>
        <a:p>
          <a:endParaRPr lang="tr-TR"/>
        </a:p>
      </dgm:t>
    </dgm:pt>
    <dgm:pt modelId="{BCB21EF0-B573-45B5-9FE0-61813BB385C9}" type="pres">
      <dgm:prSet presAssocID="{C4B2CAEE-1C5C-41A2-9FCA-183ABC310C1D}" presName="composite" presStyleCnt="0"/>
      <dgm:spPr/>
    </dgm:pt>
    <dgm:pt modelId="{598E9BA9-0606-4F56-9325-A562F7F5ABBF}" type="pres">
      <dgm:prSet presAssocID="{C4B2CAEE-1C5C-41A2-9FCA-183ABC310C1D}" presName="parentText" presStyleLbl="alignNode1" presStyleIdx="0" presStyleCnt="1" custLinFactNeighborX="-74217" custLinFactNeighborY="-98">
        <dgm:presLayoutVars>
          <dgm:chMax val="1"/>
          <dgm:bulletEnabled val="1"/>
        </dgm:presLayoutVars>
      </dgm:prSet>
      <dgm:spPr/>
      <dgm:t>
        <a:bodyPr/>
        <a:lstStyle/>
        <a:p>
          <a:endParaRPr lang="tr-TR"/>
        </a:p>
      </dgm:t>
    </dgm:pt>
    <dgm:pt modelId="{FC56BDF6-9F1B-4A9D-9FEA-71CB36D07DD7}" type="pres">
      <dgm:prSet presAssocID="{C4B2CAEE-1C5C-41A2-9FCA-183ABC310C1D}" presName="descendantText" presStyleLbl="alignAcc1" presStyleIdx="0" presStyleCnt="1" custScaleX="66092" custLinFactNeighborX="-35591">
        <dgm:presLayoutVars>
          <dgm:bulletEnabled val="1"/>
        </dgm:presLayoutVars>
      </dgm:prSet>
      <dgm:spPr/>
      <dgm:t>
        <a:bodyPr/>
        <a:lstStyle/>
        <a:p>
          <a:endParaRPr lang="tr-TR"/>
        </a:p>
      </dgm:t>
    </dgm:pt>
  </dgm:ptLst>
  <dgm:cxnLst>
    <dgm:cxn modelId="{6FB467F4-CB79-4C7D-A603-664B78049445}" srcId="{5AC9594A-284E-477F-8821-E402F44FFFAE}" destId="{C4B2CAEE-1C5C-41A2-9FCA-183ABC310C1D}" srcOrd="0" destOrd="0" parTransId="{92E98048-EB54-4710-BF2C-105C10679CA3}" sibTransId="{B75D31C4-B035-49A2-B065-CB125B4F9D46}"/>
    <dgm:cxn modelId="{88BFDC82-B7D8-4811-BA05-617570483B58}" type="presOf" srcId="{7B547339-DDA3-4CE1-BC73-3698E3E03ED7}" destId="{FC56BDF6-9F1B-4A9D-9FEA-71CB36D07DD7}" srcOrd="0" destOrd="0" presId="urn:microsoft.com/office/officeart/2005/8/layout/chevron2"/>
    <dgm:cxn modelId="{7B58AB99-25C6-4DFB-8248-42B46B32467F}" type="presOf" srcId="{5AC9594A-284E-477F-8821-E402F44FFFAE}" destId="{58E0F1FC-D542-44C5-8CBB-EF4848E826FF}" srcOrd="0" destOrd="0" presId="urn:microsoft.com/office/officeart/2005/8/layout/chevron2"/>
    <dgm:cxn modelId="{42CD3B22-42BF-4E3E-8107-1BA1BD8C9EC0}" type="presOf" srcId="{C4B2CAEE-1C5C-41A2-9FCA-183ABC310C1D}" destId="{598E9BA9-0606-4F56-9325-A562F7F5ABBF}" srcOrd="0" destOrd="0" presId="urn:microsoft.com/office/officeart/2005/8/layout/chevron2"/>
    <dgm:cxn modelId="{B8FD326E-7623-4B4E-B839-ECC2F54E1297}" srcId="{C4B2CAEE-1C5C-41A2-9FCA-183ABC310C1D}" destId="{7B547339-DDA3-4CE1-BC73-3698E3E03ED7}" srcOrd="0" destOrd="0" parTransId="{88D977F4-C6BF-49E3-ADFC-0139818B234E}" sibTransId="{69DF7B28-0389-49F9-8341-4F0BD4D56E50}"/>
    <dgm:cxn modelId="{0C8C02F3-3A28-44E1-A915-B3C4A8B68FC9}" type="presParOf" srcId="{58E0F1FC-D542-44C5-8CBB-EF4848E826FF}" destId="{BCB21EF0-B573-45B5-9FE0-61813BB385C9}" srcOrd="0" destOrd="0" presId="urn:microsoft.com/office/officeart/2005/8/layout/chevron2"/>
    <dgm:cxn modelId="{3B742D83-9070-4CC4-B36D-ACF53C054267}" type="presParOf" srcId="{BCB21EF0-B573-45B5-9FE0-61813BB385C9}" destId="{598E9BA9-0606-4F56-9325-A562F7F5ABBF}" srcOrd="0" destOrd="0" presId="urn:microsoft.com/office/officeart/2005/8/layout/chevron2"/>
    <dgm:cxn modelId="{A1DBD4EA-B4F7-4221-91B1-31165D64B988}" type="presParOf" srcId="{BCB21EF0-B573-45B5-9FE0-61813BB385C9}" destId="{FC56BDF6-9F1B-4A9D-9FEA-71CB36D07DD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C9594A-284E-477F-8821-E402F44FFFAE}"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tr-TR"/>
        </a:p>
      </dgm:t>
    </dgm:pt>
    <dgm:pt modelId="{4110E7AC-4AF2-4CF8-817B-2F07A824F7D4}">
      <dgm:prSet phldrT="[Metin]" custT="1"/>
      <dgm:spPr/>
      <dgm:t>
        <a:bodyPr/>
        <a:lstStyle/>
        <a:p>
          <a:r>
            <a:rPr lang="tr-TR" sz="1800" dirty="0"/>
            <a:t>B Sınıfı</a:t>
          </a:r>
        </a:p>
        <a:p>
          <a:r>
            <a:rPr lang="tr-TR" sz="1800" dirty="0"/>
            <a:t>Uzman</a:t>
          </a:r>
        </a:p>
      </dgm:t>
    </dgm:pt>
    <dgm:pt modelId="{4618BBA6-9F32-4EA0-AF5A-3FFBE80EA8CD}" type="parTrans" cxnId="{B0083318-2096-4BDD-B5CF-9D43E200B4AA}">
      <dgm:prSet/>
      <dgm:spPr/>
      <dgm:t>
        <a:bodyPr/>
        <a:lstStyle/>
        <a:p>
          <a:endParaRPr lang="tr-TR"/>
        </a:p>
      </dgm:t>
    </dgm:pt>
    <dgm:pt modelId="{8017879F-AB71-44DE-9C14-FB510CF99CF9}" type="sibTrans" cxnId="{B0083318-2096-4BDD-B5CF-9D43E200B4AA}">
      <dgm:prSet/>
      <dgm:spPr/>
      <dgm:t>
        <a:bodyPr/>
        <a:lstStyle/>
        <a:p>
          <a:endParaRPr lang="tr-TR"/>
        </a:p>
      </dgm:t>
    </dgm:pt>
    <dgm:pt modelId="{598C949D-DCFA-4CE8-9FC3-D1B67B827C0F}">
      <dgm:prSet phldrT="[Metin]" custT="1"/>
      <dgm:spPr/>
      <dgm:t>
        <a:bodyPr/>
        <a:lstStyle/>
        <a:p>
          <a:r>
            <a:rPr lang="tr-TR" sz="2400" dirty="0">
              <a:sym typeface="Wingdings" pitchFamily="2" charset="2"/>
            </a:rPr>
            <a:t>Tehlikeli </a:t>
          </a:r>
          <a:endParaRPr lang="tr-TR" sz="2400" dirty="0"/>
        </a:p>
      </dgm:t>
    </dgm:pt>
    <dgm:pt modelId="{1657A05A-8D17-4F8C-9489-376CFD362870}" type="parTrans" cxnId="{E46DC8CB-F37D-4992-9BF4-DC1BD1330FFA}">
      <dgm:prSet/>
      <dgm:spPr/>
      <dgm:t>
        <a:bodyPr/>
        <a:lstStyle/>
        <a:p>
          <a:endParaRPr lang="tr-TR"/>
        </a:p>
      </dgm:t>
    </dgm:pt>
    <dgm:pt modelId="{56EE3290-82FA-40BF-8030-BA712FAE2812}" type="sibTrans" cxnId="{E46DC8CB-F37D-4992-9BF4-DC1BD1330FFA}">
      <dgm:prSet/>
      <dgm:spPr/>
      <dgm:t>
        <a:bodyPr/>
        <a:lstStyle/>
        <a:p>
          <a:endParaRPr lang="tr-TR"/>
        </a:p>
      </dgm:t>
    </dgm:pt>
    <dgm:pt modelId="{58E0F1FC-D542-44C5-8CBB-EF4848E826FF}" type="pres">
      <dgm:prSet presAssocID="{5AC9594A-284E-477F-8821-E402F44FFFAE}" presName="linearFlow" presStyleCnt="0">
        <dgm:presLayoutVars>
          <dgm:dir/>
          <dgm:animLvl val="lvl"/>
          <dgm:resizeHandles val="exact"/>
        </dgm:presLayoutVars>
      </dgm:prSet>
      <dgm:spPr/>
      <dgm:t>
        <a:bodyPr/>
        <a:lstStyle/>
        <a:p>
          <a:endParaRPr lang="tr-TR"/>
        </a:p>
      </dgm:t>
    </dgm:pt>
    <dgm:pt modelId="{56CDB3B1-C6A7-44D5-9362-ACACBB088CAD}" type="pres">
      <dgm:prSet presAssocID="{4110E7AC-4AF2-4CF8-817B-2F07A824F7D4}" presName="composite" presStyleCnt="0"/>
      <dgm:spPr/>
    </dgm:pt>
    <dgm:pt modelId="{BBD95B62-64E9-41B2-BD1A-68966F3B41CD}" type="pres">
      <dgm:prSet presAssocID="{4110E7AC-4AF2-4CF8-817B-2F07A824F7D4}" presName="parentText" presStyleLbl="alignNode1" presStyleIdx="0" presStyleCnt="1" custLinFactX="-7730" custLinFactNeighborX="-100000">
        <dgm:presLayoutVars>
          <dgm:chMax val="1"/>
          <dgm:bulletEnabled val="1"/>
        </dgm:presLayoutVars>
      </dgm:prSet>
      <dgm:spPr/>
      <dgm:t>
        <a:bodyPr/>
        <a:lstStyle/>
        <a:p>
          <a:endParaRPr lang="tr-TR"/>
        </a:p>
      </dgm:t>
    </dgm:pt>
    <dgm:pt modelId="{2050EDB2-4EC4-4BDD-BC86-35A28DBDC312}" type="pres">
      <dgm:prSet presAssocID="{4110E7AC-4AF2-4CF8-817B-2F07A824F7D4}" presName="descendantText" presStyleLbl="alignAcc1" presStyleIdx="0" presStyleCnt="1" custScaleX="66586" custLinFactNeighborX="-37807" custLinFactNeighborY="3171">
        <dgm:presLayoutVars>
          <dgm:bulletEnabled val="1"/>
        </dgm:presLayoutVars>
      </dgm:prSet>
      <dgm:spPr/>
      <dgm:t>
        <a:bodyPr/>
        <a:lstStyle/>
        <a:p>
          <a:endParaRPr lang="tr-TR"/>
        </a:p>
      </dgm:t>
    </dgm:pt>
  </dgm:ptLst>
  <dgm:cxnLst>
    <dgm:cxn modelId="{B0083318-2096-4BDD-B5CF-9D43E200B4AA}" srcId="{5AC9594A-284E-477F-8821-E402F44FFFAE}" destId="{4110E7AC-4AF2-4CF8-817B-2F07A824F7D4}" srcOrd="0" destOrd="0" parTransId="{4618BBA6-9F32-4EA0-AF5A-3FFBE80EA8CD}" sibTransId="{8017879F-AB71-44DE-9C14-FB510CF99CF9}"/>
    <dgm:cxn modelId="{E46DC8CB-F37D-4992-9BF4-DC1BD1330FFA}" srcId="{4110E7AC-4AF2-4CF8-817B-2F07A824F7D4}" destId="{598C949D-DCFA-4CE8-9FC3-D1B67B827C0F}" srcOrd="0" destOrd="0" parTransId="{1657A05A-8D17-4F8C-9489-376CFD362870}" sibTransId="{56EE3290-82FA-40BF-8030-BA712FAE2812}"/>
    <dgm:cxn modelId="{E9D2AE65-79F2-45FD-AEC8-A09894AA4927}" type="presOf" srcId="{4110E7AC-4AF2-4CF8-817B-2F07A824F7D4}" destId="{BBD95B62-64E9-41B2-BD1A-68966F3B41CD}" srcOrd="0" destOrd="0" presId="urn:microsoft.com/office/officeart/2005/8/layout/chevron2"/>
    <dgm:cxn modelId="{10630DEA-079D-4F34-9040-14C770288430}" type="presOf" srcId="{598C949D-DCFA-4CE8-9FC3-D1B67B827C0F}" destId="{2050EDB2-4EC4-4BDD-BC86-35A28DBDC312}" srcOrd="0" destOrd="0" presId="urn:microsoft.com/office/officeart/2005/8/layout/chevron2"/>
    <dgm:cxn modelId="{6BE1DE8F-0CD2-43B5-98D9-48941100F412}" type="presOf" srcId="{5AC9594A-284E-477F-8821-E402F44FFFAE}" destId="{58E0F1FC-D542-44C5-8CBB-EF4848E826FF}" srcOrd="0" destOrd="0" presId="urn:microsoft.com/office/officeart/2005/8/layout/chevron2"/>
    <dgm:cxn modelId="{170B44FC-B3DF-45B8-9C86-3B70F6633AA8}" type="presParOf" srcId="{58E0F1FC-D542-44C5-8CBB-EF4848E826FF}" destId="{56CDB3B1-C6A7-44D5-9362-ACACBB088CAD}" srcOrd="0" destOrd="0" presId="urn:microsoft.com/office/officeart/2005/8/layout/chevron2"/>
    <dgm:cxn modelId="{4090C4BC-AEBC-42E3-A5A3-DA71E94DA2C0}" type="presParOf" srcId="{56CDB3B1-C6A7-44D5-9362-ACACBB088CAD}" destId="{BBD95B62-64E9-41B2-BD1A-68966F3B41CD}" srcOrd="0" destOrd="0" presId="urn:microsoft.com/office/officeart/2005/8/layout/chevron2"/>
    <dgm:cxn modelId="{B22F9120-DDCB-4074-A916-9F7D78D5F460}" type="presParOf" srcId="{56CDB3B1-C6A7-44D5-9362-ACACBB088CAD}" destId="{2050EDB2-4EC4-4BDD-BC86-35A28DBDC31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C9594A-284E-477F-8821-E402F44FFFAE}"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tr-TR"/>
        </a:p>
      </dgm:t>
    </dgm:pt>
    <dgm:pt modelId="{32639A81-0E5F-45B0-A0EC-82B3E7518F35}">
      <dgm:prSet phldrT="[Metin]" custT="1"/>
      <dgm:spPr/>
      <dgm:t>
        <a:bodyPr/>
        <a:lstStyle/>
        <a:p>
          <a:r>
            <a:rPr lang="tr-TR" sz="1800" dirty="0"/>
            <a:t>C Sınıfı</a:t>
          </a:r>
        </a:p>
        <a:p>
          <a:r>
            <a:rPr lang="tr-TR" sz="1800" dirty="0"/>
            <a:t>Uzman</a:t>
          </a:r>
        </a:p>
      </dgm:t>
    </dgm:pt>
    <dgm:pt modelId="{663FC2F5-C7E5-4F26-9552-638A39EAF36B}" type="parTrans" cxnId="{5E10E548-E786-4D0E-8603-C4F673A105C8}">
      <dgm:prSet/>
      <dgm:spPr/>
      <dgm:t>
        <a:bodyPr/>
        <a:lstStyle/>
        <a:p>
          <a:endParaRPr lang="tr-TR"/>
        </a:p>
      </dgm:t>
    </dgm:pt>
    <dgm:pt modelId="{F0A6509B-61C2-489C-BC54-8C6301DAA1EA}" type="sibTrans" cxnId="{5E10E548-E786-4D0E-8603-C4F673A105C8}">
      <dgm:prSet/>
      <dgm:spPr/>
      <dgm:t>
        <a:bodyPr/>
        <a:lstStyle/>
        <a:p>
          <a:endParaRPr lang="tr-TR"/>
        </a:p>
      </dgm:t>
    </dgm:pt>
    <dgm:pt modelId="{08583BE5-FDC2-4FD8-B6BC-7847AFD8B15F}">
      <dgm:prSet phldrT="[Metin]" custT="1"/>
      <dgm:spPr/>
      <dgm:t>
        <a:bodyPr/>
        <a:lstStyle/>
        <a:p>
          <a:pPr algn="l"/>
          <a:r>
            <a:rPr lang="tr-TR" sz="2400" dirty="0">
              <a:sym typeface="Wingdings" pitchFamily="2" charset="2"/>
            </a:rPr>
            <a:t>Az tehlikeli </a:t>
          </a:r>
          <a:endParaRPr lang="tr-TR" sz="2400" dirty="0"/>
        </a:p>
      </dgm:t>
    </dgm:pt>
    <dgm:pt modelId="{8B75840C-10CB-4812-B3A3-9CC66FB1CBFE}" type="sibTrans" cxnId="{CBD29A3D-FD67-45E2-8641-86E2856F4574}">
      <dgm:prSet/>
      <dgm:spPr/>
      <dgm:t>
        <a:bodyPr/>
        <a:lstStyle/>
        <a:p>
          <a:endParaRPr lang="tr-TR"/>
        </a:p>
      </dgm:t>
    </dgm:pt>
    <dgm:pt modelId="{7DD667CD-700C-4E85-8197-72FE1112B501}" type="parTrans" cxnId="{CBD29A3D-FD67-45E2-8641-86E2856F4574}">
      <dgm:prSet/>
      <dgm:spPr/>
      <dgm:t>
        <a:bodyPr/>
        <a:lstStyle/>
        <a:p>
          <a:endParaRPr lang="tr-TR"/>
        </a:p>
      </dgm:t>
    </dgm:pt>
    <dgm:pt modelId="{58E0F1FC-D542-44C5-8CBB-EF4848E826FF}" type="pres">
      <dgm:prSet presAssocID="{5AC9594A-284E-477F-8821-E402F44FFFAE}" presName="linearFlow" presStyleCnt="0">
        <dgm:presLayoutVars>
          <dgm:dir/>
          <dgm:animLvl val="lvl"/>
          <dgm:resizeHandles val="exact"/>
        </dgm:presLayoutVars>
      </dgm:prSet>
      <dgm:spPr/>
      <dgm:t>
        <a:bodyPr/>
        <a:lstStyle/>
        <a:p>
          <a:endParaRPr lang="tr-TR"/>
        </a:p>
      </dgm:t>
    </dgm:pt>
    <dgm:pt modelId="{256CD48B-597B-46DD-872C-BC9A8F701DB2}" type="pres">
      <dgm:prSet presAssocID="{32639A81-0E5F-45B0-A0EC-82B3E7518F35}" presName="composite" presStyleCnt="0"/>
      <dgm:spPr/>
    </dgm:pt>
    <dgm:pt modelId="{776FC606-AEE4-4536-BBE9-31587C9C5FAE}" type="pres">
      <dgm:prSet presAssocID="{32639A81-0E5F-45B0-A0EC-82B3E7518F35}" presName="parentText" presStyleLbl="alignNode1" presStyleIdx="0" presStyleCnt="1" custLinFactNeighborX="-70992" custLinFactNeighborY="2318">
        <dgm:presLayoutVars>
          <dgm:chMax val="1"/>
          <dgm:bulletEnabled val="1"/>
        </dgm:presLayoutVars>
      </dgm:prSet>
      <dgm:spPr/>
      <dgm:t>
        <a:bodyPr/>
        <a:lstStyle/>
        <a:p>
          <a:endParaRPr lang="tr-TR"/>
        </a:p>
      </dgm:t>
    </dgm:pt>
    <dgm:pt modelId="{4328771E-E726-476F-BED7-8472A028DBFE}" type="pres">
      <dgm:prSet presAssocID="{32639A81-0E5F-45B0-A0EC-82B3E7518F35}" presName="descendantText" presStyleLbl="alignAcc1" presStyleIdx="0" presStyleCnt="1" custScaleX="66586" custLinFactNeighborX="-34484" custLinFactNeighborY="-1449">
        <dgm:presLayoutVars>
          <dgm:bulletEnabled val="1"/>
        </dgm:presLayoutVars>
      </dgm:prSet>
      <dgm:spPr/>
      <dgm:t>
        <a:bodyPr/>
        <a:lstStyle/>
        <a:p>
          <a:endParaRPr lang="tr-TR"/>
        </a:p>
      </dgm:t>
    </dgm:pt>
  </dgm:ptLst>
  <dgm:cxnLst>
    <dgm:cxn modelId="{5E10E548-E786-4D0E-8603-C4F673A105C8}" srcId="{5AC9594A-284E-477F-8821-E402F44FFFAE}" destId="{32639A81-0E5F-45B0-A0EC-82B3E7518F35}" srcOrd="0" destOrd="0" parTransId="{663FC2F5-C7E5-4F26-9552-638A39EAF36B}" sibTransId="{F0A6509B-61C2-489C-BC54-8C6301DAA1EA}"/>
    <dgm:cxn modelId="{0C73BAF7-2725-44D7-AFAF-FD7577C84CBD}" type="presOf" srcId="{5AC9594A-284E-477F-8821-E402F44FFFAE}" destId="{58E0F1FC-D542-44C5-8CBB-EF4848E826FF}" srcOrd="0" destOrd="0" presId="urn:microsoft.com/office/officeart/2005/8/layout/chevron2"/>
    <dgm:cxn modelId="{F3939DC3-F7F0-46D7-8CAE-D7DCFEE12A06}" type="presOf" srcId="{08583BE5-FDC2-4FD8-B6BC-7847AFD8B15F}" destId="{4328771E-E726-476F-BED7-8472A028DBFE}" srcOrd="0" destOrd="0" presId="urn:microsoft.com/office/officeart/2005/8/layout/chevron2"/>
    <dgm:cxn modelId="{CBD29A3D-FD67-45E2-8641-86E2856F4574}" srcId="{32639A81-0E5F-45B0-A0EC-82B3E7518F35}" destId="{08583BE5-FDC2-4FD8-B6BC-7847AFD8B15F}" srcOrd="0" destOrd="0" parTransId="{7DD667CD-700C-4E85-8197-72FE1112B501}" sibTransId="{8B75840C-10CB-4812-B3A3-9CC66FB1CBFE}"/>
    <dgm:cxn modelId="{57A030CD-2B96-43DD-B723-2B62C885D969}" type="presOf" srcId="{32639A81-0E5F-45B0-A0EC-82B3E7518F35}" destId="{776FC606-AEE4-4536-BBE9-31587C9C5FAE}" srcOrd="0" destOrd="0" presId="urn:microsoft.com/office/officeart/2005/8/layout/chevron2"/>
    <dgm:cxn modelId="{A3DE9329-4BF8-4E34-80AF-B28CAB1B6152}" type="presParOf" srcId="{58E0F1FC-D542-44C5-8CBB-EF4848E826FF}" destId="{256CD48B-597B-46DD-872C-BC9A8F701DB2}" srcOrd="0" destOrd="0" presId="urn:microsoft.com/office/officeart/2005/8/layout/chevron2"/>
    <dgm:cxn modelId="{945A98E1-2A0F-4B14-A99E-8DD1FCD23669}" type="presParOf" srcId="{256CD48B-597B-46DD-872C-BC9A8F701DB2}" destId="{776FC606-AEE4-4536-BBE9-31587C9C5FAE}" srcOrd="0" destOrd="0" presId="urn:microsoft.com/office/officeart/2005/8/layout/chevron2"/>
    <dgm:cxn modelId="{F14B8742-0774-487C-AF5E-2EA126D614F8}" type="presParOf" srcId="{256CD48B-597B-46DD-872C-BC9A8F701DB2}" destId="{4328771E-E726-476F-BED7-8472A028DBFE}" srcOrd="1" destOrd="0" presId="urn:microsoft.com/office/officeart/2005/8/layout/chevro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jpeg"/><Relationship Id="rId2" Type="http://schemas.openxmlformats.org/officeDocument/2006/relationships/image" Target="../media/image11.png"/><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jpe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2.png"/><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hyperlink" Target="20130329-4-1%20(1).xls" TargetMode="Externa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image" Target="../media/image4.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81.emf"/></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a:solidFill>
                    <a:srgbClr val="FF0000"/>
                  </a:solidFill>
                </a:rPr>
                <a:t>MSS 432</a:t>
              </a:r>
            </a:p>
            <a:p>
              <a:pPr algn="ctr"/>
              <a:r>
                <a:rPr lang="tr-TR" sz="5400" b="1" smtClean="0">
                  <a:solidFill>
                    <a:srgbClr val="FF0000"/>
                  </a:solidFill>
                </a:rPr>
                <a:t>İŞ </a:t>
              </a:r>
              <a:r>
                <a:rPr lang="tr-TR" sz="5400" b="1" dirty="0">
                  <a:solidFill>
                    <a:srgbClr val="FF0000"/>
                  </a:solidFill>
                </a:rPr>
                <a:t>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853" y="254933"/>
            <a:ext cx="7022926" cy="6001643"/>
          </a:xfrm>
          <a:prstGeom prst="rect">
            <a:avLst/>
          </a:prstGeom>
        </p:spPr>
        <p:txBody>
          <a:bodyPr wrap="square">
            <a:spAutoFit/>
          </a:bodyPr>
          <a:lstStyle/>
          <a:p>
            <a:endParaRPr lang="tr-TR" sz="3200" dirty="0">
              <a:solidFill>
                <a:srgbClr val="000000"/>
              </a:solidFill>
              <a:latin typeface="Arial" panose="020B0604020202020204" pitchFamily="34" charset="0"/>
            </a:endParaRPr>
          </a:p>
          <a:p>
            <a:r>
              <a:rPr lang="tr-TR" sz="3200" dirty="0">
                <a:solidFill>
                  <a:srgbClr val="00AF50"/>
                </a:solidFill>
                <a:latin typeface="Arial" panose="020B0604020202020204" pitchFamily="34" charset="0"/>
              </a:rPr>
              <a:t>Kişisel koruyucu donanım</a:t>
            </a:r>
            <a:r>
              <a:rPr lang="tr-TR" sz="3200" dirty="0">
                <a:solidFill>
                  <a:srgbClr val="000000"/>
                </a:solidFill>
                <a:latin typeface="Arial" panose="020B0604020202020204" pitchFamily="34" charset="0"/>
              </a:rPr>
              <a:t>, risklerin, </a:t>
            </a:r>
            <a:r>
              <a:rPr lang="tr-TR" sz="3200" dirty="0">
                <a:solidFill>
                  <a:srgbClr val="00AF50"/>
                </a:solidFill>
                <a:latin typeface="Arial" panose="020B0604020202020204" pitchFamily="34" charset="0"/>
              </a:rPr>
              <a:t>toplu  korumayı sağlayacak teknik önlemlerle </a:t>
            </a:r>
            <a:r>
              <a:rPr lang="tr-TR" sz="3200" dirty="0">
                <a:solidFill>
                  <a:srgbClr val="000000"/>
                </a:solidFill>
                <a:latin typeface="Arial" panose="020B0604020202020204" pitchFamily="34" charset="0"/>
              </a:rPr>
              <a:t>veya </a:t>
            </a:r>
            <a:r>
              <a:rPr lang="tr-TR" sz="3200" dirty="0">
                <a:solidFill>
                  <a:srgbClr val="00AF50"/>
                </a:solidFill>
                <a:latin typeface="Arial" panose="020B0604020202020204" pitchFamily="34" charset="0"/>
              </a:rPr>
              <a:t>iş  organizasyonu ve çalışma yöntemleriyle </a:t>
            </a:r>
          </a:p>
          <a:p>
            <a:r>
              <a:rPr lang="tr-TR" sz="3200" dirty="0">
                <a:solidFill>
                  <a:srgbClr val="00AF50"/>
                </a:solidFill>
                <a:latin typeface="Arial" panose="020B0604020202020204" pitchFamily="34" charset="0"/>
              </a:rPr>
              <a:t>önlenemediği</a:t>
            </a:r>
            <a:r>
              <a:rPr lang="tr-TR" sz="3200" dirty="0">
                <a:solidFill>
                  <a:srgbClr val="000000"/>
                </a:solidFill>
                <a:latin typeface="Arial" panose="020B0604020202020204" pitchFamily="34" charset="0"/>
              </a:rPr>
              <a:t>, </a:t>
            </a:r>
            <a:r>
              <a:rPr lang="tr-TR" sz="3200" dirty="0">
                <a:solidFill>
                  <a:srgbClr val="00AF50"/>
                </a:solidFill>
                <a:latin typeface="Arial" panose="020B0604020202020204" pitchFamily="34" charset="0"/>
              </a:rPr>
              <a:t>tam olarak sınırlandırılamadığı  </a:t>
            </a:r>
            <a:r>
              <a:rPr lang="tr-TR" sz="3200" dirty="0">
                <a:solidFill>
                  <a:srgbClr val="000000"/>
                </a:solidFill>
                <a:latin typeface="Arial" panose="020B0604020202020204" pitchFamily="34" charset="0"/>
              </a:rPr>
              <a:t>durumlarda; </a:t>
            </a:r>
            <a:r>
              <a:rPr lang="tr-TR" sz="3200" dirty="0">
                <a:solidFill>
                  <a:srgbClr val="00AF50"/>
                </a:solidFill>
                <a:latin typeface="Arial" panose="020B0604020202020204" pitchFamily="34" charset="0"/>
              </a:rPr>
              <a:t>iş kazası ya da meslek hastalığının önlenmesi</a:t>
            </a:r>
            <a:r>
              <a:rPr lang="tr-TR" sz="3200" dirty="0">
                <a:solidFill>
                  <a:srgbClr val="000000"/>
                </a:solidFill>
                <a:latin typeface="Arial" panose="020B0604020202020204" pitchFamily="34" charset="0"/>
              </a:rPr>
              <a:t>, </a:t>
            </a:r>
            <a:r>
              <a:rPr lang="tr-TR" sz="3200" dirty="0">
                <a:solidFill>
                  <a:srgbClr val="00AF50"/>
                </a:solidFill>
                <a:latin typeface="Arial" panose="020B0604020202020204" pitchFamily="34" charset="0"/>
              </a:rPr>
              <a:t>çalışanların sağlık </a:t>
            </a:r>
          </a:p>
          <a:p>
            <a:r>
              <a:rPr lang="tr-TR" sz="3200" dirty="0">
                <a:solidFill>
                  <a:srgbClr val="00AF50"/>
                </a:solidFill>
                <a:latin typeface="Arial" panose="020B0604020202020204" pitchFamily="34" charset="0"/>
              </a:rPr>
              <a:t>ve güvenlik risklerinden korunması</a:t>
            </a:r>
            <a:r>
              <a:rPr lang="tr-TR" sz="3200" dirty="0">
                <a:solidFill>
                  <a:srgbClr val="000000"/>
                </a:solidFill>
                <a:latin typeface="Arial" panose="020B0604020202020204" pitchFamily="34" charset="0"/>
              </a:rPr>
              <a:t>, </a:t>
            </a:r>
            <a:r>
              <a:rPr lang="tr-TR" sz="3200" dirty="0">
                <a:solidFill>
                  <a:srgbClr val="00AF50"/>
                </a:solidFill>
                <a:latin typeface="Arial" panose="020B0604020202020204" pitchFamily="34" charset="0"/>
              </a:rPr>
              <a:t>sağlık ve güvenlik koşullarının iyileştirilmesi </a:t>
            </a:r>
            <a:r>
              <a:rPr lang="tr-TR" sz="3200" dirty="0">
                <a:solidFill>
                  <a:srgbClr val="000000"/>
                </a:solidFill>
                <a:latin typeface="Arial" panose="020B0604020202020204" pitchFamily="34" charset="0"/>
              </a:rPr>
              <a:t>amacıyla </a:t>
            </a:r>
            <a:r>
              <a:rPr lang="tr-TR" sz="3200" dirty="0">
                <a:solidFill>
                  <a:srgbClr val="C00000"/>
                </a:solidFill>
                <a:latin typeface="Arial" panose="020B0604020202020204" pitchFamily="34" charset="0"/>
              </a:rPr>
              <a:t>kullanılır</a:t>
            </a:r>
            <a:r>
              <a:rPr lang="tr-TR" sz="3200" dirty="0">
                <a:solidFill>
                  <a:srgbClr val="000000"/>
                </a:solidFill>
                <a:latin typeface="Arial" panose="020B0604020202020204" pitchFamily="34" charset="0"/>
              </a:rPr>
              <a:t>. </a:t>
            </a:r>
            <a:endParaRPr lang="tr-TR" sz="3200" dirty="0"/>
          </a:p>
        </p:txBody>
      </p:sp>
      <p:pic>
        <p:nvPicPr>
          <p:cNvPr id="3" name="Picture 2"/>
          <p:cNvPicPr>
            <a:picLocks noChangeAspect="1"/>
          </p:cNvPicPr>
          <p:nvPr/>
        </p:nvPicPr>
        <p:blipFill>
          <a:blip r:embed="rId2"/>
          <a:stretch>
            <a:fillRect/>
          </a:stretch>
        </p:blipFill>
        <p:spPr>
          <a:xfrm>
            <a:off x="8222133" y="2095864"/>
            <a:ext cx="3864600" cy="4670438"/>
          </a:xfrm>
          <a:prstGeom prst="rect">
            <a:avLst/>
          </a:prstGeom>
        </p:spPr>
      </p:pic>
    </p:spTree>
    <p:extLst>
      <p:ext uri="{BB962C8B-B14F-4D97-AF65-F5344CB8AC3E}">
        <p14:creationId xmlns:p14="http://schemas.microsoft.com/office/powerpoint/2010/main" val="368053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8906" y="1364371"/>
            <a:ext cx="1739015" cy="106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ayt Numarası Yer Tutucusu 3"/>
          <p:cNvSpPr>
            <a:spLocks noGrp="1"/>
          </p:cNvSpPr>
          <p:nvPr/>
        </p:nvSpPr>
        <p:spPr>
          <a:xfrm>
            <a:off x="8039135" y="6270927"/>
            <a:ext cx="2133600" cy="365125"/>
          </a:xfrm>
          <a:prstGeom prst="rect">
            <a:avLst/>
          </a:prstGeom>
        </p:spPr>
        <p:txBody>
          <a:bodyPr vert="horz" lIns="91440" tIns="45720" rIns="91440" bIns="45720" rtlCol="0" anchor="ctr"/>
          <a:lstStyle>
            <a:defPPr>
              <a:defRPr lang="tr-TR"/>
            </a:defPPr>
            <a:lvl1pPr algn="r" rtl="0" fontAlgn="base">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72D1CCE9-56BD-430D-B890-AE1E3B56EAAA}" type="slidenum">
              <a:rPr lang="tr-TR" smtClean="0"/>
              <a:pPr>
                <a:defRPr/>
              </a:pPr>
              <a:t>11</a:t>
            </a:fld>
            <a:endParaRPr lang="tr-TR"/>
          </a:p>
        </p:txBody>
      </p:sp>
      <p:pic>
        <p:nvPicPr>
          <p:cNvPr id="10" name="Picture 9" descr="http://himertekstil.com/wp-content/uploads/2014/02/cevikkuvv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4827" y="327101"/>
            <a:ext cx="1012612"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celikkasapeldiveni.com/wp-content/uploads/2013/09/celik-eldiven-kasap-eldive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3639" y="327101"/>
            <a:ext cx="1848185" cy="1433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sektorbilgibankasi.com/userfiles/image/firma/6698/hava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463" y="2335465"/>
            <a:ext cx="172474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manisamanset.gen.tr/resimler/digerleri/AKUT%20uygulamal%C4%B1%20e%C4%9Fitim%20tatbikat%C4%B1%20%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0660" y="2128423"/>
            <a:ext cx="1682430"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i.milliyet.com.tr/YeniAnaResim/2010/12/11/fft99_mf1018680.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3090" y="85423"/>
            <a:ext cx="2016224" cy="12789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malzemeci.net/images_buyuk/f95/Kaygan-Zemin-Levhasi-tabelasi-_2295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2071" y="532375"/>
            <a:ext cx="1293765" cy="166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www.dayland.com.tr/ProductImages/96647/big/ic-15-240-ikaz-lambas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6044" y="2128423"/>
            <a:ext cx="1766067" cy="1766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8730" y="2529893"/>
            <a:ext cx="1660446" cy="125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http://img.webme.com/pic/o/oztekniktic/veo-h102-parasut-tipi-be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2013" y="3566093"/>
            <a:ext cx="1528727" cy="23899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www.yalciniselbiseleri.com/photos/is_elbiseleri_urun_699_1.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7303" y="3770275"/>
            <a:ext cx="1128862" cy="13066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www.firmasayfasi.com/resimler/urun/large/koruyucu-gozluk-p0cb3-1811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3995" y="5767689"/>
            <a:ext cx="1905000" cy="10048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bbu.com.tr/urun/832-large_default/quiet-ipli-kulak-tikaci.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3667" y="3840100"/>
            <a:ext cx="1361802" cy="13618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ttp://polismarketim.com/image/data/YELEKLER/20130415_110457.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40409" y="5466548"/>
            <a:ext cx="1529215" cy="12539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img.hurriyetaile.com/c/1/70/620x372/r/images/haber/965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25887" y="5552570"/>
            <a:ext cx="1803185" cy="10819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orcanltd.com/picture_library/urunler/gmaskeleri/3M680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81671" y="5263681"/>
            <a:ext cx="1325594" cy="13255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www.motobakkal.com/images/products/00/22/83/2283_kucuk.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58135" y="3957023"/>
            <a:ext cx="1251365" cy="10561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bis.bitenekadar.net/1/0/7/6/sarjli-el-feneri-107602_5_1.jpg?v=9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30401" y="85423"/>
            <a:ext cx="1805872" cy="13544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14662" y="3855710"/>
            <a:ext cx="1027521" cy="128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01132" y="2427299"/>
            <a:ext cx="620069" cy="133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descr="http://files.kuleli-askeri-malzeme.webnode.com.tr/system_preview_detail_200000020-0ca5d0d9ef/TurkOrdusu.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42321" y="2572911"/>
            <a:ext cx="1604163" cy="11336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269624" y="5332215"/>
            <a:ext cx="1440362" cy="1440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http://i00.i.aliimg.com/wsphoto/v0/542223942/Best-selling-Hoist-shape-aluminium-font-b-carabiner-b-font-6CM-8color-100pcs-lot-cheap-mountain.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91366" y="1291349"/>
            <a:ext cx="1459672" cy="9380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http://fotocdncube.fanatik.com.tr/news/658x370/2014/12/13/fft104mm3342940.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646234" y="3894490"/>
            <a:ext cx="2065892" cy="116167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1809463" y="1543377"/>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a:t>
            </a:r>
          </a:p>
        </p:txBody>
      </p:sp>
      <p:sp>
        <p:nvSpPr>
          <p:cNvPr id="34" name="Oval 33"/>
          <p:cNvSpPr/>
          <p:nvPr/>
        </p:nvSpPr>
        <p:spPr>
          <a:xfrm>
            <a:off x="3175182" y="1483190"/>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2</a:t>
            </a:r>
          </a:p>
        </p:txBody>
      </p:sp>
      <p:sp>
        <p:nvSpPr>
          <p:cNvPr id="35" name="Oval 34"/>
          <p:cNvSpPr/>
          <p:nvPr/>
        </p:nvSpPr>
        <p:spPr>
          <a:xfrm>
            <a:off x="5576165" y="114514"/>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3</a:t>
            </a:r>
          </a:p>
        </p:txBody>
      </p:sp>
      <p:sp>
        <p:nvSpPr>
          <p:cNvPr id="36" name="Oval 35"/>
          <p:cNvSpPr/>
          <p:nvPr/>
        </p:nvSpPr>
        <p:spPr>
          <a:xfrm>
            <a:off x="5722464" y="1270603"/>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4</a:t>
            </a:r>
          </a:p>
        </p:txBody>
      </p:sp>
      <p:sp>
        <p:nvSpPr>
          <p:cNvPr id="37" name="Oval 36"/>
          <p:cNvSpPr/>
          <p:nvPr/>
        </p:nvSpPr>
        <p:spPr>
          <a:xfrm>
            <a:off x="7449526" y="327101"/>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5</a:t>
            </a:r>
          </a:p>
        </p:txBody>
      </p:sp>
      <p:sp>
        <p:nvSpPr>
          <p:cNvPr id="38" name="Oval 37"/>
          <p:cNvSpPr/>
          <p:nvPr/>
        </p:nvSpPr>
        <p:spPr>
          <a:xfrm>
            <a:off x="8589654" y="114514"/>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6</a:t>
            </a:r>
          </a:p>
        </p:txBody>
      </p:sp>
      <p:sp>
        <p:nvSpPr>
          <p:cNvPr id="39" name="Oval 38"/>
          <p:cNvSpPr/>
          <p:nvPr/>
        </p:nvSpPr>
        <p:spPr>
          <a:xfrm>
            <a:off x="1538805" y="3160956"/>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7</a:t>
            </a:r>
          </a:p>
        </p:txBody>
      </p:sp>
      <p:sp>
        <p:nvSpPr>
          <p:cNvPr id="40" name="Oval 39"/>
          <p:cNvSpPr/>
          <p:nvPr/>
        </p:nvSpPr>
        <p:spPr>
          <a:xfrm>
            <a:off x="5173220" y="3096321"/>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8</a:t>
            </a:r>
          </a:p>
        </p:txBody>
      </p:sp>
      <p:sp>
        <p:nvSpPr>
          <p:cNvPr id="41" name="Oval 40"/>
          <p:cNvSpPr/>
          <p:nvPr/>
        </p:nvSpPr>
        <p:spPr>
          <a:xfrm>
            <a:off x="6083719" y="3353506"/>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9</a:t>
            </a:r>
          </a:p>
        </p:txBody>
      </p:sp>
      <p:sp>
        <p:nvSpPr>
          <p:cNvPr id="42" name="Oval 41"/>
          <p:cNvSpPr/>
          <p:nvPr/>
        </p:nvSpPr>
        <p:spPr>
          <a:xfrm>
            <a:off x="6447297" y="2883734"/>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10</a:t>
            </a:r>
          </a:p>
        </p:txBody>
      </p:sp>
      <p:sp>
        <p:nvSpPr>
          <p:cNvPr id="43" name="Oval 42"/>
          <p:cNvSpPr/>
          <p:nvPr/>
        </p:nvSpPr>
        <p:spPr>
          <a:xfrm>
            <a:off x="7258975" y="3362501"/>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11</a:t>
            </a:r>
          </a:p>
        </p:txBody>
      </p:sp>
      <p:sp>
        <p:nvSpPr>
          <p:cNvPr id="44" name="Oval 43"/>
          <p:cNvSpPr/>
          <p:nvPr/>
        </p:nvSpPr>
        <p:spPr>
          <a:xfrm>
            <a:off x="8505016" y="2027077"/>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12</a:t>
            </a:r>
          </a:p>
        </p:txBody>
      </p:sp>
      <p:sp>
        <p:nvSpPr>
          <p:cNvPr id="45" name="Oval 44"/>
          <p:cNvSpPr/>
          <p:nvPr/>
        </p:nvSpPr>
        <p:spPr>
          <a:xfrm>
            <a:off x="1596951" y="5006464"/>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14</a:t>
            </a:r>
          </a:p>
        </p:txBody>
      </p:sp>
      <p:sp>
        <p:nvSpPr>
          <p:cNvPr id="46" name="Oval 45"/>
          <p:cNvSpPr/>
          <p:nvPr/>
        </p:nvSpPr>
        <p:spPr>
          <a:xfrm>
            <a:off x="2770079" y="3643123"/>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15</a:t>
            </a:r>
          </a:p>
        </p:txBody>
      </p:sp>
      <p:sp>
        <p:nvSpPr>
          <p:cNvPr id="47" name="Oval 46"/>
          <p:cNvSpPr/>
          <p:nvPr/>
        </p:nvSpPr>
        <p:spPr>
          <a:xfrm>
            <a:off x="4260095" y="3744436"/>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16</a:t>
            </a:r>
          </a:p>
        </p:txBody>
      </p:sp>
      <p:sp>
        <p:nvSpPr>
          <p:cNvPr id="48" name="Oval 47"/>
          <p:cNvSpPr/>
          <p:nvPr/>
        </p:nvSpPr>
        <p:spPr>
          <a:xfrm>
            <a:off x="5535818" y="3830567"/>
            <a:ext cx="623559" cy="582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17</a:t>
            </a:r>
          </a:p>
        </p:txBody>
      </p:sp>
      <p:sp>
        <p:nvSpPr>
          <p:cNvPr id="49" name="Oval 48"/>
          <p:cNvSpPr/>
          <p:nvPr/>
        </p:nvSpPr>
        <p:spPr>
          <a:xfrm>
            <a:off x="7854605" y="4645724"/>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18</a:t>
            </a:r>
          </a:p>
        </p:txBody>
      </p:sp>
      <p:sp>
        <p:nvSpPr>
          <p:cNvPr id="50" name="Oval 49"/>
          <p:cNvSpPr/>
          <p:nvPr/>
        </p:nvSpPr>
        <p:spPr>
          <a:xfrm>
            <a:off x="9844617" y="4200840"/>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19</a:t>
            </a:r>
          </a:p>
        </p:txBody>
      </p:sp>
      <p:sp>
        <p:nvSpPr>
          <p:cNvPr id="51" name="Oval 50"/>
          <p:cNvSpPr/>
          <p:nvPr/>
        </p:nvSpPr>
        <p:spPr>
          <a:xfrm>
            <a:off x="1544790" y="6301346"/>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20</a:t>
            </a:r>
          </a:p>
        </p:txBody>
      </p:sp>
      <p:sp>
        <p:nvSpPr>
          <p:cNvPr id="52" name="Oval 51"/>
          <p:cNvSpPr/>
          <p:nvPr/>
        </p:nvSpPr>
        <p:spPr>
          <a:xfrm>
            <a:off x="3418880" y="5263681"/>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21</a:t>
            </a:r>
          </a:p>
        </p:txBody>
      </p:sp>
      <p:sp>
        <p:nvSpPr>
          <p:cNvPr id="53" name="Oval 52"/>
          <p:cNvSpPr/>
          <p:nvPr/>
        </p:nvSpPr>
        <p:spPr>
          <a:xfrm>
            <a:off x="5322880" y="5579542"/>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22</a:t>
            </a:r>
          </a:p>
        </p:txBody>
      </p:sp>
      <p:sp>
        <p:nvSpPr>
          <p:cNvPr id="54" name="Oval 53"/>
          <p:cNvSpPr/>
          <p:nvPr/>
        </p:nvSpPr>
        <p:spPr>
          <a:xfrm>
            <a:off x="7503893" y="5688855"/>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23</a:t>
            </a:r>
          </a:p>
        </p:txBody>
      </p:sp>
      <p:sp>
        <p:nvSpPr>
          <p:cNvPr id="55" name="Oval 54"/>
          <p:cNvSpPr/>
          <p:nvPr/>
        </p:nvSpPr>
        <p:spPr>
          <a:xfrm>
            <a:off x="9724568" y="5430831"/>
            <a:ext cx="593588"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24</a:t>
            </a:r>
          </a:p>
        </p:txBody>
      </p:sp>
      <p:sp>
        <p:nvSpPr>
          <p:cNvPr id="56" name="Oval 55"/>
          <p:cNvSpPr/>
          <p:nvPr/>
        </p:nvSpPr>
        <p:spPr>
          <a:xfrm>
            <a:off x="10086427" y="3306310"/>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tr-TR" dirty="0"/>
              <a:t>13</a:t>
            </a:r>
          </a:p>
        </p:txBody>
      </p:sp>
    </p:spTree>
    <p:extLst>
      <p:ext uri="{BB962C8B-B14F-4D97-AF65-F5344CB8AC3E}">
        <p14:creationId xmlns:p14="http://schemas.microsoft.com/office/powerpoint/2010/main" val="495639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9436" y="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3" name="Rectangle 2"/>
          <p:cNvSpPr>
            <a:spLocks noGrp="1" noChangeArrowheads="1"/>
          </p:cNvSpPr>
          <p:nvPr/>
        </p:nvSpPr>
        <p:spPr>
          <a:xfrm>
            <a:off x="613775" y="309660"/>
            <a:ext cx="10972799" cy="1757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800" b="1" dirty="0"/>
              <a:t>Kişisel koruyucu donanım: </a:t>
            </a:r>
            <a:r>
              <a:rPr lang="tr-TR" sz="2800" dirty="0"/>
              <a:t>Çalışanı, yürütülen işten kaynaklanan, sağlık ve güvenliği etkileyen bir veya birden fazla riske karşı koruyan, çalışan tarafından giyilen, takılan veya tutulan, bu amaca uygun olarak tasarımı yapılmış tüm alet, araç, gereç ve cihazları ifade eder.</a:t>
            </a:r>
          </a:p>
          <a:p>
            <a:pPr marL="0" indent="0" eaLnBrk="1" hangingPunct="1">
              <a:lnSpc>
                <a:spcPct val="90000"/>
              </a:lnSpc>
              <a:buNone/>
            </a:pPr>
            <a:endParaRPr lang="tr-TR" sz="2800" dirty="0"/>
          </a:p>
          <a:p>
            <a:pPr marL="0" indent="0" eaLnBrk="1" hangingPunct="1">
              <a:lnSpc>
                <a:spcPct val="90000"/>
              </a:lnSpc>
              <a:buNone/>
            </a:pPr>
            <a:endParaRPr lang="tr-TR" sz="2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447" y="2307722"/>
            <a:ext cx="7766205" cy="4441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1836" y="15240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6" name="Rectangle 5"/>
          <p:cNvSpPr/>
          <p:nvPr/>
        </p:nvSpPr>
        <p:spPr>
          <a:xfrm>
            <a:off x="434236" y="30480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8" name="Rectangle 7"/>
          <p:cNvSpPr/>
          <p:nvPr/>
        </p:nvSpPr>
        <p:spPr>
          <a:xfrm>
            <a:off x="254697" y="54201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9" name="Rectangle 8"/>
          <p:cNvSpPr/>
          <p:nvPr/>
        </p:nvSpPr>
        <p:spPr>
          <a:xfrm>
            <a:off x="102297" y="856824"/>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0" name="Rectangle 9"/>
          <p:cNvSpPr/>
          <p:nvPr/>
        </p:nvSpPr>
        <p:spPr>
          <a:xfrm>
            <a:off x="344466" y="108402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1" name="Rectangle 10"/>
          <p:cNvSpPr/>
          <p:nvPr/>
        </p:nvSpPr>
        <p:spPr>
          <a:xfrm>
            <a:off x="12527" y="1466456"/>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2" name="Rectangle 11"/>
          <p:cNvSpPr/>
          <p:nvPr/>
        </p:nvSpPr>
        <p:spPr>
          <a:xfrm>
            <a:off x="290186" y="1661391"/>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3" name="Rectangle 12"/>
          <p:cNvSpPr/>
          <p:nvPr/>
        </p:nvSpPr>
        <p:spPr>
          <a:xfrm>
            <a:off x="-39666" y="380413"/>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Tree>
    <p:extLst>
      <p:ext uri="{BB962C8B-B14F-4D97-AF65-F5344CB8AC3E}">
        <p14:creationId xmlns:p14="http://schemas.microsoft.com/office/powerpoint/2010/main" val="63834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nvSpPr>
        <p:spPr>
          <a:xfrm>
            <a:off x="1179534" y="423910"/>
            <a:ext cx="10557354" cy="58766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just">
              <a:buNone/>
            </a:pPr>
            <a:r>
              <a:rPr lang="tr-TR" sz="2000" dirty="0"/>
              <a:t>Bu tanım kapsamında;</a:t>
            </a:r>
          </a:p>
          <a:p>
            <a:pPr marL="457200" indent="-457200" algn="just">
              <a:buNone/>
            </a:pPr>
            <a:endParaRPr lang="tr-TR" sz="2000" dirty="0"/>
          </a:p>
          <a:p>
            <a:pPr marL="457200" indent="-457200" algn="just">
              <a:buAutoNum type="alphaLcParenR"/>
            </a:pPr>
            <a:r>
              <a:rPr lang="tr-TR" sz="2000" dirty="0"/>
              <a:t>Kişiyi aynı anda bir veya birden fazla riske karşı korumak amacıyla üretici tarafından bir bütün haline getirilmiş cihaz, alet veya malzemeden oluşmuş donanım,</a:t>
            </a:r>
          </a:p>
          <a:p>
            <a:pPr marL="457200" indent="-457200" algn="just">
              <a:buNone/>
            </a:pPr>
            <a:endParaRPr lang="tr-TR" sz="2000" dirty="0"/>
          </a:p>
          <a:p>
            <a:pPr marL="457200" indent="-457200" algn="just">
              <a:buNone/>
            </a:pPr>
            <a:r>
              <a:rPr lang="tr-TR" sz="2000" dirty="0"/>
              <a:t>b)  Belirli bir faaliyetin yapılması için korunma amacı olmaksızın taşınan veya giyilen donanımla birlikte kullanılan, ayrılabilir veya ayrılamaz nitelikteki koruyucu cihaz, alet veya malzeme,</a:t>
            </a:r>
          </a:p>
          <a:p>
            <a:pPr marL="457200" indent="-457200" algn="just">
              <a:buAutoNum type="alphaLcParenR"/>
            </a:pPr>
            <a:endParaRPr lang="tr-TR" sz="2000" dirty="0"/>
          </a:p>
          <a:p>
            <a:pPr marL="457200" indent="-457200" algn="just">
              <a:buNone/>
            </a:pPr>
            <a:r>
              <a:rPr lang="tr-TR" sz="2000" dirty="0"/>
              <a:t>c)    Kişisel koruyucu donanımın rahat ve işlevsel bir şekilde çalışması için gerekli olan ve sadece bu tür donanımlarla kullanılan değiştirilebilir parçalar da, Kişisel koruyucu donanım sayılır.</a:t>
            </a:r>
          </a:p>
        </p:txBody>
      </p:sp>
      <p:pic>
        <p:nvPicPr>
          <p:cNvPr id="3" name="Picture 2"/>
          <p:cNvPicPr>
            <a:picLocks noChangeAspect="1"/>
          </p:cNvPicPr>
          <p:nvPr/>
        </p:nvPicPr>
        <p:blipFill>
          <a:blip r:embed="rId2"/>
          <a:stretch>
            <a:fillRect/>
          </a:stretch>
        </p:blipFill>
        <p:spPr>
          <a:xfrm>
            <a:off x="519153" y="4367583"/>
            <a:ext cx="2084850" cy="2056008"/>
          </a:xfrm>
          <a:prstGeom prst="rect">
            <a:avLst/>
          </a:prstGeom>
        </p:spPr>
      </p:pic>
      <p:pic>
        <p:nvPicPr>
          <p:cNvPr id="7" name="Picture 6"/>
          <p:cNvPicPr>
            <a:picLocks noChangeAspect="1"/>
          </p:cNvPicPr>
          <p:nvPr/>
        </p:nvPicPr>
        <p:blipFill>
          <a:blip r:embed="rId3"/>
          <a:stretch>
            <a:fillRect/>
          </a:stretch>
        </p:blipFill>
        <p:spPr>
          <a:xfrm>
            <a:off x="3666761" y="4184380"/>
            <a:ext cx="2508570" cy="2485143"/>
          </a:xfrm>
          <a:prstGeom prst="rect">
            <a:avLst/>
          </a:prstGeom>
        </p:spPr>
      </p:pic>
      <p:pic>
        <p:nvPicPr>
          <p:cNvPr id="8" name="Picture 7"/>
          <p:cNvPicPr>
            <a:picLocks noChangeAspect="1"/>
          </p:cNvPicPr>
          <p:nvPr/>
        </p:nvPicPr>
        <p:blipFill>
          <a:blip r:embed="rId4"/>
          <a:stretch>
            <a:fillRect/>
          </a:stretch>
        </p:blipFill>
        <p:spPr>
          <a:xfrm>
            <a:off x="8310188" y="4161531"/>
            <a:ext cx="2361987" cy="2468111"/>
          </a:xfrm>
          <a:prstGeom prst="rect">
            <a:avLst/>
          </a:prstGeom>
        </p:spPr>
      </p:pic>
    </p:spTree>
    <p:extLst>
      <p:ext uri="{BB962C8B-B14F-4D97-AF65-F5344CB8AC3E}">
        <p14:creationId xmlns:p14="http://schemas.microsoft.com/office/powerpoint/2010/main" val="716449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1828800" y="757237"/>
            <a:ext cx="8534400" cy="5343525"/>
          </a:xfrm>
          <a:prstGeom prst="rect">
            <a:avLst/>
          </a:prstGeom>
          <a:noFill/>
          <a:ln w="9525">
            <a:noFill/>
            <a:miter lim="800000"/>
            <a:headEnd/>
            <a:tailEnd/>
          </a:ln>
        </p:spPr>
      </p:pic>
    </p:spTree>
    <p:extLst>
      <p:ext uri="{BB962C8B-B14F-4D97-AF65-F5344CB8AC3E}">
        <p14:creationId xmlns:p14="http://schemas.microsoft.com/office/powerpoint/2010/main" val="43371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905000" y="785018"/>
            <a:ext cx="8382000" cy="5287963"/>
          </a:xfrm>
          <a:prstGeom prst="rect">
            <a:avLst/>
          </a:prstGeom>
          <a:noFill/>
          <a:ln w="9525">
            <a:noFill/>
            <a:miter lim="800000"/>
            <a:headEnd/>
            <a:tailEnd/>
          </a:ln>
        </p:spPr>
      </p:pic>
    </p:spTree>
    <p:extLst>
      <p:ext uri="{BB962C8B-B14F-4D97-AF65-F5344CB8AC3E}">
        <p14:creationId xmlns:p14="http://schemas.microsoft.com/office/powerpoint/2010/main" val="33352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828800" y="723900"/>
            <a:ext cx="8534400" cy="5410200"/>
          </a:xfrm>
          <a:prstGeom prst="rect">
            <a:avLst/>
          </a:prstGeom>
          <a:noFill/>
          <a:ln w="9525">
            <a:noFill/>
            <a:miter lim="800000"/>
            <a:headEnd/>
            <a:tailEnd/>
          </a:ln>
        </p:spPr>
      </p:pic>
    </p:spTree>
    <p:extLst>
      <p:ext uri="{BB962C8B-B14F-4D97-AF65-F5344CB8AC3E}">
        <p14:creationId xmlns:p14="http://schemas.microsoft.com/office/powerpoint/2010/main" val="73038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828800" y="714375"/>
            <a:ext cx="8534400" cy="5429250"/>
          </a:xfrm>
          <a:prstGeom prst="rect">
            <a:avLst/>
          </a:prstGeom>
          <a:noFill/>
          <a:ln w="9525">
            <a:noFill/>
            <a:miter lim="800000"/>
            <a:headEnd/>
            <a:tailEnd/>
          </a:ln>
        </p:spPr>
      </p:pic>
    </p:spTree>
    <p:extLst>
      <p:ext uri="{BB962C8B-B14F-4D97-AF65-F5344CB8AC3E}">
        <p14:creationId xmlns:p14="http://schemas.microsoft.com/office/powerpoint/2010/main" val="102012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nvSpPr>
        <p:spPr>
          <a:xfrm>
            <a:off x="172527" y="145106"/>
            <a:ext cx="10023658" cy="63559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1800" b="1" dirty="0"/>
              <a:t>Aşağıda belirtilenler, yukarıda tanımı yapılan </a:t>
            </a:r>
            <a:r>
              <a:rPr lang="tr-TR" sz="1800" b="1" u="sng" dirty="0"/>
              <a:t>kişisel koruyucu donanımdan sayılmaz:</a:t>
            </a:r>
          </a:p>
          <a:p>
            <a:pPr marL="0" indent="0" algn="just">
              <a:buNone/>
            </a:pPr>
            <a:endParaRPr lang="tr-TR" sz="1800" u="sng" dirty="0"/>
          </a:p>
          <a:p>
            <a:pPr marL="514350" indent="-514350" algn="just">
              <a:buNone/>
            </a:pPr>
            <a:r>
              <a:rPr lang="tr-TR" sz="1800" dirty="0"/>
              <a:t>a) Özel olarak çalışanın sağlığını ve güvenliğini korumak üzere yapılmamış sıradan iş elbiseleri ve üniformalar,</a:t>
            </a:r>
          </a:p>
          <a:p>
            <a:pPr marL="514350" indent="-514350" algn="just">
              <a:buNone/>
            </a:pPr>
            <a:endParaRPr lang="tr-TR" sz="1800" dirty="0"/>
          </a:p>
          <a:p>
            <a:pPr marL="0" indent="0" algn="just">
              <a:buNone/>
            </a:pPr>
            <a:r>
              <a:rPr lang="tr-TR" sz="1800" dirty="0"/>
              <a:t>b) Acil kurtarma servislerinin kullandıkları ekipman,</a:t>
            </a:r>
          </a:p>
          <a:p>
            <a:pPr marL="0" indent="0" algn="just">
              <a:buNone/>
            </a:pPr>
            <a:endParaRPr lang="tr-TR" sz="1800" dirty="0"/>
          </a:p>
          <a:p>
            <a:pPr marL="0" indent="0" algn="just">
              <a:buNone/>
            </a:pPr>
            <a:r>
              <a:rPr lang="tr-TR" sz="1800" dirty="0"/>
              <a:t>c) Askerlerin, polislerin ve diğer kamu güvenlik güçlerinin giydiği ve kullandığı kişisel koruyucular,</a:t>
            </a:r>
          </a:p>
          <a:p>
            <a:pPr marL="0" indent="0" algn="just">
              <a:buNone/>
            </a:pPr>
            <a:endParaRPr lang="tr-TR" sz="1800" dirty="0"/>
          </a:p>
          <a:p>
            <a:pPr marL="0" indent="0" algn="just">
              <a:buNone/>
            </a:pPr>
            <a:r>
              <a:rPr lang="tr-TR" sz="1800" dirty="0"/>
              <a:t>d) Kara taşımacılığında kullanılan kişisel koruyucular,</a:t>
            </a:r>
          </a:p>
          <a:p>
            <a:pPr marL="0" indent="0" algn="just">
              <a:buNone/>
            </a:pPr>
            <a:endParaRPr lang="tr-TR" sz="1800" dirty="0"/>
          </a:p>
          <a:p>
            <a:pPr marL="0" indent="0" algn="just">
              <a:buNone/>
            </a:pPr>
            <a:r>
              <a:rPr lang="tr-TR" sz="1800" dirty="0"/>
              <a:t>e) Spor ekipmanı,</a:t>
            </a:r>
          </a:p>
          <a:p>
            <a:pPr marL="0" indent="0" algn="just">
              <a:buNone/>
            </a:pPr>
            <a:endParaRPr lang="tr-TR" sz="1800" dirty="0"/>
          </a:p>
          <a:p>
            <a:pPr marL="0" indent="0" algn="just">
              <a:buNone/>
            </a:pPr>
            <a:r>
              <a:rPr lang="tr-TR" sz="1800" dirty="0"/>
              <a:t>f) Nefsi müdafaayı veya caydırmayı hedefleyen ekipman,</a:t>
            </a:r>
          </a:p>
          <a:p>
            <a:pPr marL="0" indent="0" algn="just">
              <a:buNone/>
            </a:pPr>
            <a:endParaRPr lang="tr-TR" sz="1800" dirty="0"/>
          </a:p>
          <a:p>
            <a:pPr marL="0" indent="0" algn="just">
              <a:buNone/>
            </a:pPr>
            <a:r>
              <a:rPr lang="tr-TR" sz="1800" dirty="0"/>
              <a:t>g) Riskleri ve istenmeyen durumları ikaz eden, taşınabilir cihazlar.</a:t>
            </a:r>
          </a:p>
        </p:txBody>
      </p:sp>
      <p:pic>
        <p:nvPicPr>
          <p:cNvPr id="6" name="Picture 5"/>
          <p:cNvPicPr>
            <a:picLocks noChangeAspect="1"/>
          </p:cNvPicPr>
          <p:nvPr/>
        </p:nvPicPr>
        <p:blipFill>
          <a:blip r:embed="rId2"/>
          <a:stretch>
            <a:fillRect/>
          </a:stretch>
        </p:blipFill>
        <p:spPr>
          <a:xfrm>
            <a:off x="9471906" y="1170302"/>
            <a:ext cx="2542500" cy="2538282"/>
          </a:xfrm>
          <a:prstGeom prst="rect">
            <a:avLst/>
          </a:prstGeom>
        </p:spPr>
      </p:pic>
      <p:pic>
        <p:nvPicPr>
          <p:cNvPr id="7" name="Picture 6"/>
          <p:cNvPicPr>
            <a:picLocks noChangeAspect="1"/>
          </p:cNvPicPr>
          <p:nvPr/>
        </p:nvPicPr>
        <p:blipFill>
          <a:blip r:embed="rId3"/>
          <a:stretch>
            <a:fillRect/>
          </a:stretch>
        </p:blipFill>
        <p:spPr>
          <a:xfrm>
            <a:off x="6624177" y="3240949"/>
            <a:ext cx="1423800" cy="3617051"/>
          </a:xfrm>
          <a:prstGeom prst="rect">
            <a:avLst/>
          </a:prstGeom>
        </p:spPr>
      </p:pic>
      <p:pic>
        <p:nvPicPr>
          <p:cNvPr id="8" name="Picture 7"/>
          <p:cNvPicPr>
            <a:picLocks noChangeAspect="1"/>
          </p:cNvPicPr>
          <p:nvPr/>
        </p:nvPicPr>
        <p:blipFill>
          <a:blip r:embed="rId4"/>
          <a:stretch>
            <a:fillRect/>
          </a:stretch>
        </p:blipFill>
        <p:spPr>
          <a:xfrm>
            <a:off x="4683916" y="3377076"/>
            <a:ext cx="1303525" cy="1134724"/>
          </a:xfrm>
          <a:prstGeom prst="rect">
            <a:avLst/>
          </a:prstGeom>
        </p:spPr>
      </p:pic>
      <p:pic>
        <p:nvPicPr>
          <p:cNvPr id="9" name="Picture 8"/>
          <p:cNvPicPr>
            <a:picLocks noChangeAspect="1"/>
          </p:cNvPicPr>
          <p:nvPr/>
        </p:nvPicPr>
        <p:blipFill>
          <a:blip r:embed="rId5"/>
          <a:stretch>
            <a:fillRect/>
          </a:stretch>
        </p:blipFill>
        <p:spPr>
          <a:xfrm>
            <a:off x="9532445" y="3959569"/>
            <a:ext cx="1300476" cy="2860357"/>
          </a:xfrm>
          <a:prstGeom prst="rect">
            <a:avLst/>
          </a:prstGeom>
        </p:spPr>
      </p:pic>
    </p:spTree>
    <p:extLst>
      <p:ext uri="{BB962C8B-B14F-4D97-AF65-F5344CB8AC3E}">
        <p14:creationId xmlns:p14="http://schemas.microsoft.com/office/powerpoint/2010/main" val="428587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14816" y="1199584"/>
            <a:ext cx="9970717"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1" i="0" u="none" strike="noStrike" cap="none" normalizeH="0" baseline="0" dirty="0">
                <a:ln>
                  <a:noFill/>
                </a:ln>
                <a:solidFill>
                  <a:schemeClr val="tx1"/>
                </a:solidFill>
                <a:effectLst/>
                <a:cs typeface="Arial" panose="020B0604020202020204" pitchFamily="34" charset="0"/>
              </a:rPr>
              <a:t>KKD'ler aşağıdaki durumlardan hangisinde kullanılır?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cs typeface="Arial" panose="020B0604020202020204" pitchFamily="34" charset="0"/>
              </a:rPr>
              <a:t>a-</a:t>
            </a:r>
            <a:r>
              <a:rPr kumimoji="0" lang="tr-TR" sz="2800" b="0" i="0" u="none" strike="noStrike" cap="none" normalizeH="0" baseline="0" dirty="0">
                <a:ln>
                  <a:noFill/>
                </a:ln>
                <a:solidFill>
                  <a:srgbClr val="000000"/>
                </a:solidFill>
                <a:effectLst/>
                <a:cs typeface="Arial" panose="020B0604020202020204" pitchFamily="34" charset="0"/>
              </a:rPr>
              <a:t>Riskler önlenmişse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cs typeface="Arial" panose="020B0604020202020204" pitchFamily="34" charset="0"/>
              </a:rPr>
              <a:t>b-Teknik Tedbirler yetersizse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cs typeface="Arial" panose="020B0604020202020204" pitchFamily="34" charset="0"/>
              </a:rPr>
              <a:t>c-Riskler yeterli derecede azaltılmışsa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cs typeface="Arial" panose="020B0604020202020204" pitchFamily="34" charset="0"/>
              </a:rPr>
              <a:t>d-</a:t>
            </a:r>
            <a:r>
              <a:rPr kumimoji="0" lang="tr-TR" sz="2800" b="0" i="0" u="none" strike="noStrike" cap="none" normalizeH="0" baseline="0" dirty="0">
                <a:ln>
                  <a:noFill/>
                </a:ln>
                <a:solidFill>
                  <a:srgbClr val="000000"/>
                </a:solidFill>
                <a:effectLst/>
                <a:cs typeface="Arial" panose="020B0604020202020204" pitchFamily="34" charset="0"/>
              </a:rPr>
              <a:t>Toplu korunma önlemleri alınmışsa</a:t>
            </a:r>
            <a:endParaRPr kumimoji="0" lang="tr-TR"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33663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nvSpPr>
        <p:spPr>
          <a:xfrm>
            <a:off x="1829780" y="438361"/>
            <a:ext cx="8229600" cy="1143000"/>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tr-TR" altLang="tr-TR" dirty="0" err="1"/>
              <a:t>İşyerlerİ</a:t>
            </a:r>
            <a:r>
              <a:rPr lang="tr-TR" altLang="tr-TR" dirty="0"/>
              <a:t>, </a:t>
            </a:r>
            <a:r>
              <a:rPr lang="tr-TR" altLang="tr-TR" dirty="0" err="1"/>
              <a:t>yapIlan</a:t>
            </a:r>
            <a:r>
              <a:rPr lang="tr-TR" altLang="tr-TR" dirty="0"/>
              <a:t> </a:t>
            </a:r>
            <a:r>
              <a:rPr lang="tr-TR" altLang="tr-TR" dirty="0" err="1"/>
              <a:t>İşİn</a:t>
            </a:r>
            <a:r>
              <a:rPr lang="tr-TR" altLang="tr-TR" dirty="0"/>
              <a:t> </a:t>
            </a:r>
            <a:r>
              <a:rPr lang="tr-TR" altLang="tr-TR" dirty="0" err="1"/>
              <a:t>nİtelİğİne</a:t>
            </a:r>
            <a:r>
              <a:rPr lang="tr-TR" altLang="tr-TR" dirty="0"/>
              <a:t> göre </a:t>
            </a:r>
            <a:r>
              <a:rPr lang="tr-TR" altLang="tr-TR" dirty="0" err="1"/>
              <a:t>tehlİke</a:t>
            </a:r>
            <a:r>
              <a:rPr lang="tr-TR" altLang="tr-TR" dirty="0"/>
              <a:t> </a:t>
            </a:r>
            <a:r>
              <a:rPr lang="tr-TR" altLang="tr-TR" dirty="0" err="1"/>
              <a:t>sInIflarIna</a:t>
            </a:r>
            <a:r>
              <a:rPr lang="tr-TR" altLang="tr-TR" dirty="0"/>
              <a:t> </a:t>
            </a:r>
            <a:r>
              <a:rPr lang="tr-TR" altLang="tr-TR" dirty="0" err="1"/>
              <a:t>ayrIldI</a:t>
            </a:r>
            <a:r>
              <a:rPr lang="tr-TR" altLang="tr-TR" dirty="0"/>
              <a:t>. </a:t>
            </a:r>
          </a:p>
        </p:txBody>
      </p:sp>
      <p:sp>
        <p:nvSpPr>
          <p:cNvPr id="5" name="Rectangle 4"/>
          <p:cNvSpPr>
            <a:spLocks noChangeArrowheads="1"/>
          </p:cNvSpPr>
          <p:nvPr/>
        </p:nvSpPr>
        <p:spPr bwMode="auto">
          <a:xfrm>
            <a:off x="1685764" y="1863740"/>
            <a:ext cx="8820472" cy="461963"/>
          </a:xfrm>
          <a:prstGeom prst="rect">
            <a:avLst/>
          </a:prstGeom>
          <a:gradFill rotWithShape="1">
            <a:gsLst>
              <a:gs pos="0">
                <a:srgbClr val="2B6376"/>
              </a:gs>
              <a:gs pos="100000">
                <a:srgbClr val="5DD5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spcBef>
                <a:spcPct val="50000"/>
              </a:spcBef>
              <a:buClrTx/>
              <a:buSzTx/>
              <a:buFontTx/>
              <a:buNone/>
            </a:pPr>
            <a:r>
              <a:rPr lang="tr-TR" altLang="tr-TR" sz="2400" dirty="0">
                <a:solidFill>
                  <a:schemeClr val="bg1"/>
                </a:solidFill>
                <a:latin typeface="Arial" charset="0"/>
              </a:rPr>
              <a:t>Tehlike sınıfı tespitinde; işyerinin yaptığı asıl iş esas alınır.</a:t>
            </a:r>
          </a:p>
        </p:txBody>
      </p:sp>
      <p:graphicFrame>
        <p:nvGraphicFramePr>
          <p:cNvPr id="6" name="Diyagram 6"/>
          <p:cNvGraphicFramePr/>
          <p:nvPr/>
        </p:nvGraphicFramePr>
        <p:xfrm>
          <a:off x="2132670" y="2793789"/>
          <a:ext cx="5942321" cy="1432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yagram 7"/>
          <p:cNvGraphicFramePr/>
          <p:nvPr/>
        </p:nvGraphicFramePr>
        <p:xfrm>
          <a:off x="2272370" y="3937285"/>
          <a:ext cx="5942321" cy="13669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yagram 8"/>
          <p:cNvGraphicFramePr/>
          <p:nvPr/>
        </p:nvGraphicFramePr>
        <p:xfrm>
          <a:off x="2117812" y="4986945"/>
          <a:ext cx="5942321" cy="14326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9"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30230" y="2811252"/>
            <a:ext cx="4140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81030" y="3882814"/>
            <a:ext cx="408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19">
            <a:extLst>
              <a:ext uri="{28A0092B-C50C-407E-A947-70E740481C1C}">
                <a14:useLocalDpi xmlns:a14="http://schemas.microsoft.com/office/drawing/2010/main" val="0"/>
              </a:ext>
            </a:extLst>
          </a:blip>
          <a:srcRect r="39832" b="38680"/>
          <a:stretch>
            <a:fillRect/>
          </a:stretch>
        </p:blipFill>
        <p:spPr bwMode="auto">
          <a:xfrm>
            <a:off x="5912780" y="4997239"/>
            <a:ext cx="40449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ağ Ok 1">
            <a:hlinkClick r:id="rId20" action="ppaction://hlinkfile"/>
          </p:cNvPr>
          <p:cNvSpPr/>
          <p:nvPr/>
        </p:nvSpPr>
        <p:spPr>
          <a:xfrm>
            <a:off x="9957730" y="6130714"/>
            <a:ext cx="441002" cy="2843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70767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14816" y="1199584"/>
            <a:ext cx="9970717"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1" i="0" u="none" strike="noStrike" cap="none" normalizeH="0" baseline="0" dirty="0">
                <a:ln>
                  <a:noFill/>
                </a:ln>
                <a:solidFill>
                  <a:schemeClr val="tx1"/>
                </a:solidFill>
                <a:effectLst/>
                <a:cs typeface="Arial" panose="020B0604020202020204" pitchFamily="34" charset="0"/>
              </a:rPr>
              <a:t>KKD'ler aşağıdaki durumlardan hangisinde kullanılır?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cs typeface="Arial" panose="020B0604020202020204" pitchFamily="34" charset="0"/>
              </a:rPr>
              <a:t>a-</a:t>
            </a:r>
            <a:r>
              <a:rPr kumimoji="0" lang="tr-TR" sz="2800" b="0" i="0" u="none" strike="noStrike" cap="none" normalizeH="0" baseline="0" dirty="0">
                <a:ln>
                  <a:noFill/>
                </a:ln>
                <a:solidFill>
                  <a:srgbClr val="000000"/>
                </a:solidFill>
                <a:effectLst/>
                <a:cs typeface="Arial" panose="020B0604020202020204" pitchFamily="34" charset="0"/>
              </a:rPr>
              <a:t>Riskler önlenmişse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rgbClr val="FF0000"/>
                </a:solidFill>
                <a:effectLst/>
                <a:cs typeface="Arial" panose="020B0604020202020204" pitchFamily="34" charset="0"/>
              </a:rPr>
              <a:t>b-Teknik Tedbirler yetersizse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cs typeface="Arial" panose="020B0604020202020204" pitchFamily="34" charset="0"/>
              </a:rPr>
              <a:t>c-Riskler yeterli derecede azaltılmışsa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cs typeface="Arial" panose="020B0604020202020204" pitchFamily="34" charset="0"/>
              </a:rPr>
              <a:t>d-</a:t>
            </a:r>
            <a:r>
              <a:rPr kumimoji="0" lang="tr-TR" sz="2800" b="0" i="0" u="none" strike="noStrike" cap="none" normalizeH="0" baseline="0" dirty="0">
                <a:ln>
                  <a:noFill/>
                </a:ln>
                <a:solidFill>
                  <a:srgbClr val="000000"/>
                </a:solidFill>
                <a:effectLst/>
                <a:cs typeface="Arial" panose="020B0604020202020204" pitchFamily="34" charset="0"/>
              </a:rPr>
              <a:t>Toplu korunma önlemleri alınmışsa</a:t>
            </a:r>
            <a:endParaRPr kumimoji="0" lang="tr-TR"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140621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Åisel koruyucu donanÄ±msorular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149" y="10160"/>
            <a:ext cx="5563581" cy="679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30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9436" y="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3" name="Rectangle 2"/>
          <p:cNvSpPr>
            <a:spLocks noGrp="1" noChangeArrowheads="1"/>
          </p:cNvSpPr>
          <p:nvPr/>
        </p:nvSpPr>
        <p:spPr>
          <a:xfrm>
            <a:off x="613775" y="309660"/>
            <a:ext cx="10972799" cy="1757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800" b="1" dirty="0"/>
              <a:t>Kişisel koruyucu donanım: </a:t>
            </a:r>
            <a:r>
              <a:rPr lang="tr-TR" sz="2800" dirty="0"/>
              <a:t>Çalışanı, yürütülen işten kaynaklanan, sağlık ve güvenliği etkileyen bir veya birden fazla riske karşı koruyan, çalışan tarafından giyilen, takılan veya tutulan, bu amaca uygun olarak tasarımı yapılmış tüm alet, araç, gereç ve cihazları ifade eder.</a:t>
            </a:r>
          </a:p>
          <a:p>
            <a:pPr marL="0" indent="0" eaLnBrk="1" hangingPunct="1">
              <a:lnSpc>
                <a:spcPct val="90000"/>
              </a:lnSpc>
              <a:buNone/>
            </a:pPr>
            <a:endParaRPr lang="tr-TR" sz="2800" dirty="0"/>
          </a:p>
          <a:p>
            <a:pPr marL="0" indent="0" eaLnBrk="1" hangingPunct="1">
              <a:lnSpc>
                <a:spcPct val="90000"/>
              </a:lnSpc>
              <a:buNone/>
            </a:pPr>
            <a:endParaRPr lang="tr-TR" sz="2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447" y="2307722"/>
            <a:ext cx="7766205" cy="4441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1836" y="15240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6" name="Rectangle 5"/>
          <p:cNvSpPr/>
          <p:nvPr/>
        </p:nvSpPr>
        <p:spPr>
          <a:xfrm>
            <a:off x="434236" y="30480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8" name="Rectangle 7"/>
          <p:cNvSpPr/>
          <p:nvPr/>
        </p:nvSpPr>
        <p:spPr>
          <a:xfrm>
            <a:off x="254697" y="54201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9" name="Rectangle 8"/>
          <p:cNvSpPr/>
          <p:nvPr/>
        </p:nvSpPr>
        <p:spPr>
          <a:xfrm>
            <a:off x="102297" y="856824"/>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0" name="Rectangle 9"/>
          <p:cNvSpPr/>
          <p:nvPr/>
        </p:nvSpPr>
        <p:spPr>
          <a:xfrm>
            <a:off x="344466" y="108402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1" name="Rectangle 10"/>
          <p:cNvSpPr/>
          <p:nvPr/>
        </p:nvSpPr>
        <p:spPr>
          <a:xfrm>
            <a:off x="12527" y="1466456"/>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2" name="Rectangle 11"/>
          <p:cNvSpPr/>
          <p:nvPr/>
        </p:nvSpPr>
        <p:spPr>
          <a:xfrm>
            <a:off x="290186" y="1661391"/>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
        <p:nvSpPr>
          <p:cNvPr id="13" name="Rectangle 12"/>
          <p:cNvSpPr/>
          <p:nvPr/>
        </p:nvSpPr>
        <p:spPr>
          <a:xfrm>
            <a:off x="-39666" y="380413"/>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Tree>
    <p:extLst>
      <p:ext uri="{BB962C8B-B14F-4D97-AF65-F5344CB8AC3E}">
        <p14:creationId xmlns:p14="http://schemas.microsoft.com/office/powerpoint/2010/main" val="3737092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0800" y="823912"/>
            <a:ext cx="7010400" cy="5210175"/>
          </a:xfrm>
          <a:prstGeom prst="rect">
            <a:avLst/>
          </a:prstGeom>
        </p:spPr>
      </p:pic>
    </p:spTree>
    <p:extLst>
      <p:ext uri="{BB962C8B-B14F-4D97-AF65-F5344CB8AC3E}">
        <p14:creationId xmlns:p14="http://schemas.microsoft.com/office/powerpoint/2010/main" val="3971046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3411" y="157820"/>
            <a:ext cx="9277003" cy="6596788"/>
          </a:xfrm>
          <a:prstGeom prst="rect">
            <a:avLst/>
          </a:prstGeom>
        </p:spPr>
      </p:pic>
    </p:spTree>
    <p:extLst>
      <p:ext uri="{BB962C8B-B14F-4D97-AF65-F5344CB8AC3E}">
        <p14:creationId xmlns:p14="http://schemas.microsoft.com/office/powerpoint/2010/main" val="2283160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4863" y="259364"/>
            <a:ext cx="9536170" cy="6531976"/>
          </a:xfrm>
          <a:prstGeom prst="rect">
            <a:avLst/>
          </a:prstGeom>
        </p:spPr>
      </p:pic>
    </p:spTree>
    <p:extLst>
      <p:ext uri="{BB962C8B-B14F-4D97-AF65-F5344CB8AC3E}">
        <p14:creationId xmlns:p14="http://schemas.microsoft.com/office/powerpoint/2010/main" val="3693711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9171" y="263059"/>
            <a:ext cx="8938173" cy="6393790"/>
          </a:xfrm>
          <a:prstGeom prst="rect">
            <a:avLst/>
          </a:prstGeom>
        </p:spPr>
      </p:pic>
    </p:spTree>
    <p:extLst>
      <p:ext uri="{BB962C8B-B14F-4D97-AF65-F5344CB8AC3E}">
        <p14:creationId xmlns:p14="http://schemas.microsoft.com/office/powerpoint/2010/main" val="3564390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298" y="1"/>
            <a:ext cx="8150974" cy="5436524"/>
          </a:xfrm>
          <a:prstGeom prst="rect">
            <a:avLst/>
          </a:prstGeom>
        </p:spPr>
      </p:pic>
      <p:pic>
        <p:nvPicPr>
          <p:cNvPr id="4" name="Picture 3"/>
          <p:cNvPicPr>
            <a:picLocks noChangeAspect="1"/>
          </p:cNvPicPr>
          <p:nvPr/>
        </p:nvPicPr>
        <p:blipFill>
          <a:blip r:embed="rId3"/>
          <a:stretch>
            <a:fillRect/>
          </a:stretch>
        </p:blipFill>
        <p:spPr>
          <a:xfrm>
            <a:off x="8832605" y="4626033"/>
            <a:ext cx="3359395" cy="2007526"/>
          </a:xfrm>
          <a:prstGeom prst="rect">
            <a:avLst/>
          </a:prstGeom>
        </p:spPr>
      </p:pic>
      <p:pic>
        <p:nvPicPr>
          <p:cNvPr id="6" name="Picture 5"/>
          <p:cNvPicPr>
            <a:picLocks noChangeAspect="1"/>
          </p:cNvPicPr>
          <p:nvPr/>
        </p:nvPicPr>
        <p:blipFill>
          <a:blip r:embed="rId4"/>
          <a:stretch>
            <a:fillRect/>
          </a:stretch>
        </p:blipFill>
        <p:spPr>
          <a:xfrm>
            <a:off x="9388679" y="1436630"/>
            <a:ext cx="2247246" cy="1871836"/>
          </a:xfrm>
          <a:prstGeom prst="rect">
            <a:avLst/>
          </a:prstGeom>
        </p:spPr>
      </p:pic>
    </p:spTree>
    <p:extLst>
      <p:ext uri="{BB962C8B-B14F-4D97-AF65-F5344CB8AC3E}">
        <p14:creationId xmlns:p14="http://schemas.microsoft.com/office/powerpoint/2010/main" val="2395024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78676" y="364749"/>
            <a:ext cx="7866351" cy="5935865"/>
          </a:xfrm>
          <a:prstGeom prst="rect">
            <a:avLst/>
          </a:prstGeom>
        </p:spPr>
      </p:pic>
    </p:spTree>
    <p:extLst>
      <p:ext uri="{BB962C8B-B14F-4D97-AF65-F5344CB8AC3E}">
        <p14:creationId xmlns:p14="http://schemas.microsoft.com/office/powerpoint/2010/main" val="1737999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383310" y="1831888"/>
            <a:ext cx="5715000" cy="274638"/>
          </a:xfrm>
          <a:prstGeom prst="rect">
            <a:avLst/>
          </a:prstGeom>
          <a:noFill/>
          <a:ln w="9525">
            <a:noFill/>
            <a:miter lim="800000"/>
            <a:headEnd/>
            <a:tailEnd/>
          </a:ln>
          <a:effectLst/>
        </p:spPr>
        <p:txBody>
          <a:bodyPr>
            <a:spAutoFit/>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0" hangingPunct="0">
              <a:lnSpc>
                <a:spcPct val="60000"/>
              </a:lnSpc>
              <a:spcBef>
                <a:spcPct val="50000"/>
              </a:spcBef>
              <a:defRPr/>
            </a:pPr>
            <a:r>
              <a:rPr lang="en-AU" sz="2000" b="1" dirty="0">
                <a:solidFill>
                  <a:srgbClr val="FF3300"/>
                </a:solidFill>
                <a:effectLst>
                  <a:outerShdw blurRad="38100" dist="38100" dir="2700000" algn="tl">
                    <a:srgbClr val="C0C0C0"/>
                  </a:outerShdw>
                </a:effectLst>
                <a:latin typeface="Times New Roman Tur" pitchFamily="18" charset="0"/>
              </a:rPr>
              <a:t>SORULAR   </a:t>
            </a:r>
            <a:r>
              <a:rPr lang="en-AU" sz="2000" dirty="0">
                <a:latin typeface="Times New Roman Tur" pitchFamily="18" charset="0"/>
              </a:rPr>
              <a:t>  </a:t>
            </a:r>
            <a:r>
              <a:rPr lang="en-AU" sz="2000" dirty="0">
                <a:solidFill>
                  <a:srgbClr val="92007D"/>
                </a:solidFill>
                <a:latin typeface="Times New Roman Tur" pitchFamily="18" charset="0"/>
              </a:rPr>
              <a:t> </a:t>
            </a:r>
            <a:r>
              <a:rPr lang="tr-TR" sz="2000" dirty="0">
                <a:solidFill>
                  <a:srgbClr val="92007D"/>
                </a:solidFill>
                <a:latin typeface="Times New Roman Tur" pitchFamily="18" charset="0"/>
              </a:rPr>
              <a:t>               </a:t>
            </a:r>
            <a:r>
              <a:rPr lang="en-AU" sz="2000" dirty="0">
                <a:solidFill>
                  <a:srgbClr val="92007D"/>
                </a:solidFill>
                <a:latin typeface="Times New Roman Tur" pitchFamily="18" charset="0"/>
              </a:rPr>
              <a:t> </a:t>
            </a:r>
            <a:r>
              <a:rPr lang="en-AU" sz="2000" b="1" dirty="0">
                <a:solidFill>
                  <a:srgbClr val="92007D"/>
                </a:solidFill>
                <a:effectLst>
                  <a:outerShdw blurRad="38100" dist="38100" dir="2700000" algn="tl">
                    <a:srgbClr val="C0C0C0"/>
                  </a:outerShdw>
                </a:effectLst>
                <a:latin typeface="Times New Roman Tur" pitchFamily="18" charset="0"/>
              </a:rPr>
              <a:t>CEVAPLAR </a:t>
            </a:r>
            <a:endParaRPr lang="en-AU" sz="2400" dirty="0">
              <a:solidFill>
                <a:srgbClr val="92007D"/>
              </a:solidFill>
              <a:latin typeface="Times New Roman Tur" pitchFamily="18" charset="0"/>
            </a:endParaRPr>
          </a:p>
        </p:txBody>
      </p:sp>
      <p:grpSp>
        <p:nvGrpSpPr>
          <p:cNvPr id="5" name="Grup 1"/>
          <p:cNvGrpSpPr/>
          <p:nvPr/>
        </p:nvGrpSpPr>
        <p:grpSpPr>
          <a:xfrm>
            <a:off x="2015704" y="1908088"/>
            <a:ext cx="4724400" cy="1430536"/>
            <a:chOff x="1219200" y="1422400"/>
            <a:chExt cx="4724400" cy="1430536"/>
          </a:xfrm>
        </p:grpSpPr>
        <p:sp>
          <p:nvSpPr>
            <p:cNvPr id="16" name="AutoShape 3"/>
            <p:cNvSpPr>
              <a:spLocks noChangeArrowheads="1"/>
            </p:cNvSpPr>
            <p:nvPr/>
          </p:nvSpPr>
          <p:spPr bwMode="auto">
            <a:xfrm>
              <a:off x="2371328" y="1803400"/>
              <a:ext cx="3572272" cy="1049536"/>
            </a:xfrm>
            <a:prstGeom prst="wedgeEllipseCallout">
              <a:avLst>
                <a:gd name="adj1" fmla="val -64012"/>
                <a:gd name="adj2" fmla="val -22339"/>
              </a:avLst>
            </a:prstGeom>
            <a:ln/>
          </p:spPr>
          <p:style>
            <a:lnRef idx="0">
              <a:schemeClr val="accent1"/>
            </a:lnRef>
            <a:fillRef idx="3">
              <a:schemeClr val="accent1"/>
            </a:fillRef>
            <a:effectRef idx="3">
              <a:schemeClr val="accent1"/>
            </a:effectRef>
            <a:fontRef idx="minor">
              <a:schemeClr val="lt1"/>
            </a:fontRef>
          </p:style>
          <p:txBody>
            <a:bodyPr wrap="none"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r>
                <a:rPr lang="tr-TR" b="1" dirty="0">
                  <a:solidFill>
                    <a:schemeClr val="bg1"/>
                  </a:solidFill>
                  <a:latin typeface="Times New Roman Tur" pitchFamily="18" charset="0"/>
                </a:rPr>
                <a:t>Kulak koruyucumu taktığımda, </a:t>
              </a:r>
            </a:p>
            <a:p>
              <a:pPr algn="ctr" eaLnBrk="0" hangingPunct="0"/>
              <a:r>
                <a:rPr lang="tr-TR" b="1" dirty="0">
                  <a:solidFill>
                    <a:schemeClr val="bg1"/>
                  </a:solidFill>
                  <a:latin typeface="Times New Roman Tur" pitchFamily="18" charset="0"/>
                </a:rPr>
                <a:t>konuşmaları duyabilecek miyim?</a:t>
              </a:r>
              <a:endParaRPr lang="en-AU" sz="1600" b="1" dirty="0">
                <a:solidFill>
                  <a:schemeClr val="bg1"/>
                </a:solidFill>
                <a:latin typeface="Times New Roman Tur" pitchFamily="18" charset="0"/>
              </a:endParaRPr>
            </a:p>
          </p:txBody>
        </p:sp>
        <p:sp>
          <p:nvSpPr>
            <p:cNvPr id="17" name="Rectangle 16"/>
            <p:cNvSpPr>
              <a:spLocks noChangeArrowheads="1"/>
            </p:cNvSpPr>
            <p:nvPr/>
          </p:nvSpPr>
          <p:spPr bwMode="auto">
            <a:xfrm>
              <a:off x="1219200" y="142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nchor="ct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AU" sz="3600">
                  <a:latin typeface="Clarendon Condensed" pitchFamily="18" charset="0"/>
                </a:rPr>
                <a:t> </a:t>
              </a:r>
              <a:r>
                <a:rPr lang="en-AU" sz="4800" b="1">
                  <a:solidFill>
                    <a:schemeClr val="accent2"/>
                  </a:solidFill>
                  <a:latin typeface="Clarendon Condensed" pitchFamily="18" charset="0"/>
                  <a:sym typeface="Wingdings" pitchFamily="2" charset="2"/>
                </a:rPr>
                <a:t></a:t>
              </a:r>
              <a:endParaRPr lang="en-AU" sz="4800" b="1">
                <a:solidFill>
                  <a:srgbClr val="008000"/>
                </a:solidFill>
                <a:latin typeface="Clarendon Condensed" pitchFamily="18" charset="0"/>
                <a:sym typeface="Wingdings" pitchFamily="2" charset="2"/>
              </a:endParaRPr>
            </a:p>
          </p:txBody>
        </p:sp>
      </p:grpSp>
      <p:grpSp>
        <p:nvGrpSpPr>
          <p:cNvPr id="6" name="Grup 2"/>
          <p:cNvGrpSpPr/>
          <p:nvPr/>
        </p:nvGrpSpPr>
        <p:grpSpPr>
          <a:xfrm>
            <a:off x="5182840" y="1899952"/>
            <a:ext cx="5257800" cy="2590800"/>
            <a:chOff x="2667000" y="1422400"/>
            <a:chExt cx="5257800" cy="2590800"/>
          </a:xfrm>
        </p:grpSpPr>
        <p:sp>
          <p:nvSpPr>
            <p:cNvPr id="14" name="AutoShape 6"/>
            <p:cNvSpPr>
              <a:spLocks noChangeArrowheads="1"/>
            </p:cNvSpPr>
            <p:nvPr/>
          </p:nvSpPr>
          <p:spPr bwMode="auto">
            <a:xfrm>
              <a:off x="2667000" y="2645048"/>
              <a:ext cx="5105400" cy="1368152"/>
            </a:xfrm>
            <a:prstGeom prst="wedgeEllipseCallout">
              <a:avLst>
                <a:gd name="adj1" fmla="val 38931"/>
                <a:gd name="adj2" fmla="val -98046"/>
              </a:avLst>
            </a:prstGeom>
            <a:ln/>
          </p:spPr>
          <p:style>
            <a:lnRef idx="0">
              <a:schemeClr val="accent3"/>
            </a:lnRef>
            <a:fillRef idx="3">
              <a:schemeClr val="accent3"/>
            </a:fillRef>
            <a:effectRef idx="3">
              <a:schemeClr val="accent3"/>
            </a:effectRef>
            <a:fontRef idx="minor">
              <a:schemeClr val="lt1"/>
            </a:fontRef>
          </p:style>
          <p:txBody>
            <a:bodyPr wrap="none"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r>
                <a:rPr lang="tr-TR" b="1" dirty="0">
                  <a:solidFill>
                    <a:schemeClr val="bg1"/>
                  </a:solidFill>
                  <a:latin typeface="Times New Roman Tur" pitchFamily="18" charset="0"/>
                </a:rPr>
                <a:t>Evet. Kulak koruyucular, </a:t>
              </a:r>
            </a:p>
            <a:p>
              <a:pPr algn="ctr" eaLnBrk="0" hangingPunct="0"/>
              <a:r>
                <a:rPr lang="tr-TR" b="1" dirty="0">
                  <a:solidFill>
                    <a:schemeClr val="bg1"/>
                  </a:solidFill>
                  <a:latin typeface="Times New Roman Tur" pitchFamily="18" charset="0"/>
                </a:rPr>
                <a:t>normal sesleri duymanızı sağlarlar, çünkü </a:t>
              </a:r>
            </a:p>
            <a:p>
              <a:pPr algn="ctr" eaLnBrk="0" hangingPunct="0"/>
              <a:r>
                <a:rPr lang="tr-TR" b="1" dirty="0">
                  <a:solidFill>
                    <a:schemeClr val="bg1"/>
                  </a:solidFill>
                  <a:latin typeface="Times New Roman Tur" pitchFamily="18" charset="0"/>
                </a:rPr>
                <a:t>çok yüksek seslerin etkilerini azaltmak </a:t>
              </a:r>
            </a:p>
            <a:p>
              <a:pPr algn="ctr" eaLnBrk="0" hangingPunct="0"/>
              <a:r>
                <a:rPr lang="tr-TR" b="1" dirty="0">
                  <a:solidFill>
                    <a:schemeClr val="bg1"/>
                  </a:solidFill>
                  <a:latin typeface="Times New Roman Tur" pitchFamily="18" charset="0"/>
                </a:rPr>
                <a:t>üzere tasarlanmışlardır.</a:t>
              </a:r>
              <a:endParaRPr lang="tr-TR" sz="2400" dirty="0">
                <a:solidFill>
                  <a:schemeClr val="bg1"/>
                </a:solidFill>
                <a:latin typeface="Times New Roman Tur" pitchFamily="18" charset="0"/>
              </a:endParaRPr>
            </a:p>
          </p:txBody>
        </p:sp>
        <p:sp>
          <p:nvSpPr>
            <p:cNvPr id="15" name="Rectangle 14"/>
            <p:cNvSpPr>
              <a:spLocks noChangeArrowheads="1"/>
            </p:cNvSpPr>
            <p:nvPr/>
          </p:nvSpPr>
          <p:spPr bwMode="auto">
            <a:xfrm>
              <a:off x="7162800" y="1422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nchor="ct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AU" sz="3600">
                  <a:latin typeface="Clarendon Condensed" pitchFamily="18" charset="0"/>
                </a:rPr>
                <a:t> </a:t>
              </a:r>
              <a:r>
                <a:rPr lang="en-AU" sz="4800" b="1">
                  <a:solidFill>
                    <a:srgbClr val="92007D"/>
                  </a:solidFill>
                  <a:latin typeface="Clarendon Condensed" pitchFamily="18" charset="0"/>
                  <a:sym typeface="Wingdings" pitchFamily="2" charset="2"/>
                </a:rPr>
                <a:t></a:t>
              </a:r>
            </a:p>
          </p:txBody>
        </p:sp>
      </p:grpSp>
      <p:grpSp>
        <p:nvGrpSpPr>
          <p:cNvPr id="7" name="Grup 4"/>
          <p:cNvGrpSpPr/>
          <p:nvPr/>
        </p:nvGrpSpPr>
        <p:grpSpPr>
          <a:xfrm>
            <a:off x="3768576" y="4130588"/>
            <a:ext cx="6312024" cy="2197100"/>
            <a:chOff x="2220416" y="3644900"/>
            <a:chExt cx="6312024" cy="2197100"/>
          </a:xfrm>
        </p:grpSpPr>
        <p:sp>
          <p:nvSpPr>
            <p:cNvPr id="12" name="AutoShape 10"/>
            <p:cNvSpPr>
              <a:spLocks noChangeArrowheads="1"/>
            </p:cNvSpPr>
            <p:nvPr/>
          </p:nvSpPr>
          <p:spPr bwMode="auto">
            <a:xfrm>
              <a:off x="2220416" y="4851400"/>
              <a:ext cx="6096000" cy="990600"/>
            </a:xfrm>
            <a:prstGeom prst="wedgeEllipseCallout">
              <a:avLst>
                <a:gd name="adj1" fmla="val 42190"/>
                <a:gd name="adj2" fmla="val -113463"/>
              </a:avLst>
            </a:prstGeom>
            <a:ln/>
          </p:spPr>
          <p:style>
            <a:lnRef idx="0">
              <a:schemeClr val="accent4"/>
            </a:lnRef>
            <a:fillRef idx="3">
              <a:schemeClr val="accent4"/>
            </a:fillRef>
            <a:effectRef idx="3">
              <a:schemeClr val="accent4"/>
            </a:effectRef>
            <a:fontRef idx="minor">
              <a:schemeClr val="lt1"/>
            </a:fontRef>
          </p:style>
          <p:txBody>
            <a:bodyPr wrap="none" anchor="ctr"/>
            <a:lstStyle>
              <a:defPPr>
                <a:defRPr lang="tr-T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r>
                <a:rPr lang="tr-TR" b="1" dirty="0">
                  <a:solidFill>
                    <a:schemeClr val="bg1"/>
                  </a:solidFill>
                  <a:latin typeface="Times New Roman Tur" pitchFamily="18" charset="0"/>
                </a:rPr>
                <a:t>Evet. Kulak koruyucuyu kullanırken, ekipmanın </a:t>
              </a:r>
            </a:p>
            <a:p>
              <a:pPr algn="ctr" eaLnBrk="0" hangingPunct="0"/>
              <a:r>
                <a:rPr lang="tr-TR" b="1" dirty="0">
                  <a:solidFill>
                    <a:schemeClr val="bg1"/>
                  </a:solidFill>
                  <a:latin typeface="Times New Roman Tur" pitchFamily="18" charset="0"/>
                </a:rPr>
                <a:t>normal sesine alışacaksınız ve  arıza halindeki </a:t>
              </a:r>
            </a:p>
            <a:p>
              <a:pPr algn="ctr" eaLnBrk="0" hangingPunct="0"/>
              <a:r>
                <a:rPr lang="tr-TR" b="1" dirty="0">
                  <a:solidFill>
                    <a:schemeClr val="bg1"/>
                  </a:solidFill>
                  <a:latin typeface="Times New Roman Tur" pitchFamily="18" charset="0"/>
                </a:rPr>
                <a:t>sesi </a:t>
              </a:r>
              <a:r>
                <a:rPr lang="tr-TR" b="1" dirty="0" err="1">
                  <a:solidFill>
                    <a:schemeClr val="bg1"/>
                  </a:solidFill>
                  <a:latin typeface="Times New Roman Tur" pitchFamily="18" charset="0"/>
                </a:rPr>
                <a:t>ayırdedebileceksiniz</a:t>
              </a:r>
              <a:r>
                <a:rPr lang="tr-TR" b="1" dirty="0">
                  <a:solidFill>
                    <a:schemeClr val="bg1"/>
                  </a:solidFill>
                  <a:latin typeface="Times New Roman Tur" pitchFamily="18" charset="0"/>
                </a:rPr>
                <a:t>.</a:t>
              </a:r>
            </a:p>
          </p:txBody>
        </p:sp>
        <p:sp>
          <p:nvSpPr>
            <p:cNvPr id="13" name="Rectangle 12"/>
            <p:cNvSpPr>
              <a:spLocks noChangeArrowheads="1"/>
            </p:cNvSpPr>
            <p:nvPr/>
          </p:nvSpPr>
          <p:spPr bwMode="auto">
            <a:xfrm>
              <a:off x="7770440" y="36449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nchor="ct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AU" sz="3600" dirty="0">
                  <a:latin typeface="Clarendon Condensed" pitchFamily="18" charset="0"/>
                </a:rPr>
                <a:t> </a:t>
              </a:r>
              <a:r>
                <a:rPr lang="en-AU" sz="4800" b="1" dirty="0">
                  <a:solidFill>
                    <a:srgbClr val="92007D"/>
                  </a:solidFill>
                  <a:latin typeface="Clarendon Condensed" pitchFamily="18" charset="0"/>
                  <a:sym typeface="Wingdings" pitchFamily="2" charset="2"/>
                </a:rPr>
                <a:t></a:t>
              </a:r>
            </a:p>
          </p:txBody>
        </p:sp>
      </p:grpSp>
      <p:grpSp>
        <p:nvGrpSpPr>
          <p:cNvPr id="8" name="Grup 3"/>
          <p:cNvGrpSpPr/>
          <p:nvPr/>
        </p:nvGrpSpPr>
        <p:grpSpPr>
          <a:xfrm>
            <a:off x="1751360" y="4419059"/>
            <a:ext cx="4698571" cy="1413329"/>
            <a:chOff x="203200" y="3933371"/>
            <a:chExt cx="4698571" cy="1413329"/>
          </a:xfrm>
        </p:grpSpPr>
        <p:sp>
          <p:nvSpPr>
            <p:cNvPr id="10" name="AutoShape 8"/>
            <p:cNvSpPr>
              <a:spLocks noChangeArrowheads="1"/>
            </p:cNvSpPr>
            <p:nvPr/>
          </p:nvSpPr>
          <p:spPr bwMode="auto">
            <a:xfrm>
              <a:off x="1015571" y="3933371"/>
              <a:ext cx="3886200" cy="673100"/>
            </a:xfrm>
            <a:prstGeom prst="wedgeEllipseCallout">
              <a:avLst>
                <a:gd name="adj1" fmla="val -51185"/>
                <a:gd name="adj2" fmla="val 103569"/>
              </a:avLst>
            </a:prstGeom>
            <a:ln/>
          </p:spPr>
          <p:style>
            <a:lnRef idx="1">
              <a:schemeClr val="accent1"/>
            </a:lnRef>
            <a:fillRef idx="2">
              <a:schemeClr val="accent1"/>
            </a:fillRef>
            <a:effectRef idx="1">
              <a:schemeClr val="accent1"/>
            </a:effectRef>
            <a:fontRef idx="minor">
              <a:schemeClr val="dk1"/>
            </a:fontRef>
          </p:style>
          <p:txBody>
            <a:bodyPr wrap="none" anchor="ctr"/>
            <a:lstStyle>
              <a:defPPr>
                <a:defRPr lang="tr-TR"/>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0" hangingPunct="0"/>
              <a:r>
                <a:rPr lang="tr-TR" b="1" dirty="0">
                  <a:solidFill>
                    <a:schemeClr val="accent2"/>
                  </a:solidFill>
                  <a:latin typeface="Times New Roman Tur" pitchFamily="18" charset="0"/>
                </a:rPr>
                <a:t>Ekipmanın sesindeki değişikliği </a:t>
              </a:r>
            </a:p>
            <a:p>
              <a:pPr algn="ctr" eaLnBrk="0" hangingPunct="0"/>
              <a:r>
                <a:rPr lang="tr-TR" b="1" dirty="0" err="1">
                  <a:solidFill>
                    <a:schemeClr val="accent2"/>
                  </a:solidFill>
                  <a:latin typeface="Times New Roman Tur" pitchFamily="18" charset="0"/>
                </a:rPr>
                <a:t>farkedebilecek</a:t>
              </a:r>
              <a:r>
                <a:rPr lang="tr-TR" b="1" dirty="0">
                  <a:solidFill>
                    <a:schemeClr val="accent2"/>
                  </a:solidFill>
                  <a:latin typeface="Times New Roman Tur" pitchFamily="18" charset="0"/>
                </a:rPr>
                <a:t> miyim ?</a:t>
              </a:r>
            </a:p>
          </p:txBody>
        </p:sp>
        <p:sp>
          <p:nvSpPr>
            <p:cNvPr id="11" name="Rectangle 10"/>
            <p:cNvSpPr>
              <a:spLocks noChangeArrowheads="1"/>
            </p:cNvSpPr>
            <p:nvPr/>
          </p:nvSpPr>
          <p:spPr bwMode="auto">
            <a:xfrm>
              <a:off x="203200" y="45085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nchor="ct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AU" sz="3600" dirty="0">
                  <a:latin typeface="Clarendon Condensed" pitchFamily="18" charset="0"/>
                </a:rPr>
                <a:t> </a:t>
              </a:r>
              <a:r>
                <a:rPr lang="en-AU" sz="4800" b="1" dirty="0">
                  <a:solidFill>
                    <a:schemeClr val="accent2"/>
                  </a:solidFill>
                  <a:latin typeface="Clarendon Condensed" pitchFamily="18" charset="0"/>
                  <a:sym typeface="Wingdings" pitchFamily="2" charset="2"/>
                </a:rPr>
                <a:t></a:t>
              </a:r>
              <a:endParaRPr lang="en-AU" sz="4800" b="1" dirty="0">
                <a:solidFill>
                  <a:srgbClr val="008000"/>
                </a:solidFill>
                <a:latin typeface="Clarendon Condensed" pitchFamily="18" charset="0"/>
                <a:sym typeface="Wingdings" pitchFamily="2" charset="2"/>
              </a:endParaRPr>
            </a:p>
          </p:txBody>
        </p:sp>
      </p:grpSp>
      <p:sp>
        <p:nvSpPr>
          <p:cNvPr id="9" name="TextBox 8"/>
          <p:cNvSpPr txBox="1">
            <a:spLocks noChangeArrowheads="1"/>
          </p:cNvSpPr>
          <p:nvPr/>
        </p:nvSpPr>
        <p:spPr bwMode="auto">
          <a:xfrm>
            <a:off x="2016473" y="53031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r>
              <a:rPr lang="tr-TR" dirty="0"/>
              <a:t>Kulak Koruyucuları – İşçi Yorumları</a:t>
            </a:r>
          </a:p>
        </p:txBody>
      </p:sp>
    </p:spTree>
    <p:extLst>
      <p:ext uri="{BB962C8B-B14F-4D97-AF65-F5344CB8AC3E}">
        <p14:creationId xmlns:p14="http://schemas.microsoft.com/office/powerpoint/2010/main" val="412652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cNvPicPr>
            <a:picLocks noChangeAspect="1"/>
          </p:cNvPicPr>
          <p:nvPr/>
        </p:nvPicPr>
        <p:blipFill>
          <a:blip r:embed="rId2"/>
          <a:stretch>
            <a:fillRect/>
          </a:stretch>
        </p:blipFill>
        <p:spPr>
          <a:xfrm>
            <a:off x="1981200" y="1307549"/>
            <a:ext cx="8229600" cy="2739914"/>
          </a:xfrm>
          <a:prstGeom prst="rect">
            <a:avLst/>
          </a:prstGeom>
        </p:spPr>
      </p:pic>
      <p:sp>
        <p:nvSpPr>
          <p:cNvPr id="5" name="Rectangle 4"/>
          <p:cNvSpPr>
            <a:spLocks noChangeArrowheads="1"/>
          </p:cNvSpPr>
          <p:nvPr/>
        </p:nvSpPr>
        <p:spPr bwMode="auto">
          <a:xfrm>
            <a:off x="1890369" y="4648225"/>
            <a:ext cx="80648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600" b="0" i="0" u="none" strike="noStrike" cap="none" normalizeH="0" baseline="0" dirty="0">
                <a:ln>
                  <a:noFill/>
                </a:ln>
                <a:solidFill>
                  <a:srgbClr val="000000"/>
                </a:solidFill>
                <a:effectLst/>
                <a:latin typeface="Arial" pitchFamily="34" charset="0"/>
                <a:cs typeface="Arial" pitchFamily="34" charset="0"/>
              </a:rPr>
              <a:t>Yukarıdaki gibi örnekler verebiliriz ancak, mutlaka tebliğe bakılarak karar verilmelidir</a:t>
            </a:r>
            <a:r>
              <a:rPr kumimoji="0" lang="tr-TR" altLang="tr-TR" sz="900" b="0" i="0" u="none" strike="noStrike" cap="none" normalizeH="0" baseline="0" dirty="0">
                <a:ln>
                  <a:noFill/>
                </a:ln>
                <a:solidFill>
                  <a:srgbClr val="000000"/>
                </a:solidFill>
                <a:effectLst/>
                <a:latin typeface="Arial" pitchFamily="34" charset="0"/>
                <a:cs typeface="Arial" pitchFamily="34" charset="0"/>
              </a:rPr>
              <a:t>.</a:t>
            </a:r>
            <a:endParaRPr kumimoji="0" lang="tr-TR" altLang="tr-TR"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589749" y="5702499"/>
            <a:ext cx="906781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lang="tr-TR" altLang="tr-TR" sz="1600" dirty="0">
                <a:solidFill>
                  <a:srgbClr val="000000"/>
                </a:solidFill>
                <a:latin typeface="Arial" pitchFamily="34" charset="0"/>
                <a:cs typeface="Arial" pitchFamily="34" charset="0"/>
              </a:rPr>
              <a:t>6331 sayılı kanunda: Çok tehlikeli iş yerlerinde mesleki yeterlilik eğitimi almayan ÇALIŞAMAZ!</a:t>
            </a:r>
            <a:endParaRPr kumimoji="0" lang="tr-TR" altLang="tr-T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10298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8676" y="431608"/>
            <a:ext cx="8472314" cy="6108690"/>
          </a:xfrm>
          <a:prstGeom prst="rect">
            <a:avLst/>
          </a:prstGeom>
        </p:spPr>
      </p:pic>
      <p:sp>
        <p:nvSpPr>
          <p:cNvPr id="5" name="Rectangle 4"/>
          <p:cNvSpPr>
            <a:spLocks noGrp="1" noChangeArrowheads="1"/>
          </p:cNvSpPr>
          <p:nvPr/>
        </p:nvSpPr>
        <p:spPr>
          <a:xfrm>
            <a:off x="979536" y="6101813"/>
            <a:ext cx="5371389" cy="4384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000" dirty="0"/>
              <a:t>Kaynak işlerinde, yalıtkan özellikte</a:t>
            </a:r>
          </a:p>
          <a:p>
            <a:pPr marL="0" indent="0" eaLnBrk="1" hangingPunct="1">
              <a:lnSpc>
                <a:spcPct val="90000"/>
              </a:lnSpc>
              <a:buNone/>
            </a:pPr>
            <a:endParaRPr lang="tr-TR" sz="2000" dirty="0"/>
          </a:p>
          <a:p>
            <a:pPr marL="0" indent="0" eaLnBrk="1" hangingPunct="1">
              <a:lnSpc>
                <a:spcPct val="90000"/>
              </a:lnSpc>
              <a:buNone/>
            </a:pPr>
            <a:endParaRPr lang="tr-TR" sz="2000" dirty="0"/>
          </a:p>
        </p:txBody>
      </p:sp>
    </p:spTree>
    <p:extLst>
      <p:ext uri="{BB962C8B-B14F-4D97-AF65-F5344CB8AC3E}">
        <p14:creationId xmlns:p14="http://schemas.microsoft.com/office/powerpoint/2010/main" val="633337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7262" y="80962"/>
            <a:ext cx="10277475" cy="6696075"/>
          </a:xfrm>
          <a:prstGeom prst="rect">
            <a:avLst/>
          </a:prstGeom>
        </p:spPr>
      </p:pic>
      <p:sp>
        <p:nvSpPr>
          <p:cNvPr id="3" name="Rectangle 2"/>
          <p:cNvSpPr/>
          <p:nvPr/>
        </p:nvSpPr>
        <p:spPr>
          <a:xfrm>
            <a:off x="3047999" y="2040020"/>
            <a:ext cx="6096000" cy="400110"/>
          </a:xfrm>
          <a:prstGeom prst="rect">
            <a:avLst/>
          </a:prstGeom>
        </p:spPr>
        <p:txBody>
          <a:bodyPr>
            <a:spAutoFit/>
          </a:bodyPr>
          <a:lstStyle/>
          <a:p>
            <a:pPr marL="0" lvl="1" algn="just">
              <a:defRPr/>
            </a:pPr>
            <a:r>
              <a:rPr lang="tr-TR" sz="2000" b="1" dirty="0">
                <a:solidFill>
                  <a:srgbClr val="FF0000"/>
                </a:solidFill>
              </a:rPr>
              <a:t>uçan ince partiküller ve tozların kaçmasını engeller.</a:t>
            </a:r>
          </a:p>
        </p:txBody>
      </p:sp>
      <p:sp>
        <p:nvSpPr>
          <p:cNvPr id="4" name="Rectangle 3"/>
          <p:cNvSpPr/>
          <p:nvPr/>
        </p:nvSpPr>
        <p:spPr>
          <a:xfrm>
            <a:off x="2810845" y="4214522"/>
            <a:ext cx="5897064" cy="369332"/>
          </a:xfrm>
          <a:prstGeom prst="rect">
            <a:avLst/>
          </a:prstGeom>
        </p:spPr>
        <p:txBody>
          <a:bodyPr wrap="none">
            <a:spAutoFit/>
          </a:bodyPr>
          <a:lstStyle/>
          <a:p>
            <a:r>
              <a:rPr lang="tr-TR" b="1" dirty="0">
                <a:solidFill>
                  <a:srgbClr val="FF0000"/>
                </a:solidFill>
              </a:rPr>
              <a:t>tehlikeli kimyasal maddelerin yüz ve göze gelmesini engeller.</a:t>
            </a:r>
            <a:endParaRPr lang="tr-TR" dirty="0">
              <a:solidFill>
                <a:srgbClr val="FF0000"/>
              </a:solidFill>
            </a:endParaRPr>
          </a:p>
        </p:txBody>
      </p:sp>
      <p:sp>
        <p:nvSpPr>
          <p:cNvPr id="6" name="Rectangle 5"/>
          <p:cNvSpPr/>
          <p:nvPr/>
        </p:nvSpPr>
        <p:spPr>
          <a:xfrm>
            <a:off x="3425885" y="5988914"/>
            <a:ext cx="4666983" cy="369332"/>
          </a:xfrm>
          <a:prstGeom prst="rect">
            <a:avLst/>
          </a:prstGeom>
        </p:spPr>
        <p:txBody>
          <a:bodyPr wrap="none">
            <a:spAutoFit/>
          </a:bodyPr>
          <a:lstStyle/>
          <a:p>
            <a:r>
              <a:rPr lang="tr-TR" b="1" dirty="0">
                <a:solidFill>
                  <a:srgbClr val="FF0000"/>
                </a:solidFill>
              </a:rPr>
              <a:t>gözlerin ısı ve ışınlara maruz kalmasını</a:t>
            </a:r>
            <a:r>
              <a:rPr lang="tr-TR" dirty="0">
                <a:solidFill>
                  <a:srgbClr val="FF0000"/>
                </a:solidFill>
              </a:rPr>
              <a:t> engeller.</a:t>
            </a:r>
          </a:p>
        </p:txBody>
      </p:sp>
    </p:spTree>
    <p:extLst>
      <p:ext uri="{BB962C8B-B14F-4D97-AF65-F5344CB8AC3E}">
        <p14:creationId xmlns:p14="http://schemas.microsoft.com/office/powerpoint/2010/main" val="1516735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0161" y="141333"/>
            <a:ext cx="9044248" cy="6633542"/>
          </a:xfrm>
          <a:prstGeom prst="rect">
            <a:avLst/>
          </a:prstGeom>
        </p:spPr>
      </p:pic>
    </p:spTree>
    <p:extLst>
      <p:ext uri="{BB962C8B-B14F-4D97-AF65-F5344CB8AC3E}">
        <p14:creationId xmlns:p14="http://schemas.microsoft.com/office/powerpoint/2010/main" val="2658577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80655" y="216546"/>
            <a:ext cx="9985403" cy="6641454"/>
          </a:xfrm>
          <a:prstGeom prst="rect">
            <a:avLst/>
          </a:prstGeom>
        </p:spPr>
      </p:pic>
    </p:spTree>
    <p:extLst>
      <p:ext uri="{BB962C8B-B14F-4D97-AF65-F5344CB8AC3E}">
        <p14:creationId xmlns:p14="http://schemas.microsoft.com/office/powerpoint/2010/main" val="476664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81200" y="53752"/>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4000" dirty="0"/>
              <a:t>Gaz - Buhar Maskeleri</a:t>
            </a:r>
          </a:p>
        </p:txBody>
      </p:sp>
      <p:sp>
        <p:nvSpPr>
          <p:cNvPr id="34819" name="Rectangle 3"/>
          <p:cNvSpPr>
            <a:spLocks noGrp="1" noChangeArrowheads="1"/>
          </p:cNvSpPr>
          <p:nvPr>
            <p:ph idx="1"/>
          </p:nvPr>
        </p:nvSpPr>
        <p:spPr>
          <a:xfrm>
            <a:off x="1775520" y="1600201"/>
            <a:ext cx="6840760" cy="4525963"/>
          </a:xfrm>
        </p:spPr>
        <p:txBody>
          <a:bodyPr/>
          <a:lstStyle/>
          <a:p>
            <a:pPr eaLnBrk="1" hangingPunct="1">
              <a:lnSpc>
                <a:spcPct val="80000"/>
              </a:lnSpc>
              <a:buFontTx/>
              <a:buNone/>
            </a:pPr>
            <a:r>
              <a:rPr lang="tr-TR" sz="2000" dirty="0"/>
              <a:t>Gaz filtreleri bertaraf ettikleri gazın türüne göre sınıflandırılır:</a:t>
            </a:r>
          </a:p>
          <a:p>
            <a:pPr eaLnBrk="1" hangingPunct="1">
              <a:lnSpc>
                <a:spcPct val="80000"/>
              </a:lnSpc>
              <a:buFontTx/>
              <a:buNone/>
            </a:pPr>
            <a:endParaRPr lang="tr-TR" sz="2000" dirty="0"/>
          </a:p>
          <a:p>
            <a:pPr marL="174625" indent="-174625">
              <a:lnSpc>
                <a:spcPct val="80000"/>
              </a:lnSpc>
            </a:pPr>
            <a:r>
              <a:rPr lang="tr-TR" sz="2000" b="1" dirty="0"/>
              <a:t>A Tipi:</a:t>
            </a:r>
            <a:r>
              <a:rPr lang="tr-TR" sz="2000" dirty="0"/>
              <a:t> Kaynama sıcaklığı 65 </a:t>
            </a:r>
            <a:r>
              <a:rPr lang="tr-TR" sz="2000" baseline="30000" dirty="0" err="1"/>
              <a:t>o</a:t>
            </a:r>
            <a:r>
              <a:rPr lang="tr-TR" sz="2000" dirty="0" err="1"/>
              <a:t>C’den</a:t>
            </a:r>
            <a:r>
              <a:rPr lang="tr-TR" sz="2000" dirty="0"/>
              <a:t> yüksek bazı organik gaz ve buharlara karşı </a:t>
            </a:r>
            <a:r>
              <a:rPr lang="tr-TR" sz="2000" b="1" dirty="0"/>
              <a:t>(Kahverengi)</a:t>
            </a:r>
          </a:p>
          <a:p>
            <a:pPr marL="174625" indent="-174625">
              <a:lnSpc>
                <a:spcPct val="80000"/>
              </a:lnSpc>
            </a:pPr>
            <a:endParaRPr lang="tr-TR" sz="2000" dirty="0"/>
          </a:p>
          <a:p>
            <a:pPr marL="174625" indent="-174625">
              <a:lnSpc>
                <a:spcPct val="80000"/>
              </a:lnSpc>
            </a:pPr>
            <a:r>
              <a:rPr lang="tr-TR" sz="2000" b="1" dirty="0"/>
              <a:t>B Tipi:</a:t>
            </a:r>
            <a:r>
              <a:rPr lang="tr-TR" sz="2000" dirty="0"/>
              <a:t> İnorganik gaz ve buharlara karşı (CO hariç). </a:t>
            </a:r>
            <a:r>
              <a:rPr lang="tr-TR" sz="2000" b="1" dirty="0"/>
              <a:t>(Gri)</a:t>
            </a:r>
          </a:p>
          <a:p>
            <a:pPr marL="174625" indent="-174625">
              <a:lnSpc>
                <a:spcPct val="80000"/>
              </a:lnSpc>
            </a:pPr>
            <a:endParaRPr lang="tr-TR" sz="2000" dirty="0"/>
          </a:p>
          <a:p>
            <a:pPr marL="174625" indent="-174625">
              <a:lnSpc>
                <a:spcPct val="80000"/>
              </a:lnSpc>
            </a:pPr>
            <a:r>
              <a:rPr lang="tr-TR" sz="2000" b="1" dirty="0"/>
              <a:t>E Tipi: </a:t>
            </a:r>
            <a:r>
              <a:rPr lang="tr-TR" sz="2000" dirty="0"/>
              <a:t> Sülfür dioksit ve diğer asitli gaz ve buharlara karşı </a:t>
            </a:r>
            <a:r>
              <a:rPr lang="tr-TR" sz="2000" b="1" dirty="0"/>
              <a:t>(Sarı)</a:t>
            </a:r>
          </a:p>
          <a:p>
            <a:pPr marL="174625" indent="-174625">
              <a:lnSpc>
                <a:spcPct val="80000"/>
              </a:lnSpc>
            </a:pPr>
            <a:endParaRPr lang="tr-TR" sz="2000" dirty="0"/>
          </a:p>
          <a:p>
            <a:pPr marL="174625" indent="-174625">
              <a:lnSpc>
                <a:spcPct val="80000"/>
              </a:lnSpc>
            </a:pPr>
            <a:r>
              <a:rPr lang="tr-TR" sz="2000" b="1" dirty="0"/>
              <a:t>K Tipi:</a:t>
            </a:r>
            <a:r>
              <a:rPr lang="tr-TR" sz="2000" dirty="0"/>
              <a:t> Amonyak ve amonyak türevlerine karşı </a:t>
            </a:r>
            <a:r>
              <a:rPr lang="tr-TR" sz="2000" b="1" dirty="0"/>
              <a:t>(Yeşil)</a:t>
            </a:r>
          </a:p>
          <a:p>
            <a:pPr eaLnBrk="1" hangingPunct="1">
              <a:lnSpc>
                <a:spcPct val="80000"/>
              </a:lnSpc>
            </a:pPr>
            <a:endParaRPr lang="tr-TR" sz="2000" dirty="0"/>
          </a:p>
        </p:txBody>
      </p:sp>
      <p:sp>
        <p:nvSpPr>
          <p:cNvPr id="34822"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6D527D-1DCA-449C-886B-DC991A7C4AEA}" type="slidenum">
              <a:rPr lang="tr-TR" smtClean="0"/>
              <a:pPr eaLnBrk="1" hangingPunct="1"/>
              <a:t>34</a:t>
            </a:fld>
            <a:endParaRPr lang="tr-TR"/>
          </a:p>
        </p:txBody>
      </p:sp>
      <p:pic>
        <p:nvPicPr>
          <p:cNvPr id="34820" name="Picture 4" descr="3MFil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3069845"/>
            <a:ext cx="1440830" cy="144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3M68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281" y="980729"/>
            <a:ext cx="1584845" cy="158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437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3694" y="209470"/>
            <a:ext cx="6633556" cy="4773659"/>
          </a:xfrm>
          <a:prstGeom prst="rect">
            <a:avLst/>
          </a:prstGeom>
        </p:spPr>
      </p:pic>
      <p:pic>
        <p:nvPicPr>
          <p:cNvPr id="3" name="Picture 2"/>
          <p:cNvPicPr>
            <a:picLocks noChangeAspect="1"/>
          </p:cNvPicPr>
          <p:nvPr/>
        </p:nvPicPr>
        <p:blipFill>
          <a:blip r:embed="rId3"/>
          <a:stretch>
            <a:fillRect/>
          </a:stretch>
        </p:blipFill>
        <p:spPr>
          <a:xfrm>
            <a:off x="831274" y="5210175"/>
            <a:ext cx="9686925" cy="1647825"/>
          </a:xfrm>
          <a:prstGeom prst="rect">
            <a:avLst/>
          </a:prstGeom>
        </p:spPr>
      </p:pic>
    </p:spTree>
    <p:extLst>
      <p:ext uri="{BB962C8B-B14F-4D97-AF65-F5344CB8AC3E}">
        <p14:creationId xmlns:p14="http://schemas.microsoft.com/office/powerpoint/2010/main" val="3367213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6414" y="203963"/>
            <a:ext cx="8994371" cy="6433989"/>
          </a:xfrm>
          <a:prstGeom prst="rect">
            <a:avLst/>
          </a:prstGeom>
        </p:spPr>
      </p:pic>
    </p:spTree>
    <p:extLst>
      <p:ext uri="{BB962C8B-B14F-4D97-AF65-F5344CB8AC3E}">
        <p14:creationId xmlns:p14="http://schemas.microsoft.com/office/powerpoint/2010/main" val="499966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5837" y="481012"/>
            <a:ext cx="10220325" cy="5895975"/>
          </a:xfrm>
          <a:prstGeom prst="rect">
            <a:avLst/>
          </a:prstGeom>
        </p:spPr>
      </p:pic>
      <p:pic>
        <p:nvPicPr>
          <p:cNvPr id="3" name="Picture 2"/>
          <p:cNvPicPr>
            <a:picLocks noChangeAspect="1"/>
          </p:cNvPicPr>
          <p:nvPr/>
        </p:nvPicPr>
        <p:blipFill>
          <a:blip r:embed="rId3"/>
          <a:stretch>
            <a:fillRect/>
          </a:stretch>
        </p:blipFill>
        <p:spPr>
          <a:xfrm>
            <a:off x="10765591" y="3071214"/>
            <a:ext cx="1372950" cy="3045938"/>
          </a:xfrm>
          <a:prstGeom prst="rect">
            <a:avLst/>
          </a:prstGeom>
        </p:spPr>
      </p:pic>
      <p:sp>
        <p:nvSpPr>
          <p:cNvPr id="4" name="Right Arrow 3"/>
          <p:cNvSpPr/>
          <p:nvPr/>
        </p:nvSpPr>
        <p:spPr>
          <a:xfrm>
            <a:off x="9875520" y="3125585"/>
            <a:ext cx="548640" cy="30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Picture 5"/>
          <p:cNvPicPr>
            <a:picLocks noChangeAspect="1"/>
          </p:cNvPicPr>
          <p:nvPr/>
        </p:nvPicPr>
        <p:blipFill>
          <a:blip r:embed="rId4"/>
          <a:stretch>
            <a:fillRect/>
          </a:stretch>
        </p:blipFill>
        <p:spPr>
          <a:xfrm>
            <a:off x="10847677" y="25276"/>
            <a:ext cx="1118700" cy="3045938"/>
          </a:xfrm>
          <a:prstGeom prst="rect">
            <a:avLst/>
          </a:prstGeom>
        </p:spPr>
      </p:pic>
      <p:sp>
        <p:nvSpPr>
          <p:cNvPr id="7" name="Right Arrow 6"/>
          <p:cNvSpPr/>
          <p:nvPr/>
        </p:nvSpPr>
        <p:spPr>
          <a:xfrm rot="18847869">
            <a:off x="10230214" y="1410883"/>
            <a:ext cx="548640" cy="30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Picture 7"/>
          <p:cNvPicPr>
            <a:picLocks noChangeAspect="1"/>
          </p:cNvPicPr>
          <p:nvPr/>
        </p:nvPicPr>
        <p:blipFill>
          <a:blip r:embed="rId5"/>
          <a:stretch>
            <a:fillRect/>
          </a:stretch>
        </p:blipFill>
        <p:spPr>
          <a:xfrm>
            <a:off x="6417425" y="3611986"/>
            <a:ext cx="1881450" cy="2360602"/>
          </a:xfrm>
          <a:prstGeom prst="rect">
            <a:avLst/>
          </a:prstGeom>
        </p:spPr>
      </p:pic>
      <p:sp>
        <p:nvSpPr>
          <p:cNvPr id="9" name="Right Arrow 8"/>
          <p:cNvSpPr/>
          <p:nvPr/>
        </p:nvSpPr>
        <p:spPr>
          <a:xfrm>
            <a:off x="4181774" y="3877993"/>
            <a:ext cx="2235651" cy="245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49655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3462" y="204787"/>
            <a:ext cx="10125075" cy="6448425"/>
          </a:xfrm>
          <a:prstGeom prst="rect">
            <a:avLst/>
          </a:prstGeom>
        </p:spPr>
      </p:pic>
    </p:spTree>
    <p:extLst>
      <p:ext uri="{BB962C8B-B14F-4D97-AF65-F5344CB8AC3E}">
        <p14:creationId xmlns:p14="http://schemas.microsoft.com/office/powerpoint/2010/main" val="558897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339" y="459191"/>
            <a:ext cx="5591175" cy="752475"/>
          </a:xfrm>
          <a:prstGeom prst="rect">
            <a:avLst/>
          </a:prstGeom>
        </p:spPr>
      </p:pic>
      <p:sp>
        <p:nvSpPr>
          <p:cNvPr id="7" name="Content Placeholder 6"/>
          <p:cNvSpPr>
            <a:spLocks noGrp="1"/>
          </p:cNvSpPr>
          <p:nvPr>
            <p:ph idx="1"/>
          </p:nvPr>
        </p:nvSpPr>
        <p:spPr>
          <a:xfrm>
            <a:off x="455815" y="1211666"/>
            <a:ext cx="6959138" cy="4351338"/>
          </a:xfrm>
        </p:spPr>
        <p:txBody>
          <a:bodyPr/>
          <a:lstStyle/>
          <a:p>
            <a:r>
              <a:rPr lang="tr-TR" dirty="0"/>
              <a:t>-Sıyrılma, kesilme ve darbelere karşı koruma</a:t>
            </a:r>
          </a:p>
          <a:p>
            <a:r>
              <a:rPr lang="tr-TR" dirty="0"/>
              <a:t>Alev ve ısıdan korunma</a:t>
            </a:r>
          </a:p>
          <a:p>
            <a:r>
              <a:rPr lang="tr-TR" dirty="0"/>
              <a:t>Kimyasal zararlılardan korunma</a:t>
            </a:r>
          </a:p>
          <a:p>
            <a:r>
              <a:rPr lang="tr-TR" dirty="0"/>
              <a:t>Elektrik kazalarından korunma</a:t>
            </a:r>
          </a:p>
          <a:p>
            <a:r>
              <a:rPr lang="tr-TR" dirty="0"/>
              <a:t>Radyasyondan korunma</a:t>
            </a:r>
          </a:p>
        </p:txBody>
      </p:sp>
      <p:pic>
        <p:nvPicPr>
          <p:cNvPr id="8" name="Picture 7"/>
          <p:cNvPicPr>
            <a:picLocks noChangeAspect="1"/>
          </p:cNvPicPr>
          <p:nvPr/>
        </p:nvPicPr>
        <p:blipFill>
          <a:blip r:embed="rId3"/>
          <a:stretch>
            <a:fillRect/>
          </a:stretch>
        </p:blipFill>
        <p:spPr>
          <a:xfrm>
            <a:off x="5533747" y="1845425"/>
            <a:ext cx="6530025" cy="4958797"/>
          </a:xfrm>
          <a:prstGeom prst="rect">
            <a:avLst/>
          </a:prstGeom>
        </p:spPr>
      </p:pic>
    </p:spTree>
    <p:extLst>
      <p:ext uri="{BB962C8B-B14F-4D97-AF65-F5344CB8AC3E}">
        <p14:creationId xmlns:p14="http://schemas.microsoft.com/office/powerpoint/2010/main" val="35131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cNvPicPr>
            <a:picLocks noChangeAspect="1"/>
          </p:cNvPicPr>
          <p:nvPr/>
        </p:nvPicPr>
        <p:blipFill>
          <a:blip r:embed="rId2"/>
          <a:stretch>
            <a:fillRect/>
          </a:stretch>
        </p:blipFill>
        <p:spPr>
          <a:xfrm>
            <a:off x="1640910" y="55968"/>
            <a:ext cx="9027090" cy="6834577"/>
          </a:xfrm>
          <a:prstGeom prst="rect">
            <a:avLst/>
          </a:prstGeom>
        </p:spPr>
      </p:pic>
    </p:spTree>
    <p:extLst>
      <p:ext uri="{BB962C8B-B14F-4D97-AF65-F5344CB8AC3E}">
        <p14:creationId xmlns:p14="http://schemas.microsoft.com/office/powerpoint/2010/main" val="481225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404" y="60075"/>
            <a:ext cx="9714547" cy="6764675"/>
          </a:xfrm>
          <a:prstGeom prst="rect">
            <a:avLst/>
          </a:prstGeom>
        </p:spPr>
      </p:pic>
    </p:spTree>
    <p:extLst>
      <p:ext uri="{BB962C8B-B14F-4D97-AF65-F5344CB8AC3E}">
        <p14:creationId xmlns:p14="http://schemas.microsoft.com/office/powerpoint/2010/main" val="3524478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5266" y="415636"/>
            <a:ext cx="7934325" cy="923925"/>
          </a:xfrm>
          <a:prstGeom prst="rect">
            <a:avLst/>
          </a:prstGeom>
        </p:spPr>
      </p:pic>
      <p:pic>
        <p:nvPicPr>
          <p:cNvPr id="5" name="Picture 4" descr="Darbeye Dayanıklı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5083" y="186441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Çelik Ara Taba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5083" y="244068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ntistati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5083" y="308838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aymaya Dirençli Taba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5083" y="373766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site Dayanıklı Taban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5083" y="438536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u ve Rutubete Dayanıklı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5083" y="503306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sıya Dayanıklı Taban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5083" y="568076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Grp="1" noChangeArrowheads="1"/>
          </p:cNvSpPr>
          <p:nvPr/>
        </p:nvSpPr>
        <p:spPr>
          <a:xfrm>
            <a:off x="2365980" y="1864418"/>
            <a:ext cx="699452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tr-TR" dirty="0"/>
              <a:t>Darbeye dayanıklı</a:t>
            </a:r>
          </a:p>
          <a:p>
            <a:pPr eaLnBrk="1" hangingPunct="1"/>
            <a:r>
              <a:rPr lang="tr-TR" dirty="0"/>
              <a:t>Çelik ara taban</a:t>
            </a:r>
          </a:p>
          <a:p>
            <a:pPr eaLnBrk="1" hangingPunct="1"/>
            <a:r>
              <a:rPr lang="tr-TR" dirty="0"/>
              <a:t>Anti-statik</a:t>
            </a:r>
          </a:p>
          <a:p>
            <a:pPr eaLnBrk="1" hangingPunct="1"/>
            <a:r>
              <a:rPr lang="tr-TR" dirty="0"/>
              <a:t>Kaymaya dirençli taban</a:t>
            </a:r>
          </a:p>
          <a:p>
            <a:pPr eaLnBrk="1" hangingPunct="1"/>
            <a:r>
              <a:rPr lang="tr-TR" dirty="0"/>
              <a:t>Aside dayanıklı taban</a:t>
            </a:r>
          </a:p>
          <a:p>
            <a:pPr eaLnBrk="1" hangingPunct="1"/>
            <a:r>
              <a:rPr lang="tr-TR" dirty="0"/>
              <a:t>Suya ve rutubete dayanıklı taban</a:t>
            </a:r>
          </a:p>
          <a:p>
            <a:pPr eaLnBrk="1" hangingPunct="1"/>
            <a:r>
              <a:rPr lang="tr-TR" dirty="0"/>
              <a:t>Isıya dayanıklı taban</a:t>
            </a:r>
          </a:p>
          <a:p>
            <a:pPr eaLnBrk="1" hangingPunct="1">
              <a:buFontTx/>
              <a:buNone/>
            </a:pPr>
            <a:endParaRPr lang="tr-TR" dirty="0"/>
          </a:p>
          <a:p>
            <a:pPr eaLnBrk="1" hangingPunct="1"/>
            <a:endParaRPr lang="tr-TR" dirty="0"/>
          </a:p>
        </p:txBody>
      </p:sp>
    </p:spTree>
    <p:extLst>
      <p:ext uri="{BB962C8B-B14F-4D97-AF65-F5344CB8AC3E}">
        <p14:creationId xmlns:p14="http://schemas.microsoft.com/office/powerpoint/2010/main" val="131354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5266" y="415636"/>
            <a:ext cx="7934325" cy="923925"/>
          </a:xfrm>
          <a:prstGeom prst="rect">
            <a:avLst/>
          </a:prstGeom>
        </p:spPr>
      </p:pic>
      <p:pic>
        <p:nvPicPr>
          <p:cNvPr id="5" name="Picture 4"/>
          <p:cNvPicPr>
            <a:picLocks noChangeAspect="1"/>
          </p:cNvPicPr>
          <p:nvPr/>
        </p:nvPicPr>
        <p:blipFill>
          <a:blip r:embed="rId3"/>
          <a:stretch>
            <a:fillRect/>
          </a:stretch>
        </p:blipFill>
        <p:spPr>
          <a:xfrm>
            <a:off x="207731" y="1707490"/>
            <a:ext cx="6259571" cy="4680580"/>
          </a:xfrm>
          <a:prstGeom prst="rect">
            <a:avLst/>
          </a:prstGeom>
        </p:spPr>
      </p:pic>
      <p:pic>
        <p:nvPicPr>
          <p:cNvPr id="8" name="Picture 7"/>
          <p:cNvPicPr>
            <a:picLocks noChangeAspect="1"/>
          </p:cNvPicPr>
          <p:nvPr/>
        </p:nvPicPr>
        <p:blipFill>
          <a:blip r:embed="rId4"/>
          <a:stretch>
            <a:fillRect/>
          </a:stretch>
        </p:blipFill>
        <p:spPr>
          <a:xfrm>
            <a:off x="7904391" y="1707490"/>
            <a:ext cx="3000150" cy="2132157"/>
          </a:xfrm>
          <a:prstGeom prst="rect">
            <a:avLst/>
          </a:prstGeom>
        </p:spPr>
      </p:pic>
      <p:pic>
        <p:nvPicPr>
          <p:cNvPr id="9" name="Picture 8"/>
          <p:cNvPicPr>
            <a:picLocks noChangeAspect="1"/>
          </p:cNvPicPr>
          <p:nvPr/>
        </p:nvPicPr>
        <p:blipFill>
          <a:blip r:embed="rId5"/>
          <a:stretch>
            <a:fillRect/>
          </a:stretch>
        </p:blipFill>
        <p:spPr>
          <a:xfrm>
            <a:off x="7904391" y="4316639"/>
            <a:ext cx="2507038" cy="2474861"/>
          </a:xfrm>
          <a:prstGeom prst="rect">
            <a:avLst/>
          </a:prstGeom>
        </p:spPr>
      </p:pic>
    </p:spTree>
    <p:extLst>
      <p:ext uri="{BB962C8B-B14F-4D97-AF65-F5344CB8AC3E}">
        <p14:creationId xmlns:p14="http://schemas.microsoft.com/office/powerpoint/2010/main" val="621773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9789" y="280667"/>
            <a:ext cx="8873576" cy="6306909"/>
          </a:xfrm>
          <a:prstGeom prst="rect">
            <a:avLst/>
          </a:prstGeom>
        </p:spPr>
      </p:pic>
    </p:spTree>
    <p:extLst>
      <p:ext uri="{BB962C8B-B14F-4D97-AF65-F5344CB8AC3E}">
        <p14:creationId xmlns:p14="http://schemas.microsoft.com/office/powerpoint/2010/main" val="1736183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721" y="467677"/>
            <a:ext cx="4829175" cy="1533525"/>
          </a:xfrm>
          <a:prstGeom prst="rect">
            <a:avLst/>
          </a:prstGeom>
        </p:spPr>
      </p:pic>
      <p:pic>
        <p:nvPicPr>
          <p:cNvPr id="5" name="Picture 4"/>
          <p:cNvPicPr>
            <a:picLocks noChangeAspect="1"/>
          </p:cNvPicPr>
          <p:nvPr/>
        </p:nvPicPr>
        <p:blipFill>
          <a:blip r:embed="rId3"/>
          <a:stretch>
            <a:fillRect/>
          </a:stretch>
        </p:blipFill>
        <p:spPr>
          <a:xfrm>
            <a:off x="678266" y="2736186"/>
            <a:ext cx="5648325" cy="1285875"/>
          </a:xfrm>
          <a:prstGeom prst="rect">
            <a:avLst/>
          </a:prstGeom>
        </p:spPr>
      </p:pic>
      <p:pic>
        <p:nvPicPr>
          <p:cNvPr id="6" name="Picture 5"/>
          <p:cNvPicPr>
            <a:picLocks noChangeAspect="1"/>
          </p:cNvPicPr>
          <p:nvPr/>
        </p:nvPicPr>
        <p:blipFill>
          <a:blip r:embed="rId4"/>
          <a:stretch>
            <a:fillRect/>
          </a:stretch>
        </p:blipFill>
        <p:spPr>
          <a:xfrm>
            <a:off x="6743786" y="677920"/>
            <a:ext cx="4124325" cy="2409825"/>
          </a:xfrm>
          <a:prstGeom prst="rect">
            <a:avLst/>
          </a:prstGeom>
        </p:spPr>
      </p:pic>
      <p:pic>
        <p:nvPicPr>
          <p:cNvPr id="7" name="Picture 6"/>
          <p:cNvPicPr>
            <a:picLocks noChangeAspect="1"/>
          </p:cNvPicPr>
          <p:nvPr/>
        </p:nvPicPr>
        <p:blipFill>
          <a:blip r:embed="rId5"/>
          <a:stretch>
            <a:fillRect/>
          </a:stretch>
        </p:blipFill>
        <p:spPr>
          <a:xfrm>
            <a:off x="6681701" y="4215326"/>
            <a:ext cx="2288250" cy="2284453"/>
          </a:xfrm>
          <a:prstGeom prst="rect">
            <a:avLst/>
          </a:prstGeom>
        </p:spPr>
      </p:pic>
      <p:pic>
        <p:nvPicPr>
          <p:cNvPr id="8" name="Picture 7"/>
          <p:cNvPicPr>
            <a:picLocks noChangeAspect="1"/>
          </p:cNvPicPr>
          <p:nvPr/>
        </p:nvPicPr>
        <p:blipFill>
          <a:blip r:embed="rId6"/>
          <a:stretch>
            <a:fillRect/>
          </a:stretch>
        </p:blipFill>
        <p:spPr>
          <a:xfrm>
            <a:off x="678266" y="4215326"/>
            <a:ext cx="6124575" cy="542925"/>
          </a:xfrm>
          <a:prstGeom prst="rect">
            <a:avLst/>
          </a:prstGeom>
        </p:spPr>
      </p:pic>
      <p:pic>
        <p:nvPicPr>
          <p:cNvPr id="9" name="Picture 8"/>
          <p:cNvPicPr>
            <a:picLocks noChangeAspect="1"/>
          </p:cNvPicPr>
          <p:nvPr/>
        </p:nvPicPr>
        <p:blipFill>
          <a:blip r:embed="rId7"/>
          <a:stretch>
            <a:fillRect/>
          </a:stretch>
        </p:blipFill>
        <p:spPr>
          <a:xfrm>
            <a:off x="1270721" y="4757045"/>
            <a:ext cx="1152377" cy="1888807"/>
          </a:xfrm>
          <a:prstGeom prst="rect">
            <a:avLst/>
          </a:prstGeom>
        </p:spPr>
      </p:pic>
    </p:spTree>
    <p:extLst>
      <p:ext uri="{BB962C8B-B14F-4D97-AF65-F5344CB8AC3E}">
        <p14:creationId xmlns:p14="http://schemas.microsoft.com/office/powerpoint/2010/main" val="4055577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6167" y="66500"/>
            <a:ext cx="9265834" cy="6625800"/>
            <a:chOff x="1546167" y="66500"/>
            <a:chExt cx="9265834" cy="6625800"/>
          </a:xfrm>
        </p:grpSpPr>
        <p:pic>
          <p:nvPicPr>
            <p:cNvPr id="4" name="Picture 3"/>
            <p:cNvPicPr>
              <a:picLocks noChangeAspect="1"/>
            </p:cNvPicPr>
            <p:nvPr/>
          </p:nvPicPr>
          <p:blipFill>
            <a:blip r:embed="rId2"/>
            <a:stretch>
              <a:fillRect/>
            </a:stretch>
          </p:blipFill>
          <p:spPr>
            <a:xfrm>
              <a:off x="1546167" y="66500"/>
              <a:ext cx="9265834" cy="6625800"/>
            </a:xfrm>
            <a:prstGeom prst="rect">
              <a:avLst/>
            </a:prstGeom>
          </p:spPr>
        </p:pic>
        <p:sp>
          <p:nvSpPr>
            <p:cNvPr id="2" name="Rectangle 1"/>
            <p:cNvSpPr/>
            <p:nvPr/>
          </p:nvSpPr>
          <p:spPr>
            <a:xfrm>
              <a:off x="5098093" y="4283901"/>
              <a:ext cx="2430049" cy="2408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515575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7156" y="125315"/>
            <a:ext cx="9728575" cy="6649560"/>
          </a:xfrm>
          <a:prstGeom prst="rect">
            <a:avLst/>
          </a:prstGeom>
        </p:spPr>
      </p:pic>
    </p:spTree>
    <p:extLst>
      <p:ext uri="{BB962C8B-B14F-4D97-AF65-F5344CB8AC3E}">
        <p14:creationId xmlns:p14="http://schemas.microsoft.com/office/powerpoint/2010/main" val="1343602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2792" y="227768"/>
            <a:ext cx="8455169" cy="6347600"/>
          </a:xfrm>
          <a:prstGeom prst="rect">
            <a:avLst/>
          </a:prstGeom>
        </p:spPr>
      </p:pic>
    </p:spTree>
    <p:extLst>
      <p:ext uri="{BB962C8B-B14F-4D97-AF65-F5344CB8AC3E}">
        <p14:creationId xmlns:p14="http://schemas.microsoft.com/office/powerpoint/2010/main" val="3135566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8287" y="125260"/>
            <a:ext cx="9115425" cy="6576165"/>
            <a:chOff x="1538287" y="42862"/>
            <a:chExt cx="9115425" cy="6772275"/>
          </a:xfrm>
        </p:grpSpPr>
        <p:pic>
          <p:nvPicPr>
            <p:cNvPr id="4" name="Picture 3"/>
            <p:cNvPicPr>
              <a:picLocks noChangeAspect="1"/>
            </p:cNvPicPr>
            <p:nvPr/>
          </p:nvPicPr>
          <p:blipFill>
            <a:blip r:embed="rId2"/>
            <a:stretch>
              <a:fillRect/>
            </a:stretch>
          </p:blipFill>
          <p:spPr>
            <a:xfrm>
              <a:off x="1538287" y="42862"/>
              <a:ext cx="9115425" cy="6772275"/>
            </a:xfrm>
            <a:prstGeom prst="rect">
              <a:avLst/>
            </a:prstGeom>
          </p:spPr>
        </p:pic>
        <p:sp>
          <p:nvSpPr>
            <p:cNvPr id="2" name="Rectangle 1"/>
            <p:cNvSpPr/>
            <p:nvPr/>
          </p:nvSpPr>
          <p:spPr>
            <a:xfrm>
              <a:off x="2192055" y="42862"/>
              <a:ext cx="8029183" cy="633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69098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0137" y="166687"/>
            <a:ext cx="9991725" cy="6524625"/>
          </a:xfrm>
          <a:prstGeom prst="rect">
            <a:avLst/>
          </a:prstGeom>
        </p:spPr>
      </p:pic>
    </p:spTree>
    <p:extLst>
      <p:ext uri="{BB962C8B-B14F-4D97-AF65-F5344CB8AC3E}">
        <p14:creationId xmlns:p14="http://schemas.microsoft.com/office/powerpoint/2010/main" val="75770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nvSpPr>
        <p:spPr>
          <a:xfrm>
            <a:off x="1252603" y="238336"/>
            <a:ext cx="9217629" cy="1143000"/>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tr-TR" altLang="tr-TR" sz="3200" dirty="0">
                <a:solidFill>
                  <a:srgbClr val="0070C0"/>
                </a:solidFill>
                <a:latin typeface="Calibri" panose="020F0502020204030204" pitchFamily="34" charset="0"/>
              </a:rPr>
              <a:t>İş </a:t>
            </a:r>
            <a:r>
              <a:rPr lang="tr-TR" altLang="tr-TR" sz="3200" dirty="0" err="1">
                <a:solidFill>
                  <a:srgbClr val="0070C0"/>
                </a:solidFill>
                <a:latin typeface="Calibri" panose="020F0502020204030204" pitchFamily="34" charset="0"/>
              </a:rPr>
              <a:t>kazalarInI</a:t>
            </a:r>
            <a:r>
              <a:rPr lang="tr-TR" altLang="tr-TR" sz="3200" dirty="0">
                <a:solidFill>
                  <a:srgbClr val="0070C0"/>
                </a:solidFill>
                <a:latin typeface="Calibri" panose="020F0502020204030204" pitchFamily="34" charset="0"/>
              </a:rPr>
              <a:t> ve meslek </a:t>
            </a:r>
            <a:r>
              <a:rPr lang="tr-TR" altLang="tr-TR" sz="3200" dirty="0" err="1">
                <a:solidFill>
                  <a:srgbClr val="0070C0"/>
                </a:solidFill>
                <a:latin typeface="Calibri" panose="020F0502020204030204" pitchFamily="34" charset="0"/>
              </a:rPr>
              <a:t>hastalIklarInI</a:t>
            </a:r>
            <a:r>
              <a:rPr lang="tr-TR" altLang="tr-TR" sz="3200" dirty="0">
                <a:solidFill>
                  <a:srgbClr val="0070C0"/>
                </a:solidFill>
                <a:latin typeface="Calibri" panose="020F0502020204030204" pitchFamily="34" charset="0"/>
              </a:rPr>
              <a:t> önleme </a:t>
            </a:r>
            <a:r>
              <a:rPr lang="tr-TR" altLang="tr-TR" sz="3200" dirty="0" err="1">
                <a:solidFill>
                  <a:srgbClr val="0070C0"/>
                </a:solidFill>
                <a:latin typeface="Calibri" panose="020F0502020204030204" pitchFamily="34" charset="0"/>
              </a:rPr>
              <a:t>adIna</a:t>
            </a:r>
            <a:r>
              <a:rPr lang="tr-TR" altLang="tr-TR" sz="3200" dirty="0">
                <a:solidFill>
                  <a:srgbClr val="0070C0"/>
                </a:solidFill>
                <a:latin typeface="Calibri" panose="020F0502020204030204" pitchFamily="34" charset="0"/>
              </a:rPr>
              <a:t> önceden </a:t>
            </a:r>
            <a:r>
              <a:rPr lang="tr-TR" altLang="tr-TR" sz="3200" dirty="0" err="1">
                <a:solidFill>
                  <a:srgbClr val="0070C0"/>
                </a:solidFill>
                <a:latin typeface="Calibri" panose="020F0502020204030204" pitchFamily="34" charset="0"/>
              </a:rPr>
              <a:t>rİsk</a:t>
            </a:r>
            <a:r>
              <a:rPr lang="tr-TR" altLang="tr-TR" sz="3200" dirty="0">
                <a:solidFill>
                  <a:srgbClr val="0070C0"/>
                </a:solidFill>
                <a:latin typeface="Calibri" panose="020F0502020204030204" pitchFamily="34" charset="0"/>
              </a:rPr>
              <a:t> </a:t>
            </a:r>
            <a:r>
              <a:rPr lang="tr-TR" altLang="tr-TR" sz="3200" dirty="0" err="1">
                <a:solidFill>
                  <a:srgbClr val="0070C0"/>
                </a:solidFill>
                <a:latin typeface="Calibri" panose="020F0502020204030204" pitchFamily="34" charset="0"/>
              </a:rPr>
              <a:t>değerlendİrmesİ</a:t>
            </a:r>
            <a:r>
              <a:rPr lang="tr-TR" altLang="tr-TR" sz="3200" dirty="0">
                <a:solidFill>
                  <a:srgbClr val="0070C0"/>
                </a:solidFill>
                <a:latin typeface="Calibri" panose="020F0502020204030204" pitchFamily="34" charset="0"/>
              </a:rPr>
              <a:t> </a:t>
            </a:r>
            <a:r>
              <a:rPr lang="tr-TR" altLang="tr-TR" sz="3200" dirty="0" err="1">
                <a:solidFill>
                  <a:srgbClr val="0070C0"/>
                </a:solidFill>
                <a:latin typeface="Calibri" panose="020F0502020204030204" pitchFamily="34" charset="0"/>
              </a:rPr>
              <a:t>yapIlacak</a:t>
            </a:r>
            <a:r>
              <a:rPr lang="tr-TR" altLang="tr-TR" sz="3200" dirty="0">
                <a:solidFill>
                  <a:srgbClr val="0070C0"/>
                </a:solidFill>
                <a:latin typeface="Calibri" panose="020F0502020204030204" pitchFamily="34" charset="0"/>
              </a:rPr>
              <a:t>.</a:t>
            </a:r>
          </a:p>
        </p:txBody>
      </p:sp>
      <p:sp>
        <p:nvSpPr>
          <p:cNvPr id="7" name="Text Box 8"/>
          <p:cNvSpPr txBox="1">
            <a:spLocks noChangeArrowheads="1"/>
          </p:cNvSpPr>
          <p:nvPr/>
        </p:nvSpPr>
        <p:spPr bwMode="auto">
          <a:xfrm>
            <a:off x="1164920" y="2583710"/>
            <a:ext cx="98705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spcBef>
                <a:spcPct val="0"/>
              </a:spcBef>
              <a:buClrTx/>
              <a:buSzTx/>
              <a:buFontTx/>
              <a:buNone/>
            </a:pPr>
            <a:r>
              <a:rPr lang="tr-TR" altLang="tr-TR" sz="2800" dirty="0">
                <a:latin typeface="Arial" charset="0"/>
              </a:rPr>
              <a:t>Bütün işyerlerine risk değerlendirmesi zorunluluğu getirildi.</a:t>
            </a:r>
          </a:p>
          <a:p>
            <a:pPr eaLnBrk="1" hangingPunct="1">
              <a:spcBef>
                <a:spcPct val="0"/>
              </a:spcBef>
              <a:buClrTx/>
              <a:buSzTx/>
              <a:buFontTx/>
              <a:buNone/>
            </a:pPr>
            <a:endParaRPr lang="tr-TR" altLang="tr-TR" sz="2800" dirty="0">
              <a:latin typeface="Arial" charset="0"/>
            </a:endParaRPr>
          </a:p>
          <a:p>
            <a:pPr eaLnBrk="1" hangingPunct="1">
              <a:spcBef>
                <a:spcPct val="0"/>
              </a:spcBef>
              <a:buClrTx/>
              <a:buSzTx/>
              <a:buFontTx/>
              <a:buNone/>
            </a:pPr>
            <a:endParaRPr lang="tr-TR" altLang="tr-TR" sz="2800" dirty="0">
              <a:latin typeface="Arial" charset="0"/>
            </a:endParaRPr>
          </a:p>
          <a:p>
            <a:pPr eaLnBrk="1" hangingPunct="1">
              <a:spcBef>
                <a:spcPct val="0"/>
              </a:spcBef>
              <a:buClrTx/>
              <a:buSzTx/>
              <a:buFontTx/>
              <a:buNone/>
            </a:pPr>
            <a:r>
              <a:rPr lang="tr-TR" altLang="tr-TR" sz="2800" dirty="0">
                <a:latin typeface="Arial" charset="0"/>
              </a:rPr>
              <a:t>İşveren, işyerinde çalışanların sağlık ve güvenliğini etkileyecek tehlikelerin belirlenerek gerekli tedbirlerin alınmasını sağlayacak. </a:t>
            </a:r>
          </a:p>
        </p:txBody>
      </p:sp>
    </p:spTree>
    <p:extLst>
      <p:ext uri="{BB962C8B-B14F-4D97-AF65-F5344CB8AC3E}">
        <p14:creationId xmlns:p14="http://schemas.microsoft.com/office/powerpoint/2010/main" val="1824869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nvSpPr>
        <p:spPr>
          <a:xfrm>
            <a:off x="1379913" y="232755"/>
            <a:ext cx="9825643" cy="63675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1" hangingPunct="1">
              <a:lnSpc>
                <a:spcPct val="80000"/>
              </a:lnSpc>
              <a:spcBef>
                <a:spcPts val="0"/>
              </a:spcBef>
              <a:spcAft>
                <a:spcPts val="1200"/>
              </a:spcAft>
              <a:buSzPct val="74000"/>
              <a:buFont typeface="Wingdings" pitchFamily="2" charset="2"/>
              <a:buChar char="q"/>
            </a:pPr>
            <a:r>
              <a:rPr lang="tr-TR" sz="2000" dirty="0"/>
              <a:t>Tehlike içeren iş yapılırken, KKD, kullanıcıyı mümkün olan </a:t>
            </a:r>
            <a:r>
              <a:rPr lang="tr-TR" sz="2000" b="1" dirty="0"/>
              <a:t>en yüksek düzeyde</a:t>
            </a:r>
            <a:r>
              <a:rPr lang="tr-TR" sz="2000" dirty="0"/>
              <a:t> koruyacak şekilde tasarlanarak imal edilmelidir,</a:t>
            </a:r>
          </a:p>
          <a:p>
            <a:pPr marL="0" indent="0" algn="just" eaLnBrk="1" hangingPunct="1">
              <a:lnSpc>
                <a:spcPct val="80000"/>
              </a:lnSpc>
              <a:spcBef>
                <a:spcPts val="0"/>
              </a:spcBef>
              <a:spcAft>
                <a:spcPts val="1200"/>
              </a:spcAft>
              <a:buSzPct val="74000"/>
              <a:buNone/>
            </a:pPr>
            <a:endParaRPr lang="tr-TR" sz="2000" dirty="0"/>
          </a:p>
          <a:p>
            <a:pPr algn="just" eaLnBrk="1" hangingPunct="1">
              <a:lnSpc>
                <a:spcPct val="80000"/>
              </a:lnSpc>
              <a:spcBef>
                <a:spcPts val="0"/>
              </a:spcBef>
              <a:spcAft>
                <a:spcPts val="1200"/>
              </a:spcAft>
              <a:buSzPct val="74000"/>
              <a:buFont typeface="Wingdings" pitchFamily="2" charset="2"/>
              <a:buChar char="q"/>
            </a:pPr>
            <a:r>
              <a:rPr lang="tr-TR" sz="2000" dirty="0"/>
              <a:t>KKD’nin kendisi risk oluşturmamalıdır,</a:t>
            </a:r>
          </a:p>
          <a:p>
            <a:pPr marL="0" indent="0" algn="just" eaLnBrk="1" hangingPunct="1">
              <a:lnSpc>
                <a:spcPct val="80000"/>
              </a:lnSpc>
              <a:spcBef>
                <a:spcPts val="0"/>
              </a:spcBef>
              <a:spcAft>
                <a:spcPts val="1200"/>
              </a:spcAft>
              <a:buSzPct val="74000"/>
              <a:buNone/>
            </a:pPr>
            <a:endParaRPr lang="tr-TR" sz="2000" dirty="0"/>
          </a:p>
          <a:p>
            <a:pPr algn="just" eaLnBrk="1" hangingPunct="1">
              <a:lnSpc>
                <a:spcPct val="80000"/>
              </a:lnSpc>
              <a:spcBef>
                <a:spcPts val="0"/>
              </a:spcBef>
              <a:spcAft>
                <a:spcPts val="1200"/>
              </a:spcAft>
              <a:buSzPct val="74000"/>
              <a:buFont typeface="Wingdings" pitchFamily="2" charset="2"/>
              <a:buChar char="q"/>
            </a:pPr>
            <a:r>
              <a:rPr lang="tr-TR" sz="2000" dirty="0"/>
              <a:t>KKD malzemesi ve parçaları, kullanıcının sağlık ve hijyenini olumsuz yönde etkilememelidir,</a:t>
            </a:r>
          </a:p>
          <a:p>
            <a:pPr marL="0" indent="0" algn="just" eaLnBrk="1" hangingPunct="1">
              <a:lnSpc>
                <a:spcPct val="80000"/>
              </a:lnSpc>
              <a:spcBef>
                <a:spcPts val="0"/>
              </a:spcBef>
              <a:spcAft>
                <a:spcPts val="1200"/>
              </a:spcAft>
              <a:buSzPct val="74000"/>
              <a:buNone/>
            </a:pPr>
            <a:endParaRPr lang="tr-TR" sz="2000" dirty="0"/>
          </a:p>
          <a:p>
            <a:pPr algn="just" eaLnBrk="1" hangingPunct="1">
              <a:lnSpc>
                <a:spcPct val="80000"/>
              </a:lnSpc>
              <a:spcBef>
                <a:spcPts val="0"/>
              </a:spcBef>
              <a:spcAft>
                <a:spcPts val="1200"/>
              </a:spcAft>
              <a:buSzPct val="74000"/>
              <a:buFont typeface="Wingdings" pitchFamily="2" charset="2"/>
              <a:buChar char="q"/>
            </a:pPr>
            <a:r>
              <a:rPr lang="tr-TR" sz="2000" dirty="0"/>
              <a:t>Giyildiğinde kullanıcıya temas eden KKD parçası, tahriş ya da yaralanmalara neden olabilecek derecede sert olmamalı, keskin kenarlar ve çıkıntılar bulundurmamalıdır,</a:t>
            </a:r>
          </a:p>
          <a:p>
            <a:pPr marL="0" indent="0" algn="just" eaLnBrk="1" hangingPunct="1">
              <a:lnSpc>
                <a:spcPct val="80000"/>
              </a:lnSpc>
              <a:spcBef>
                <a:spcPts val="0"/>
              </a:spcBef>
              <a:spcAft>
                <a:spcPts val="1200"/>
              </a:spcAft>
              <a:buSzPct val="74000"/>
              <a:buNone/>
            </a:pPr>
            <a:endParaRPr lang="tr-TR" sz="2000" dirty="0"/>
          </a:p>
          <a:p>
            <a:pPr algn="just" eaLnBrk="1" hangingPunct="1">
              <a:lnSpc>
                <a:spcPct val="80000"/>
              </a:lnSpc>
              <a:spcBef>
                <a:spcPts val="0"/>
              </a:spcBef>
              <a:spcAft>
                <a:spcPts val="1200"/>
              </a:spcAft>
              <a:buSzPct val="74000"/>
              <a:buFont typeface="Wingdings" pitchFamily="2" charset="2"/>
              <a:buChar char="q"/>
            </a:pPr>
            <a:r>
              <a:rPr lang="tr-TR" sz="2000" dirty="0"/>
              <a:t>KKD’nin, ayarlanabilir ve eklenebilir sistemler yardımıyla veya </a:t>
            </a:r>
            <a:r>
              <a:rPr lang="tr-TR" sz="2000" b="1" dirty="0"/>
              <a:t>farklı beden ölçülerinde</a:t>
            </a:r>
            <a:r>
              <a:rPr lang="tr-TR" sz="2000" dirty="0"/>
              <a:t> üretilerek kullanıcının vücut yapısına uygunluğu sağlanmalıdır,</a:t>
            </a:r>
          </a:p>
          <a:p>
            <a:pPr marL="0" indent="0" algn="just" eaLnBrk="1" hangingPunct="1">
              <a:lnSpc>
                <a:spcPct val="80000"/>
              </a:lnSpc>
              <a:spcBef>
                <a:spcPts val="0"/>
              </a:spcBef>
              <a:spcAft>
                <a:spcPts val="1200"/>
              </a:spcAft>
              <a:buSzPct val="74000"/>
              <a:buNone/>
            </a:pPr>
            <a:endParaRPr lang="tr-TR" sz="2000" dirty="0"/>
          </a:p>
          <a:p>
            <a:pPr algn="just" eaLnBrk="1" hangingPunct="1">
              <a:lnSpc>
                <a:spcPct val="80000"/>
              </a:lnSpc>
              <a:spcBef>
                <a:spcPts val="0"/>
              </a:spcBef>
              <a:spcAft>
                <a:spcPts val="1200"/>
              </a:spcAft>
              <a:buSzPct val="74000"/>
              <a:buFont typeface="Wingdings" pitchFamily="2" charset="2"/>
              <a:buChar char="q"/>
            </a:pPr>
            <a:r>
              <a:rPr lang="tr-TR" sz="2000" dirty="0"/>
              <a:t>KKD, dayanıklılık ve işlevselliğini azaltmayacak şekilde olabildiğince </a:t>
            </a:r>
            <a:r>
              <a:rPr lang="tr-TR" sz="2000" b="1" dirty="0"/>
              <a:t>hafif </a:t>
            </a:r>
            <a:r>
              <a:rPr lang="tr-TR" sz="2000" dirty="0"/>
              <a:t>imal edilmelidir,</a:t>
            </a:r>
          </a:p>
          <a:p>
            <a:pPr marL="0" indent="0" algn="just" eaLnBrk="1" hangingPunct="1">
              <a:lnSpc>
                <a:spcPct val="80000"/>
              </a:lnSpc>
              <a:spcBef>
                <a:spcPts val="0"/>
              </a:spcBef>
              <a:spcAft>
                <a:spcPts val="1200"/>
              </a:spcAft>
              <a:buSzPct val="74000"/>
              <a:buNone/>
            </a:pPr>
            <a:endParaRPr lang="tr-TR" sz="2000" dirty="0"/>
          </a:p>
          <a:p>
            <a:pPr algn="just">
              <a:spcBef>
                <a:spcPts val="0"/>
              </a:spcBef>
              <a:spcAft>
                <a:spcPts val="1200"/>
              </a:spcAft>
              <a:buSzPct val="74000"/>
              <a:buFont typeface="Wingdings" pitchFamily="2" charset="2"/>
              <a:buChar char="q"/>
            </a:pPr>
            <a:r>
              <a:rPr lang="tr-TR" sz="2000" dirty="0"/>
              <a:t>KKD’nin kullanım kılavuzu olmalıdır.</a:t>
            </a:r>
          </a:p>
        </p:txBody>
      </p:sp>
    </p:spTree>
    <p:extLst>
      <p:ext uri="{BB962C8B-B14F-4D97-AF65-F5344CB8AC3E}">
        <p14:creationId xmlns:p14="http://schemas.microsoft.com/office/powerpoint/2010/main" val="3278106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802" y="237326"/>
            <a:ext cx="11083637" cy="1815882"/>
          </a:xfrm>
          <a:prstGeom prst="rect">
            <a:avLst/>
          </a:prstGeom>
        </p:spPr>
        <p:txBody>
          <a:bodyPr wrap="square">
            <a:spAutoFit/>
          </a:bodyPr>
          <a:lstStyle/>
          <a:p>
            <a:r>
              <a:rPr lang="tr-TR" sz="3600" b="1" dirty="0">
                <a:solidFill>
                  <a:srgbClr val="FF0000"/>
                </a:solidFill>
                <a:latin typeface="Arial" panose="020B0604020202020204" pitchFamily="34" charset="0"/>
              </a:rPr>
              <a:t>CE Uygunluk İşareti: </a:t>
            </a:r>
          </a:p>
          <a:p>
            <a:r>
              <a:rPr lang="tr-TR" sz="1600" b="1" dirty="0">
                <a:latin typeface="Arial" charset="0"/>
                <a:cs typeface="Arial" charset="0"/>
              </a:rPr>
              <a:t>                (Conformitee Europeenne):</a:t>
            </a:r>
          </a:p>
          <a:p>
            <a:endParaRPr lang="tr-TR" sz="3600" b="1" dirty="0">
              <a:solidFill>
                <a:srgbClr val="FF0000"/>
              </a:solidFill>
              <a:latin typeface="Arial" panose="020B0604020202020204" pitchFamily="34" charset="0"/>
            </a:endParaRPr>
          </a:p>
          <a:p>
            <a:endParaRPr lang="tr-TR" sz="2400" dirty="0">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5602778" y="2951271"/>
            <a:ext cx="6483564" cy="3785981"/>
          </a:xfrm>
          <a:prstGeom prst="rect">
            <a:avLst/>
          </a:prstGeom>
        </p:spPr>
      </p:pic>
      <p:sp>
        <p:nvSpPr>
          <p:cNvPr id="2" name="Rectangle 1"/>
          <p:cNvSpPr/>
          <p:nvPr/>
        </p:nvSpPr>
        <p:spPr>
          <a:xfrm>
            <a:off x="402006" y="1730042"/>
            <a:ext cx="11155227" cy="872034"/>
          </a:xfrm>
          <a:prstGeom prst="rect">
            <a:avLst/>
          </a:prstGeom>
        </p:spPr>
        <p:txBody>
          <a:bodyPr wrap="square">
            <a:spAutoFit/>
          </a:bodyPr>
          <a:lstStyle/>
          <a:p>
            <a:pPr>
              <a:lnSpc>
                <a:spcPct val="150000"/>
              </a:lnSpc>
              <a:defRPr/>
            </a:pPr>
            <a:r>
              <a:rPr lang="tr-TR" dirty="0">
                <a:latin typeface="Arial" pitchFamily="34" charset="0"/>
                <a:cs typeface="Arial" pitchFamily="34" charset="0"/>
              </a:rPr>
              <a:t>Üreticinin KKD yönetmeliğinden kaynaklanan bütün yükümlülüklerini yerine getirdiğini ve bir KKD’ın ilgili tüm uygunluk değerlendirme işlemlerine tabi tutulduğunu gösteren işarettir.</a:t>
            </a:r>
          </a:p>
        </p:txBody>
      </p:sp>
      <p:sp>
        <p:nvSpPr>
          <p:cNvPr id="3" name="Rectangle 2"/>
          <p:cNvSpPr/>
          <p:nvPr/>
        </p:nvSpPr>
        <p:spPr>
          <a:xfrm>
            <a:off x="0" y="3171462"/>
            <a:ext cx="6096000" cy="923330"/>
          </a:xfrm>
          <a:prstGeom prst="rect">
            <a:avLst/>
          </a:prstGeom>
        </p:spPr>
        <p:txBody>
          <a:bodyPr>
            <a:spAutoFit/>
          </a:bodyPr>
          <a:lstStyle/>
          <a:p>
            <a:r>
              <a:rPr lang="tr-TR" dirty="0">
                <a:latin typeface="Arial" charset="0"/>
                <a:cs typeface="Arial" charset="0"/>
              </a:rPr>
              <a:t>Üzerine iliştirildiği  ürünün insan, hayvan ve çevre açısından sağlıklı ve güvenli olduğunu gösteren AB’nin Yeni Yaklaşım direktiflerine uygunluk işaretidir.</a:t>
            </a:r>
          </a:p>
        </p:txBody>
      </p:sp>
      <p:sp>
        <p:nvSpPr>
          <p:cNvPr id="6" name="Rectangle 5"/>
          <p:cNvSpPr/>
          <p:nvPr/>
        </p:nvSpPr>
        <p:spPr>
          <a:xfrm>
            <a:off x="116910" y="5359094"/>
            <a:ext cx="6096000" cy="1477328"/>
          </a:xfrm>
          <a:prstGeom prst="rect">
            <a:avLst/>
          </a:prstGeom>
        </p:spPr>
        <p:txBody>
          <a:bodyPr>
            <a:spAutoFit/>
          </a:bodyPr>
          <a:lstStyle/>
          <a:p>
            <a:pPr>
              <a:defRPr/>
            </a:pPr>
            <a:r>
              <a:rPr lang="tr-TR" b="1" dirty="0">
                <a:latin typeface="Arial" pitchFamily="34" charset="0"/>
                <a:cs typeface="Arial" pitchFamily="34" charset="0"/>
              </a:rPr>
              <a:t>AT TİP İNCELEME BELGESİ:</a:t>
            </a:r>
          </a:p>
          <a:p>
            <a:pPr>
              <a:defRPr/>
            </a:pPr>
            <a:endParaRPr lang="tr-TR" b="1" dirty="0">
              <a:latin typeface="Arial" pitchFamily="34" charset="0"/>
              <a:cs typeface="Arial" pitchFamily="34" charset="0"/>
            </a:endParaRPr>
          </a:p>
          <a:p>
            <a:pPr>
              <a:defRPr/>
            </a:pPr>
            <a:r>
              <a:rPr lang="tr-TR" dirty="0">
                <a:latin typeface="Arial" pitchFamily="34" charset="0"/>
                <a:cs typeface="Arial" pitchFamily="34" charset="0"/>
              </a:rPr>
              <a:t>Onaylanmış kuruluş tarafından düzenlenerek imalatçıya verilen KKD’ın yönetmelik hükümlerine uygunluğunu gösteren belge.</a:t>
            </a:r>
          </a:p>
        </p:txBody>
      </p:sp>
    </p:spTree>
    <p:extLst>
      <p:ext uri="{BB962C8B-B14F-4D97-AF65-F5344CB8AC3E}">
        <p14:creationId xmlns:p14="http://schemas.microsoft.com/office/powerpoint/2010/main" val="2056279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3937" y="585787"/>
            <a:ext cx="10144125" cy="5686425"/>
          </a:xfrm>
          <a:prstGeom prst="rect">
            <a:avLst/>
          </a:prstGeom>
        </p:spPr>
      </p:pic>
    </p:spTree>
    <p:extLst>
      <p:ext uri="{BB962C8B-B14F-4D97-AF65-F5344CB8AC3E}">
        <p14:creationId xmlns:p14="http://schemas.microsoft.com/office/powerpoint/2010/main" val="883505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0" y="274638"/>
            <a:ext cx="91440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3600" dirty="0"/>
              <a:t>Kişisel Koruyucu Donanımların İşyerlerinde Kullanılması Hakkında Yönetmelik</a:t>
            </a:r>
          </a:p>
        </p:txBody>
      </p:sp>
      <p:sp>
        <p:nvSpPr>
          <p:cNvPr id="13315" name="Rectangle 3"/>
          <p:cNvSpPr>
            <a:spLocks noGrp="1" noChangeArrowheads="1"/>
          </p:cNvSpPr>
          <p:nvPr>
            <p:ph idx="1"/>
          </p:nvPr>
        </p:nvSpPr>
        <p:spPr>
          <a:xfrm>
            <a:off x="1981200" y="1600201"/>
            <a:ext cx="8229600" cy="1828800"/>
          </a:xfrm>
        </p:spPr>
        <p:txBody>
          <a:bodyPr/>
          <a:lstStyle/>
          <a:p>
            <a:pPr marL="0" indent="0" algn="just">
              <a:buNone/>
            </a:pPr>
            <a:r>
              <a:rPr lang="tr-TR" sz="2000" b="1" dirty="0"/>
              <a:t>Genel Kural </a:t>
            </a:r>
            <a:r>
              <a:rPr lang="tr-TR" sz="2000" dirty="0">
                <a:solidFill>
                  <a:srgbClr val="FF0000"/>
                </a:solidFill>
              </a:rPr>
              <a:t>(İşveren yükümlülüğü)</a:t>
            </a:r>
          </a:p>
          <a:p>
            <a:pPr marL="0" indent="0" algn="just">
              <a:buNone/>
            </a:pPr>
            <a:r>
              <a:rPr lang="tr-TR" sz="2000" dirty="0"/>
              <a:t>Kişisel koruyucu donanım, risklerin, toplu korumayı sağlayacak teknik önlemlerle veya iş organizasyonu ve çalışma yöntemleriyle önlenemediği veya tam olarak sınırlandırılamadığı durumlarda kullanılacaktır.</a:t>
            </a:r>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53</a:t>
            </a:fld>
            <a:endParaRPr lang="tr-TR"/>
          </a:p>
        </p:txBody>
      </p:sp>
      <p:sp>
        <p:nvSpPr>
          <p:cNvPr id="12" name="Metin kutusu 11"/>
          <p:cNvSpPr txBox="1"/>
          <p:nvPr/>
        </p:nvSpPr>
        <p:spPr>
          <a:xfrm>
            <a:off x="3238480" y="4071942"/>
            <a:ext cx="5446388" cy="707886"/>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000" dirty="0">
                <a:solidFill>
                  <a:schemeClr val="tx1"/>
                </a:solidFill>
              </a:rPr>
              <a:t>KKD kullanımı, iş sağlığı ve güvenliği açısından </a:t>
            </a:r>
            <a:r>
              <a:rPr lang="tr-TR" sz="2000" dirty="0">
                <a:solidFill>
                  <a:srgbClr val="FF0000"/>
                </a:solidFill>
              </a:rPr>
              <a:t>en son sırada gelen </a:t>
            </a:r>
            <a:r>
              <a:rPr lang="tr-TR" sz="2000" dirty="0">
                <a:solidFill>
                  <a:schemeClr val="tx1"/>
                </a:solidFill>
              </a:rPr>
              <a:t>önlemdir. </a:t>
            </a:r>
          </a:p>
        </p:txBody>
      </p:sp>
    </p:spTree>
    <p:extLst>
      <p:ext uri="{BB962C8B-B14F-4D97-AF65-F5344CB8AC3E}">
        <p14:creationId xmlns:p14="http://schemas.microsoft.com/office/powerpoint/2010/main" val="4055209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0" y="0"/>
            <a:ext cx="9144000" cy="1143000"/>
          </a:xfrm>
          <a:solidFill>
            <a:schemeClr val="accent3">
              <a:lumMod val="75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1981200" y="1600201"/>
            <a:ext cx="8229600" cy="1828800"/>
          </a:xfrm>
        </p:spPr>
        <p:txBody>
          <a:bodyPr>
            <a:noAutofit/>
          </a:bodyPr>
          <a:lstStyle/>
          <a:p>
            <a:pPr marL="0" indent="0" algn="just">
              <a:buNone/>
            </a:pPr>
            <a:r>
              <a:rPr lang="tr-TR" sz="2000" b="1" dirty="0"/>
              <a:t>Genel Hükümler </a:t>
            </a:r>
            <a:r>
              <a:rPr lang="tr-TR" sz="2000" dirty="0">
                <a:solidFill>
                  <a:srgbClr val="FF0000"/>
                </a:solidFill>
              </a:rPr>
              <a:t>(İşveren yükümlülüğü)</a:t>
            </a:r>
          </a:p>
          <a:p>
            <a:pPr marL="0" indent="0" algn="just">
              <a:buNone/>
            </a:pPr>
            <a:r>
              <a:rPr lang="tr-TR" sz="2000" dirty="0"/>
              <a:t>Kişisel koruyucu donanımların işyerlerinde kullanımı ile ilgili olarak aşağıdaki hususlara uyulacaktır:</a:t>
            </a:r>
          </a:p>
          <a:p>
            <a:pPr marL="0" indent="0" algn="just">
              <a:buNone/>
            </a:pPr>
            <a:r>
              <a:rPr lang="tr-TR" sz="2000" dirty="0"/>
              <a:t>a) İşyerinde kullanılan kişisel koruyucu donanım, Kişisel Koruyucu Donanım Yönetmeliği hükümlerine uygun olarak tasarlanmış ve üretilmiş olacaktır.</a:t>
            </a:r>
          </a:p>
          <a:p>
            <a:pPr marL="0" indent="0" algn="just">
              <a:buNone/>
            </a:pPr>
            <a:endParaRPr lang="tr-TR" sz="2000" dirty="0"/>
          </a:p>
          <a:p>
            <a:pPr marL="0" indent="0" algn="just">
              <a:buNone/>
            </a:pPr>
            <a:r>
              <a:rPr lang="tr-TR" sz="2000" dirty="0"/>
              <a:t>Tüm kişisel koruyucu donanımlar;</a:t>
            </a:r>
          </a:p>
          <a:p>
            <a:pPr marL="0" indent="0" algn="just">
              <a:buNone/>
            </a:pPr>
            <a:r>
              <a:rPr lang="tr-TR" sz="2000" dirty="0"/>
              <a:t>	1) </a:t>
            </a:r>
            <a:r>
              <a:rPr lang="tr-TR" sz="2000" dirty="0">
                <a:solidFill>
                  <a:srgbClr val="FF0000"/>
                </a:solidFill>
              </a:rPr>
              <a:t>Kendisi ek risk yaratmadan ilgili riski önlemeye uygun olacaktır.</a:t>
            </a:r>
          </a:p>
          <a:p>
            <a:pPr marL="0" indent="0" algn="just">
              <a:buNone/>
            </a:pPr>
            <a:r>
              <a:rPr lang="tr-TR" sz="2000" dirty="0"/>
              <a:t>	2) </a:t>
            </a:r>
            <a:r>
              <a:rPr lang="tr-TR" sz="2000" dirty="0">
                <a:solidFill>
                  <a:schemeClr val="tx2">
                    <a:lumMod val="75000"/>
                  </a:schemeClr>
                </a:solidFill>
              </a:rPr>
              <a:t>İşyerinde var olan koşullara uygun olacaktır.</a:t>
            </a:r>
          </a:p>
          <a:p>
            <a:pPr marL="0" indent="0" algn="just">
              <a:buNone/>
              <a:tabLst>
                <a:tab pos="892175" algn="l"/>
                <a:tab pos="1165225" algn="l"/>
              </a:tabLst>
            </a:pPr>
            <a:r>
              <a:rPr lang="tr-TR" sz="2000" dirty="0"/>
              <a:t>	3) </a:t>
            </a:r>
            <a:r>
              <a:rPr lang="tr-TR" sz="2000" dirty="0">
                <a:solidFill>
                  <a:schemeClr val="accent6">
                    <a:lumMod val="50000"/>
                  </a:schemeClr>
                </a:solidFill>
              </a:rPr>
              <a:t>Kullanan işçinin sağlık durumuna ve ergonomik gereksinimlerine 	uygun olacaktır.</a:t>
            </a:r>
          </a:p>
          <a:p>
            <a:pPr marL="0" indent="0" algn="just">
              <a:buNone/>
            </a:pPr>
            <a:r>
              <a:rPr lang="tr-TR" sz="2000" dirty="0"/>
              <a:t>	4) </a:t>
            </a:r>
            <a:r>
              <a:rPr lang="tr-TR" sz="2000" dirty="0">
                <a:solidFill>
                  <a:srgbClr val="7030A0"/>
                </a:solidFill>
              </a:rPr>
              <a:t>Gerekli ayarlamalar yapıldığında kullanana tam uyacaktır.</a:t>
            </a:r>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54</a:t>
            </a:fld>
            <a:endParaRPr lang="tr-TR"/>
          </a:p>
        </p:txBody>
      </p:sp>
    </p:spTree>
    <p:extLst>
      <p:ext uri="{BB962C8B-B14F-4D97-AF65-F5344CB8AC3E}">
        <p14:creationId xmlns:p14="http://schemas.microsoft.com/office/powerpoint/2010/main" val="4149654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0" y="0"/>
            <a:ext cx="9144000" cy="1143000"/>
          </a:xfrm>
          <a:solidFill>
            <a:schemeClr val="accent3">
              <a:lumMod val="75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1524000" y="1612727"/>
            <a:ext cx="8970723" cy="4543444"/>
          </a:xfrm>
        </p:spPr>
        <p:txBody>
          <a:bodyPr>
            <a:noAutofit/>
          </a:bodyPr>
          <a:lstStyle/>
          <a:p>
            <a:pPr marL="0" indent="0" algn="just">
              <a:lnSpc>
                <a:spcPct val="150000"/>
              </a:lnSpc>
              <a:buNone/>
            </a:pPr>
            <a:endParaRPr lang="tr-TR" sz="2000" dirty="0"/>
          </a:p>
          <a:p>
            <a:pPr marL="0" indent="0" algn="just">
              <a:lnSpc>
                <a:spcPct val="150000"/>
              </a:lnSpc>
              <a:buNone/>
            </a:pPr>
            <a:r>
              <a:rPr lang="tr-TR" sz="2000" dirty="0"/>
              <a:t>b) Birden fazla riskin bulunduğu ve aynı anda birden fazla kişisel koruyucu donanımın kullanılmasının gerektiği durumlarda, bu kişisel koruyucu donanımların bir arada kullanılması uyumlu olacak ve risklere karşı etkin olacaktır. </a:t>
            </a:r>
          </a:p>
          <a:p>
            <a:pPr marL="0" indent="0" algn="just">
              <a:lnSpc>
                <a:spcPct val="150000"/>
              </a:lnSpc>
              <a:buNone/>
            </a:pPr>
            <a:endParaRPr lang="tr-TR" sz="2000" dirty="0"/>
          </a:p>
          <a:p>
            <a:pPr marL="0" indent="0" algn="just">
              <a:lnSpc>
                <a:spcPct val="150000"/>
              </a:lnSpc>
              <a:buNone/>
            </a:pPr>
            <a:r>
              <a:rPr lang="tr-TR" sz="2000" dirty="0"/>
              <a:t>c) Kişisel koruyucu donanımların </a:t>
            </a:r>
            <a:r>
              <a:rPr lang="tr-TR" sz="2000" dirty="0">
                <a:solidFill>
                  <a:srgbClr val="FF0000"/>
                </a:solidFill>
              </a:rPr>
              <a:t>kullanılma koşulları özellikle kullanılma süreleri</a:t>
            </a:r>
            <a:r>
              <a:rPr lang="tr-TR" sz="2000" dirty="0"/>
              <a:t>, riskin derecesine ve </a:t>
            </a:r>
            <a:r>
              <a:rPr lang="tr-TR" sz="2000" dirty="0" err="1"/>
              <a:t>maruziyet</a:t>
            </a:r>
            <a:r>
              <a:rPr lang="tr-TR" sz="2000" dirty="0"/>
              <a:t> sıklığına, işçinin çalıştığı yerin özelliklerine ve kişisel koruyucu donanımın performansına bağlı olarak belirlenecektir.</a:t>
            </a:r>
          </a:p>
          <a:p>
            <a:pPr marL="0" indent="0" algn="just">
              <a:buNone/>
            </a:pPr>
            <a:endParaRPr lang="tr-TR" sz="2000" dirty="0"/>
          </a:p>
          <a:p>
            <a:pPr marL="0" indent="0" algn="just">
              <a:buNone/>
            </a:pPr>
            <a:endParaRPr lang="tr-TR" sz="2000" dirty="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55</a:t>
            </a:fld>
            <a:endParaRPr lang="tr-TR"/>
          </a:p>
        </p:txBody>
      </p:sp>
    </p:spTree>
    <p:extLst>
      <p:ext uri="{BB962C8B-B14F-4D97-AF65-F5344CB8AC3E}">
        <p14:creationId xmlns:p14="http://schemas.microsoft.com/office/powerpoint/2010/main" val="3021464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0" y="0"/>
            <a:ext cx="9144000" cy="1143000"/>
          </a:xfrm>
          <a:solidFill>
            <a:schemeClr val="accent3">
              <a:lumMod val="75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726510" y="1428737"/>
            <a:ext cx="9455686" cy="5257799"/>
          </a:xfrm>
        </p:spPr>
        <p:txBody>
          <a:bodyPr>
            <a:normAutofit/>
          </a:bodyPr>
          <a:lstStyle/>
          <a:p>
            <a:pPr marL="0" indent="0" algn="just">
              <a:lnSpc>
                <a:spcPct val="100000"/>
              </a:lnSpc>
              <a:buNone/>
            </a:pPr>
            <a:endParaRPr lang="tr-TR" sz="2000" dirty="0"/>
          </a:p>
          <a:p>
            <a:pPr marL="0" indent="0" algn="just">
              <a:lnSpc>
                <a:spcPct val="100000"/>
              </a:lnSpc>
              <a:buNone/>
            </a:pPr>
            <a:r>
              <a:rPr lang="tr-TR" sz="2000" dirty="0"/>
              <a:t>d) Tek kişi tarafından kullanılması esas olan kişisel koruyucu donanımların, zorunlu hallerde </a:t>
            </a:r>
            <a:r>
              <a:rPr lang="tr-TR" sz="2000" u="sng" dirty="0"/>
              <a:t>birkaç kişi tarafından kullanılması halinde</a:t>
            </a:r>
            <a:r>
              <a:rPr lang="tr-TR" sz="2000" dirty="0"/>
              <a:t>, bu kullanımdan dolayı sağlık ve hijyen problemi doğmaması için her türlü önlem alınacaktır.</a:t>
            </a:r>
          </a:p>
          <a:p>
            <a:pPr marL="0" indent="0" algn="just">
              <a:lnSpc>
                <a:spcPct val="100000"/>
              </a:lnSpc>
              <a:buNone/>
            </a:pPr>
            <a:endParaRPr lang="tr-TR" sz="2000" dirty="0"/>
          </a:p>
          <a:p>
            <a:pPr marL="0" indent="0" algn="just">
              <a:lnSpc>
                <a:spcPct val="100000"/>
              </a:lnSpc>
              <a:buNone/>
            </a:pPr>
            <a:r>
              <a:rPr lang="tr-TR" sz="2000" dirty="0"/>
              <a:t>e) İşyerinde, her bir kişisel koruyucu donanım için, bu maddenin (a) ve (b) bentlerinde belirtilen hususlarla ilgili yeterli bilgi bulunacak ve bu bilgilere kolayca ulaşılabilecektir.</a:t>
            </a:r>
          </a:p>
          <a:p>
            <a:pPr marL="0" indent="0" algn="just">
              <a:lnSpc>
                <a:spcPct val="100000"/>
              </a:lnSpc>
              <a:buNone/>
            </a:pPr>
            <a:endParaRPr lang="tr-TR" sz="2000" dirty="0"/>
          </a:p>
          <a:p>
            <a:pPr marL="0" indent="0" algn="just">
              <a:lnSpc>
                <a:spcPct val="100000"/>
              </a:lnSpc>
              <a:buNone/>
            </a:pPr>
            <a:r>
              <a:rPr lang="tr-TR" sz="2000" dirty="0"/>
              <a:t>f) Kişisel koruyucu donanımlar, işveren tarafından </a:t>
            </a:r>
            <a:r>
              <a:rPr lang="tr-TR" sz="2000" dirty="0">
                <a:solidFill>
                  <a:srgbClr val="FF0000"/>
                </a:solidFill>
              </a:rPr>
              <a:t>ücretsiz</a:t>
            </a:r>
            <a:r>
              <a:rPr lang="tr-TR" sz="2000" dirty="0"/>
              <a:t> verilecek, bakım ve onarımları ve ihtiyaç duyulan elemanlarının değiştirilmelerinden sonra, hijyenik şartlarda muhafaza edilecek ve kullanıma hazır bulundurulacaktır.</a:t>
            </a:r>
          </a:p>
          <a:p>
            <a:pPr marL="0" indent="0" algn="just">
              <a:lnSpc>
                <a:spcPct val="100000"/>
              </a:lnSpc>
              <a:buNone/>
            </a:pPr>
            <a:endParaRPr lang="tr-TR" sz="2000" dirty="0"/>
          </a:p>
          <a:p>
            <a:pPr marL="0" indent="0" algn="just">
              <a:lnSpc>
                <a:spcPct val="100000"/>
              </a:lnSpc>
              <a:buNone/>
            </a:pPr>
            <a:r>
              <a:rPr lang="tr-TR" sz="2000" dirty="0"/>
              <a:t>g) İşveren, işçiyi kişisel koruyucu donanımları hangi risklere karşı kullanacağı konusunda </a:t>
            </a:r>
            <a:r>
              <a:rPr lang="tr-TR" sz="2000" dirty="0">
                <a:solidFill>
                  <a:srgbClr val="FF0000"/>
                </a:solidFill>
              </a:rPr>
              <a:t>bilgilendirecektir</a:t>
            </a:r>
            <a:r>
              <a:rPr lang="tr-TR" sz="2000" dirty="0"/>
              <a:t>.</a:t>
            </a:r>
          </a:p>
          <a:p>
            <a:pPr marL="0" indent="0" algn="just">
              <a:lnSpc>
                <a:spcPct val="100000"/>
              </a:lnSpc>
              <a:buNone/>
            </a:pPr>
            <a:endParaRPr lang="tr-TR" sz="2000" dirty="0"/>
          </a:p>
          <a:p>
            <a:pPr marL="0" indent="0" algn="just">
              <a:lnSpc>
                <a:spcPct val="100000"/>
              </a:lnSpc>
              <a:buNone/>
            </a:pPr>
            <a:endParaRPr lang="tr-TR" sz="2000" dirty="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56</a:t>
            </a:fld>
            <a:endParaRPr lang="tr-TR"/>
          </a:p>
        </p:txBody>
      </p:sp>
    </p:spTree>
    <p:extLst>
      <p:ext uri="{BB962C8B-B14F-4D97-AF65-F5344CB8AC3E}">
        <p14:creationId xmlns:p14="http://schemas.microsoft.com/office/powerpoint/2010/main" val="4115627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0" y="0"/>
            <a:ext cx="9144000" cy="1143000"/>
          </a:xfrm>
          <a:solidFill>
            <a:schemeClr val="accent3">
              <a:lumMod val="75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1981200" y="1600201"/>
            <a:ext cx="8229600" cy="1828800"/>
          </a:xfrm>
        </p:spPr>
        <p:txBody>
          <a:bodyPr>
            <a:noAutofit/>
          </a:bodyPr>
          <a:lstStyle/>
          <a:p>
            <a:pPr marL="0" indent="0" algn="just">
              <a:buNone/>
            </a:pPr>
            <a:r>
              <a:rPr lang="tr-TR" sz="2000" b="1" dirty="0"/>
              <a:t>Genel Hükümler </a:t>
            </a:r>
            <a:r>
              <a:rPr lang="tr-TR" sz="2000" dirty="0">
                <a:solidFill>
                  <a:srgbClr val="FF0000"/>
                </a:solidFill>
              </a:rPr>
              <a:t>(İşveren yükümlülüğü)</a:t>
            </a:r>
          </a:p>
          <a:p>
            <a:pPr marL="0" indent="0" algn="just">
              <a:buNone/>
            </a:pPr>
            <a:r>
              <a:rPr lang="tr-TR" sz="2000" b="1" dirty="0"/>
              <a:t>Madde 6 </a:t>
            </a:r>
            <a:r>
              <a:rPr lang="tr-TR" sz="2000" dirty="0"/>
              <a:t>— Kişisel koruyucu donanımların işyerlerinde kullanımı ile ilgili olarak aşağıdaki hususlara uyulacaktır: </a:t>
            </a:r>
            <a:r>
              <a:rPr lang="tr-TR" sz="2000" dirty="0">
                <a:solidFill>
                  <a:srgbClr val="FF0000"/>
                </a:solidFill>
                <a:effectLst>
                  <a:outerShdw blurRad="38100" dist="38100" dir="2700000" algn="tl">
                    <a:srgbClr val="000000">
                      <a:alpha val="43137"/>
                    </a:srgbClr>
                  </a:outerShdw>
                </a:effectLst>
              </a:rPr>
              <a:t>… (devamı)</a:t>
            </a:r>
            <a:endParaRPr lang="tr-TR" sz="2000" dirty="0"/>
          </a:p>
          <a:p>
            <a:pPr marL="0" indent="0" algn="just">
              <a:buNone/>
            </a:pPr>
            <a:endParaRPr lang="tr-TR" sz="2000" dirty="0"/>
          </a:p>
          <a:p>
            <a:pPr marL="0" indent="0" algn="just">
              <a:buNone/>
            </a:pPr>
            <a:r>
              <a:rPr lang="tr-TR" sz="2000" dirty="0"/>
              <a:t>h) İşveren, kişisel koruyucu donanımların kullanımı konusunda </a:t>
            </a:r>
            <a:r>
              <a:rPr lang="tr-TR" sz="2000" dirty="0">
                <a:solidFill>
                  <a:srgbClr val="FF0000"/>
                </a:solidFill>
              </a:rPr>
              <a:t>uygulamalı olarak eğitim</a:t>
            </a:r>
            <a:r>
              <a:rPr lang="tr-TR" sz="2000" dirty="0"/>
              <a:t> verecektir.</a:t>
            </a:r>
          </a:p>
          <a:p>
            <a:pPr marL="0" indent="0" algn="just">
              <a:buNone/>
            </a:pPr>
            <a:endParaRPr lang="tr-TR" sz="2000" dirty="0"/>
          </a:p>
          <a:p>
            <a:pPr marL="0" indent="0" algn="just">
              <a:buNone/>
            </a:pPr>
            <a:r>
              <a:rPr lang="tr-TR" sz="2000" dirty="0"/>
              <a:t>i) Kişisel koruyucu donanımlar, istisnai ve özel koşullar hariç, sadece </a:t>
            </a:r>
            <a:r>
              <a:rPr lang="tr-TR" sz="2000" u="sng" dirty="0"/>
              <a:t>amacına uygun olarak kullanılacaktır.</a:t>
            </a:r>
          </a:p>
          <a:p>
            <a:pPr marL="0" indent="0" algn="just">
              <a:buNone/>
            </a:pPr>
            <a:endParaRPr lang="tr-TR" sz="2000" dirty="0"/>
          </a:p>
          <a:p>
            <a:pPr marL="0" indent="0" algn="just">
              <a:buNone/>
            </a:pPr>
            <a:r>
              <a:rPr lang="tr-TR" sz="2000" dirty="0"/>
              <a:t>Kişisel koruyucu donanımlar talimatlara uygun olarak kullanılacak ve talimatlar işçiler tarafından anlaşılır olacaktır.</a:t>
            </a:r>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57</a:t>
            </a:fld>
            <a:endParaRPr lang="tr-TR"/>
          </a:p>
        </p:txBody>
      </p:sp>
    </p:spTree>
    <p:extLst>
      <p:ext uri="{BB962C8B-B14F-4D97-AF65-F5344CB8AC3E}">
        <p14:creationId xmlns:p14="http://schemas.microsoft.com/office/powerpoint/2010/main" val="1986438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0" y="0"/>
            <a:ext cx="9144000" cy="1143000"/>
          </a:xfrm>
          <a:solidFill>
            <a:schemeClr val="accent3">
              <a:lumMod val="75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1981200" y="1600201"/>
            <a:ext cx="8229600" cy="3471873"/>
          </a:xfrm>
        </p:spPr>
        <p:txBody>
          <a:bodyPr>
            <a:normAutofit/>
          </a:bodyPr>
          <a:lstStyle/>
          <a:p>
            <a:pPr marL="0" indent="0" algn="just">
              <a:buNone/>
            </a:pPr>
            <a:r>
              <a:rPr lang="tr-TR" sz="2600" b="1" dirty="0"/>
              <a:t>Kullanım Kuralları </a:t>
            </a:r>
            <a:r>
              <a:rPr lang="tr-TR" sz="2600" dirty="0">
                <a:solidFill>
                  <a:srgbClr val="FF0000"/>
                </a:solidFill>
              </a:rPr>
              <a:t>(İşçi yükümlülüğü)</a:t>
            </a:r>
            <a:endParaRPr lang="tr-TR" sz="2600" dirty="0"/>
          </a:p>
          <a:p>
            <a:pPr marL="0" indent="0" algn="just">
              <a:buNone/>
            </a:pPr>
            <a:r>
              <a:rPr lang="tr-TR" sz="2600" dirty="0"/>
              <a:t>İşçiler de kendilerine verilen kişisel koruyucu donanımları aldıkları eğitime ve talimata uygun olarak kullanmakla yükümlüdür.</a:t>
            </a:r>
          </a:p>
          <a:p>
            <a:pPr marL="0" indent="0" algn="just">
              <a:buNone/>
            </a:pPr>
            <a:endParaRPr lang="tr-TR" sz="2600" dirty="0"/>
          </a:p>
          <a:p>
            <a:pPr marL="0" indent="0" algn="just">
              <a:buNone/>
            </a:pPr>
            <a:r>
              <a:rPr lang="tr-TR" sz="2600" dirty="0"/>
              <a:t>İşçiler kişisel koruyucu donanımda gördükleri herhangi bir arıza veya eksikliği işverene bildirecektir.</a:t>
            </a:r>
          </a:p>
          <a:p>
            <a:pPr marL="0" indent="0" algn="just">
              <a:buNone/>
            </a:pPr>
            <a:endParaRPr lang="tr-TR" sz="800" dirty="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58</a:t>
            </a:fld>
            <a:endParaRPr lang="tr-TR"/>
          </a:p>
        </p:txBody>
      </p:sp>
    </p:spTree>
    <p:extLst>
      <p:ext uri="{BB962C8B-B14F-4D97-AF65-F5344CB8AC3E}">
        <p14:creationId xmlns:p14="http://schemas.microsoft.com/office/powerpoint/2010/main" val="4068212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8928992" cy="1143000"/>
          </a:xfrm>
          <a:solidFill>
            <a:schemeClr val="accent6">
              <a:lumMod val="75000"/>
            </a:schemeClr>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tr-TR" sz="3600" dirty="0">
                <a:solidFill>
                  <a:schemeClr val="bg1"/>
                </a:solidFill>
              </a:rPr>
              <a:t>Bütün KKD’lerde bulunması gereken özellikler</a:t>
            </a:r>
          </a:p>
        </p:txBody>
      </p:sp>
      <p:sp>
        <p:nvSpPr>
          <p:cNvPr id="17411" name="Rectangle 3"/>
          <p:cNvSpPr>
            <a:spLocks noGrp="1" noChangeArrowheads="1"/>
          </p:cNvSpPr>
          <p:nvPr>
            <p:ph idx="1"/>
          </p:nvPr>
        </p:nvSpPr>
        <p:spPr>
          <a:xfrm>
            <a:off x="1981200" y="1484784"/>
            <a:ext cx="8229600" cy="4277072"/>
          </a:xfrm>
        </p:spPr>
        <p:txBody>
          <a:bodyPr>
            <a:normAutofit lnSpcReduction="10000"/>
          </a:bodyPr>
          <a:lstStyle/>
          <a:p>
            <a:pPr algn="just">
              <a:lnSpc>
                <a:spcPct val="80000"/>
              </a:lnSpc>
              <a:spcBef>
                <a:spcPts val="0"/>
              </a:spcBef>
              <a:spcAft>
                <a:spcPts val="1200"/>
              </a:spcAft>
              <a:buSzPct val="74000"/>
              <a:buFont typeface="Wingdings" pitchFamily="2" charset="2"/>
              <a:buChar char="q"/>
            </a:pPr>
            <a:r>
              <a:rPr lang="tr-TR" sz="2000" dirty="0"/>
              <a:t>Tehlike içeren iş yapılırken, KKD, kullanıcıyı mümkün olan </a:t>
            </a:r>
            <a:r>
              <a:rPr lang="tr-TR" sz="2000" b="1" dirty="0"/>
              <a:t>en yüksek düzeyde</a:t>
            </a:r>
            <a:r>
              <a:rPr lang="tr-TR" sz="2000" dirty="0"/>
              <a:t> koruyacak şekilde tasarlanarak imal edilmelidir,</a:t>
            </a:r>
          </a:p>
          <a:p>
            <a:pPr algn="just">
              <a:lnSpc>
                <a:spcPct val="80000"/>
              </a:lnSpc>
              <a:spcBef>
                <a:spcPts val="0"/>
              </a:spcBef>
              <a:spcAft>
                <a:spcPts val="1200"/>
              </a:spcAft>
              <a:buSzPct val="74000"/>
              <a:buFont typeface="Wingdings" pitchFamily="2" charset="2"/>
              <a:buChar char="q"/>
            </a:pPr>
            <a:r>
              <a:rPr lang="tr-TR" sz="2000" dirty="0"/>
              <a:t>KKD’nin kendisi risk oluşturmamalıdır,</a:t>
            </a:r>
          </a:p>
          <a:p>
            <a:pPr algn="just">
              <a:lnSpc>
                <a:spcPct val="80000"/>
              </a:lnSpc>
              <a:spcBef>
                <a:spcPts val="0"/>
              </a:spcBef>
              <a:spcAft>
                <a:spcPts val="1200"/>
              </a:spcAft>
              <a:buSzPct val="74000"/>
              <a:buFont typeface="Wingdings" pitchFamily="2" charset="2"/>
              <a:buChar char="q"/>
            </a:pPr>
            <a:r>
              <a:rPr lang="tr-TR" sz="2000" dirty="0"/>
              <a:t>KKD malzemesi ve parçaları, kullanıcının sağlık ve hijyenini olumsuz yönde etkilememelidir,</a:t>
            </a:r>
          </a:p>
          <a:p>
            <a:pPr algn="just">
              <a:lnSpc>
                <a:spcPct val="80000"/>
              </a:lnSpc>
              <a:spcBef>
                <a:spcPts val="0"/>
              </a:spcBef>
              <a:spcAft>
                <a:spcPts val="1200"/>
              </a:spcAft>
              <a:buSzPct val="74000"/>
              <a:buFont typeface="Wingdings" pitchFamily="2" charset="2"/>
              <a:buChar char="q"/>
            </a:pPr>
            <a:r>
              <a:rPr lang="tr-TR" sz="2000" dirty="0"/>
              <a:t>Giyildiğinde kullanıcıya temas eden KKD parçası, tahriş ya da yaralanmalara neden olabilecek derecede sert olmamalı, keskin kenarlar ve çıkıntılar bulundurmamalıdır,</a:t>
            </a:r>
          </a:p>
          <a:p>
            <a:pPr algn="just">
              <a:lnSpc>
                <a:spcPct val="80000"/>
              </a:lnSpc>
              <a:spcBef>
                <a:spcPts val="0"/>
              </a:spcBef>
              <a:spcAft>
                <a:spcPts val="1200"/>
              </a:spcAft>
              <a:buSzPct val="74000"/>
              <a:buFont typeface="Wingdings" pitchFamily="2" charset="2"/>
              <a:buChar char="q"/>
            </a:pPr>
            <a:r>
              <a:rPr lang="tr-TR" sz="2000" dirty="0"/>
              <a:t>KKD’nin, ayarlanabilir ve eklenebilir sistemler yardımıyla veya </a:t>
            </a:r>
            <a:r>
              <a:rPr lang="tr-TR" sz="2000" b="1" dirty="0"/>
              <a:t>farklı beden ölçülerinde</a:t>
            </a:r>
            <a:r>
              <a:rPr lang="tr-TR" sz="2000" dirty="0"/>
              <a:t> üretilerek kullanıcının vücut yapısına uygunluğu sağlanmalıdır,</a:t>
            </a:r>
          </a:p>
          <a:p>
            <a:pPr algn="just">
              <a:lnSpc>
                <a:spcPct val="80000"/>
              </a:lnSpc>
              <a:spcBef>
                <a:spcPts val="0"/>
              </a:spcBef>
              <a:spcAft>
                <a:spcPts val="1200"/>
              </a:spcAft>
              <a:buSzPct val="74000"/>
              <a:buFont typeface="Wingdings" pitchFamily="2" charset="2"/>
              <a:buChar char="q"/>
            </a:pPr>
            <a:r>
              <a:rPr lang="tr-TR" sz="2000" dirty="0"/>
              <a:t>KKD, dayanıklılık ve işlevselliğini azaltmayacak şekilde olabildiğince </a:t>
            </a:r>
            <a:r>
              <a:rPr lang="tr-TR" sz="2000" b="1" dirty="0"/>
              <a:t>hafif </a:t>
            </a:r>
            <a:r>
              <a:rPr lang="tr-TR" sz="2000" dirty="0"/>
              <a:t>imal edilmelidir,</a:t>
            </a:r>
          </a:p>
          <a:p>
            <a:pPr algn="just">
              <a:spcBef>
                <a:spcPts val="0"/>
              </a:spcBef>
              <a:spcAft>
                <a:spcPts val="1200"/>
              </a:spcAft>
              <a:buSzPct val="74000"/>
              <a:buFont typeface="Wingdings" pitchFamily="2" charset="2"/>
              <a:buChar char="q"/>
            </a:pPr>
            <a:r>
              <a:rPr lang="tr-TR" sz="2000" dirty="0"/>
              <a:t>CE işareti taşımalıdır,</a:t>
            </a:r>
          </a:p>
          <a:p>
            <a:pPr algn="just">
              <a:spcBef>
                <a:spcPts val="0"/>
              </a:spcBef>
              <a:spcAft>
                <a:spcPts val="1200"/>
              </a:spcAft>
              <a:buSzPct val="74000"/>
              <a:buFont typeface="Wingdings" pitchFamily="2" charset="2"/>
              <a:buChar char="q"/>
            </a:pPr>
            <a:r>
              <a:rPr lang="tr-TR" sz="2000" dirty="0"/>
              <a:t>KKD’nin kullanım kılavuzu olmalıdır.</a:t>
            </a:r>
          </a:p>
        </p:txBody>
      </p:sp>
      <p:sp>
        <p:nvSpPr>
          <p:cNvPr id="1741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543978-FCEB-448B-AD83-A093FC65ED74}" type="slidenum">
              <a:rPr lang="tr-TR" smtClean="0"/>
              <a:pPr eaLnBrk="1" hangingPunct="1"/>
              <a:t>59</a:t>
            </a:fld>
            <a:endParaRPr lang="tr-TR"/>
          </a:p>
        </p:txBody>
      </p:sp>
    </p:spTree>
    <p:extLst>
      <p:ext uri="{BB962C8B-B14F-4D97-AF65-F5344CB8AC3E}">
        <p14:creationId xmlns:p14="http://schemas.microsoft.com/office/powerpoint/2010/main" val="257082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tr-TR" b="1" dirty="0"/>
              <a:t>Risk analizleri;</a:t>
            </a:r>
          </a:p>
          <a:p>
            <a:pPr marL="0" indent="0">
              <a:buNone/>
            </a:pPr>
            <a:endParaRPr lang="tr-TR" b="1" dirty="0"/>
          </a:p>
          <a:p>
            <a:pPr marL="0" indent="0">
              <a:buNone/>
            </a:pPr>
            <a:r>
              <a:rPr lang="tr-TR" b="1" dirty="0"/>
              <a:t>Çok Tehlikeli iş yerlerinde 2 YILDA BİR</a:t>
            </a:r>
          </a:p>
          <a:p>
            <a:pPr marL="0" indent="0">
              <a:buNone/>
            </a:pPr>
            <a:r>
              <a:rPr lang="tr-TR" b="1" dirty="0"/>
              <a:t>Tehlikeli iş yerlerinde 4 YILDA BİR</a:t>
            </a:r>
          </a:p>
          <a:p>
            <a:pPr marL="0" indent="0">
              <a:buNone/>
            </a:pPr>
            <a:r>
              <a:rPr lang="tr-TR" b="1" dirty="0"/>
              <a:t>Az tehlikeli iş yerlerinde 6 YILDA BİR         yenilenmelidir !!</a:t>
            </a:r>
          </a:p>
        </p:txBody>
      </p:sp>
      <p:sp>
        <p:nvSpPr>
          <p:cNvPr id="4" name="Rectangle 3"/>
          <p:cNvSpPr/>
          <p:nvPr/>
        </p:nvSpPr>
        <p:spPr>
          <a:xfrm>
            <a:off x="617951" y="312531"/>
            <a:ext cx="9055438" cy="707886"/>
          </a:xfrm>
          <a:prstGeom prst="rect">
            <a:avLst/>
          </a:prstGeom>
        </p:spPr>
        <p:txBody>
          <a:bodyPr wrap="square">
            <a:spAutoFit/>
          </a:bodyPr>
          <a:lstStyle/>
          <a:p>
            <a:r>
              <a:rPr lang="tr-TR" sz="2000" b="1" dirty="0">
                <a:solidFill>
                  <a:srgbClr val="000000"/>
                </a:solidFill>
                <a:latin typeface="Helvetica" panose="020B0604020202020204" pitchFamily="34" charset="0"/>
              </a:rPr>
              <a:t>İŞ SAĞLIĞI VE GÜVENLİĞİ RİSK DEĞERLENDİRMESİ YÖNETMELİĞİ Madde 12 der ki;</a:t>
            </a:r>
            <a:endParaRPr lang="tr-TR" sz="2000" dirty="0"/>
          </a:p>
        </p:txBody>
      </p:sp>
    </p:spTree>
    <p:extLst>
      <p:ext uri="{BB962C8B-B14F-4D97-AF65-F5344CB8AC3E}">
        <p14:creationId xmlns:p14="http://schemas.microsoft.com/office/powerpoint/2010/main" val="61223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5412" y="366712"/>
            <a:ext cx="9401175" cy="6124575"/>
          </a:xfrm>
          <a:prstGeom prst="rect">
            <a:avLst/>
          </a:prstGeom>
        </p:spPr>
      </p:pic>
    </p:spTree>
    <p:extLst>
      <p:ext uri="{BB962C8B-B14F-4D97-AF65-F5344CB8AC3E}">
        <p14:creationId xmlns:p14="http://schemas.microsoft.com/office/powerpoint/2010/main" val="3702514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4912" y="319087"/>
            <a:ext cx="9782175" cy="6219825"/>
          </a:xfrm>
          <a:prstGeom prst="rect">
            <a:avLst/>
          </a:prstGeom>
        </p:spPr>
      </p:pic>
    </p:spTree>
    <p:extLst>
      <p:ext uri="{BB962C8B-B14F-4D97-AF65-F5344CB8AC3E}">
        <p14:creationId xmlns:p14="http://schemas.microsoft.com/office/powerpoint/2010/main" val="2788347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Başlık 1"/>
          <p:cNvSpPr>
            <a:spLocks noGrp="1"/>
          </p:cNvSpPr>
          <p:nvPr>
            <p:ph type="title"/>
          </p:nvPr>
        </p:nvSpPr>
        <p:spPr>
          <a:xfrm>
            <a:off x="1524000" y="49875"/>
            <a:ext cx="9144000" cy="1143000"/>
          </a:xfrm>
          <a:solidFill>
            <a:schemeClr val="accent6">
              <a:lumMod val="75000"/>
            </a:schemeClr>
          </a:solidFill>
        </p:spPr>
        <p:txBody>
          <a:bodyPr/>
          <a:lstStyle/>
          <a:p>
            <a:pPr eaLnBrk="1" hangingPunct="1"/>
            <a:r>
              <a:rPr lang="tr-TR" dirty="0">
                <a:solidFill>
                  <a:schemeClr val="bg1"/>
                </a:solidFill>
              </a:rPr>
              <a:t>KKD KATEGORİZASYONU</a:t>
            </a:r>
          </a:p>
        </p:txBody>
      </p:sp>
      <p:sp>
        <p:nvSpPr>
          <p:cNvPr id="3" name="İçerik Yer Tutucusu 2"/>
          <p:cNvSpPr>
            <a:spLocks noGrp="1"/>
          </p:cNvSpPr>
          <p:nvPr>
            <p:ph idx="1"/>
          </p:nvPr>
        </p:nvSpPr>
        <p:spPr>
          <a:xfrm>
            <a:off x="2381224" y="1423799"/>
            <a:ext cx="7858180" cy="4875227"/>
          </a:xfrm>
          <a:solidFill>
            <a:schemeClr val="bg1"/>
          </a:solidFill>
        </p:spPr>
        <p:txBody>
          <a:bodyPr rtlCol="0">
            <a:normAutofit/>
          </a:bodyPr>
          <a:lstStyle/>
          <a:p>
            <a:pPr marL="0" indent="0">
              <a:buNone/>
              <a:defRPr/>
            </a:pPr>
            <a:r>
              <a:rPr lang="tr-TR" sz="2000" b="1" dirty="0" err="1">
                <a:latin typeface="Arial" pitchFamily="34" charset="0"/>
                <a:cs typeface="Arial" pitchFamily="34" charset="0"/>
              </a:rPr>
              <a:t>KKD’ın</a:t>
            </a:r>
            <a:r>
              <a:rPr lang="tr-TR" sz="2000" b="1" dirty="0">
                <a:latin typeface="Arial" pitchFamily="34" charset="0"/>
                <a:cs typeface="Arial" pitchFamily="34" charset="0"/>
              </a:rPr>
              <a:t> </a:t>
            </a:r>
            <a:r>
              <a:rPr lang="tr-TR" sz="2000" b="1" dirty="0" err="1">
                <a:latin typeface="Arial" pitchFamily="34" charset="0"/>
                <a:cs typeface="Arial" pitchFamily="34" charset="0"/>
              </a:rPr>
              <a:t>Kategorizasyon</a:t>
            </a:r>
            <a:r>
              <a:rPr lang="tr-TR" sz="2000" b="1" dirty="0">
                <a:latin typeface="Arial" pitchFamily="34" charset="0"/>
                <a:cs typeface="Arial" pitchFamily="34" charset="0"/>
              </a:rPr>
              <a:t> Rehberine Dair Tebliğe göre;</a:t>
            </a:r>
          </a:p>
          <a:p>
            <a:pPr marL="0" indent="0">
              <a:buNone/>
              <a:defRPr/>
            </a:pPr>
            <a:endParaRPr lang="tr-TR" sz="2000" b="1" dirty="0">
              <a:latin typeface="Arial" pitchFamily="34" charset="0"/>
              <a:cs typeface="Arial" pitchFamily="34" charset="0"/>
            </a:endParaRPr>
          </a:p>
          <a:p>
            <a:pPr>
              <a:buFont typeface="Wingdings" pitchFamily="2" charset="2"/>
              <a:buChar char="v"/>
              <a:defRPr/>
            </a:pPr>
            <a:r>
              <a:rPr lang="tr-TR" sz="2000" dirty="0">
                <a:latin typeface="Arial" pitchFamily="34" charset="0"/>
                <a:cs typeface="Arial" pitchFamily="34" charset="0"/>
              </a:rPr>
              <a:t>Basit yapıdaki </a:t>
            </a:r>
            <a:r>
              <a:rPr lang="tr-TR" sz="2000" dirty="0" err="1">
                <a:latin typeface="Arial" pitchFamily="34" charset="0"/>
                <a:cs typeface="Arial" pitchFamily="34" charset="0"/>
              </a:rPr>
              <a:t>KKD’lar</a:t>
            </a:r>
            <a:r>
              <a:rPr lang="tr-TR" sz="2000" dirty="0">
                <a:latin typeface="Arial" pitchFamily="34" charset="0"/>
                <a:cs typeface="Arial" pitchFamily="34" charset="0"/>
              </a:rPr>
              <a:t>           ( Kategori-I)</a:t>
            </a:r>
          </a:p>
          <a:p>
            <a:pPr>
              <a:buFont typeface="Wingdings" pitchFamily="2" charset="2"/>
              <a:buChar char="v"/>
              <a:defRPr/>
            </a:pPr>
            <a:r>
              <a:rPr lang="tr-TR" sz="2000" dirty="0">
                <a:latin typeface="Arial" pitchFamily="34" charset="0"/>
                <a:cs typeface="Arial" pitchFamily="34" charset="0"/>
              </a:rPr>
              <a:t>Karmaşık yapıdaki </a:t>
            </a:r>
            <a:r>
              <a:rPr lang="tr-TR" sz="2000" dirty="0" err="1">
                <a:latin typeface="Arial" pitchFamily="34" charset="0"/>
                <a:cs typeface="Arial" pitchFamily="34" charset="0"/>
              </a:rPr>
              <a:t>KKD’lar</a:t>
            </a:r>
            <a:r>
              <a:rPr lang="tr-TR" sz="2000" dirty="0">
                <a:latin typeface="Arial" pitchFamily="34" charset="0"/>
                <a:cs typeface="Arial" pitchFamily="34" charset="0"/>
              </a:rPr>
              <a:t>    (Kategori-III)</a:t>
            </a:r>
          </a:p>
          <a:p>
            <a:pPr>
              <a:buFont typeface="Wingdings" pitchFamily="2" charset="2"/>
              <a:buChar char="v"/>
              <a:defRPr/>
            </a:pPr>
            <a:r>
              <a:rPr lang="tr-TR" sz="2000" dirty="0">
                <a:latin typeface="Arial" pitchFamily="34" charset="0"/>
                <a:cs typeface="Arial" pitchFamily="34" charset="0"/>
              </a:rPr>
              <a:t>Diğer </a:t>
            </a:r>
            <a:r>
              <a:rPr lang="tr-TR" sz="2000" dirty="0" err="1">
                <a:latin typeface="Arial" pitchFamily="34" charset="0"/>
                <a:cs typeface="Arial" pitchFamily="34" charset="0"/>
              </a:rPr>
              <a:t>KKD’lar</a:t>
            </a:r>
            <a:r>
              <a:rPr lang="tr-TR" sz="2000" dirty="0">
                <a:latin typeface="Arial" pitchFamily="34" charset="0"/>
                <a:cs typeface="Arial" pitchFamily="34" charset="0"/>
              </a:rPr>
              <a:t>                         (Kategori-II)</a:t>
            </a:r>
          </a:p>
          <a:p>
            <a:pPr>
              <a:buFont typeface="Wingdings" pitchFamily="2" charset="2"/>
              <a:buChar char="v"/>
              <a:defRPr/>
            </a:pPr>
            <a:endParaRPr lang="tr-TR" sz="2000" dirty="0">
              <a:latin typeface="Arial" pitchFamily="34" charset="0"/>
              <a:cs typeface="Arial" pitchFamily="34" charset="0"/>
            </a:endParaRPr>
          </a:p>
          <a:p>
            <a:pPr marL="0" indent="0">
              <a:buNone/>
              <a:defRPr/>
            </a:pPr>
            <a:r>
              <a:rPr lang="tr-TR" sz="2000" dirty="0">
                <a:latin typeface="Arial" pitchFamily="34" charset="0"/>
                <a:cs typeface="Arial" pitchFamily="34" charset="0"/>
              </a:rPr>
              <a:t>Bu donanımların belgelendirme işlemleri her kategori için farklı belge ve prosedüre bağlanmıştır.</a:t>
            </a:r>
          </a:p>
          <a:p>
            <a:pPr marL="0" indent="0">
              <a:buNone/>
              <a:defRPr/>
            </a:pPr>
            <a:endParaRPr lang="tr-TR" sz="2000" dirty="0">
              <a:latin typeface="Arial" pitchFamily="34" charset="0"/>
              <a:cs typeface="Arial" pitchFamily="34" charset="0"/>
            </a:endParaRPr>
          </a:p>
          <a:p>
            <a:pPr marL="0" indent="0">
              <a:buNone/>
              <a:defRPr/>
            </a:pPr>
            <a:r>
              <a:rPr lang="tr-TR" sz="2000" b="1" dirty="0">
                <a:latin typeface="Arial" pitchFamily="34" charset="0"/>
                <a:cs typeface="Arial" pitchFamily="34" charset="0"/>
              </a:rPr>
              <a:t>Doğru uygunluk değerlendirme işlemini seçmek, üreticinin sorumluluğundadır.</a:t>
            </a:r>
          </a:p>
        </p:txBody>
      </p:sp>
    </p:spTree>
    <p:extLst>
      <p:ext uri="{BB962C8B-B14F-4D97-AF65-F5344CB8AC3E}">
        <p14:creationId xmlns:p14="http://schemas.microsoft.com/office/powerpoint/2010/main" val="3550939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44624"/>
            <a:ext cx="8229600" cy="1143000"/>
          </a:xfrm>
        </p:spPr>
        <p:txBody>
          <a:bodyPr/>
          <a:lstStyle/>
          <a:p>
            <a:pPr eaLnBrk="1" hangingPunct="1"/>
            <a:r>
              <a:rPr lang="tr-TR" sz="4000" dirty="0"/>
              <a:t>KKD Sınıflandırma - ÖZET</a:t>
            </a:r>
          </a:p>
        </p:txBody>
      </p:sp>
      <p:sp>
        <p:nvSpPr>
          <p:cNvPr id="46083" name="Rectangle 3"/>
          <p:cNvSpPr>
            <a:spLocks noGrp="1" noChangeArrowheads="1"/>
          </p:cNvSpPr>
          <p:nvPr>
            <p:ph idx="1"/>
          </p:nvPr>
        </p:nvSpPr>
        <p:spPr>
          <a:xfrm>
            <a:off x="1981200" y="1340769"/>
            <a:ext cx="8229600" cy="4525963"/>
          </a:xfrm>
        </p:spPr>
        <p:txBody>
          <a:bodyPr/>
          <a:lstStyle/>
          <a:p>
            <a:pPr marL="0" indent="0" algn="just">
              <a:buNone/>
            </a:pPr>
            <a:r>
              <a:rPr lang="tr-TR" sz="2000" b="1" dirty="0"/>
              <a:t>Kategori-I</a:t>
            </a:r>
            <a:r>
              <a:rPr lang="tr-TR" sz="2000" dirty="0"/>
              <a:t> : Bu kategoriye giren </a:t>
            </a:r>
            <a:r>
              <a:rPr lang="tr-TR" sz="2000" dirty="0" err="1"/>
              <a:t>KKD’ler</a:t>
            </a:r>
            <a:r>
              <a:rPr lang="tr-TR" sz="2000" dirty="0"/>
              <a:t> kullanıcıyı, özellikle;</a:t>
            </a:r>
          </a:p>
          <a:p>
            <a:pPr marL="0" indent="0" algn="just">
              <a:buNone/>
            </a:pPr>
            <a:endParaRPr lang="tr-TR" sz="800" dirty="0"/>
          </a:p>
          <a:p>
            <a:pPr algn="just"/>
            <a:r>
              <a:rPr lang="tr-TR" sz="2000" dirty="0"/>
              <a:t>Yüzeysel mekanik etkiler (bahçıvan eldivenleri, dikiş yüksüğü </a:t>
            </a:r>
            <a:r>
              <a:rPr lang="tr-TR" sz="2000" dirty="0" err="1"/>
              <a:t>v.b</a:t>
            </a:r>
            <a:r>
              <a:rPr lang="tr-TR" sz="2000" dirty="0"/>
              <a:t>),</a:t>
            </a:r>
          </a:p>
          <a:p>
            <a:pPr algn="just"/>
            <a:r>
              <a:rPr lang="tr-TR" sz="2000" dirty="0"/>
              <a:t>Zayıf ve etkisi kolayca geçebilen temizlik maddeleri (seyreltik deterjan çözeltileri ve benzeri çözeltilere karşı korunan eldivenler),</a:t>
            </a:r>
          </a:p>
          <a:p>
            <a:pPr algn="just"/>
            <a:r>
              <a:rPr lang="tr-TR" sz="2000" dirty="0"/>
              <a:t>50 </a:t>
            </a:r>
            <a:r>
              <a:rPr lang="tr-TR" sz="2000" baseline="30000" dirty="0" err="1"/>
              <a:t>o</a:t>
            </a:r>
            <a:r>
              <a:rPr lang="tr-TR" sz="2000" dirty="0" err="1"/>
              <a:t>C’nin</a:t>
            </a:r>
            <a:r>
              <a:rPr lang="tr-TR" sz="2000" dirty="0"/>
              <a:t> üzerinde olmayan sıcak maddelerle çalışmalarda oluşan riskler veya tehlike yaratmayan diğer etkiler (mesleki işlerde kullanılan eldivenler, önlükler vb.),</a:t>
            </a:r>
          </a:p>
          <a:p>
            <a:pPr algn="just"/>
            <a:r>
              <a:rPr lang="tr-TR" sz="2000" dirty="0"/>
              <a:t>Doğal atmosferik etkenler (bulaşıklar, mevsimlik elbiseler, ayakkabılar vb.),</a:t>
            </a:r>
          </a:p>
          <a:p>
            <a:pPr algn="just"/>
            <a:r>
              <a:rPr lang="tr-TR" sz="2000" dirty="0"/>
              <a:t>Vücudun hayati bölgelerini etkileyen ve etkileri kalıcı lezyonlara neden olmayan küçük darbeler ve titreşimler (kafa derisini koruyan hafif baretler, eldivenler, hafif ayakkabılar vb.),</a:t>
            </a:r>
          </a:p>
          <a:p>
            <a:pPr algn="just"/>
            <a:r>
              <a:rPr lang="tr-TR" sz="2000" dirty="0"/>
              <a:t>Güneş ışığı (güneş gözlükleri), risklerine karşı korurlar.</a:t>
            </a:r>
          </a:p>
          <a:p>
            <a:pPr marL="0" indent="0" algn="just">
              <a:buNone/>
            </a:pPr>
            <a:endParaRPr lang="tr-TR" sz="2000" dirty="0"/>
          </a:p>
        </p:txBody>
      </p:sp>
      <p:sp>
        <p:nvSpPr>
          <p:cNvPr id="4608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D11D20-0C78-4822-B463-F4596AF42E44}" type="slidenum">
              <a:rPr lang="tr-TR" smtClean="0"/>
              <a:pPr eaLnBrk="1" hangingPunct="1"/>
              <a:t>63</a:t>
            </a:fld>
            <a:endParaRPr lang="tr-TR"/>
          </a:p>
        </p:txBody>
      </p:sp>
    </p:spTree>
    <p:extLst>
      <p:ext uri="{BB962C8B-B14F-4D97-AF65-F5344CB8AC3E}">
        <p14:creationId xmlns:p14="http://schemas.microsoft.com/office/powerpoint/2010/main" val="2843620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44624"/>
            <a:ext cx="8229600" cy="1143000"/>
          </a:xfrm>
        </p:spPr>
        <p:txBody>
          <a:bodyPr/>
          <a:lstStyle/>
          <a:p>
            <a:pPr eaLnBrk="1" hangingPunct="1"/>
            <a:r>
              <a:rPr lang="tr-TR" sz="4000" dirty="0"/>
              <a:t>KKD Sınıflandırma - ÖZET</a:t>
            </a:r>
          </a:p>
        </p:txBody>
      </p:sp>
      <p:sp>
        <p:nvSpPr>
          <p:cNvPr id="46083" name="Rectangle 3"/>
          <p:cNvSpPr>
            <a:spLocks noGrp="1" noChangeArrowheads="1"/>
          </p:cNvSpPr>
          <p:nvPr>
            <p:ph idx="1"/>
          </p:nvPr>
        </p:nvSpPr>
        <p:spPr>
          <a:xfrm>
            <a:off x="1991544" y="1124744"/>
            <a:ext cx="8064896" cy="5161776"/>
          </a:xfrm>
        </p:spPr>
        <p:txBody>
          <a:bodyPr/>
          <a:lstStyle/>
          <a:p>
            <a:pPr marL="0" indent="0" algn="just">
              <a:buNone/>
            </a:pPr>
            <a:r>
              <a:rPr lang="tr-TR" sz="2400" b="1" dirty="0"/>
              <a:t>Kategori-III:</a:t>
            </a:r>
            <a:r>
              <a:rPr lang="tr-TR" sz="2400" dirty="0"/>
              <a:t> Bu kategoriye giren </a:t>
            </a:r>
            <a:r>
              <a:rPr lang="tr-TR" sz="2400" dirty="0" err="1"/>
              <a:t>KKD’ler</a:t>
            </a:r>
            <a:r>
              <a:rPr lang="tr-TR" sz="2400" dirty="0"/>
              <a:t> şunlardır:</a:t>
            </a:r>
          </a:p>
          <a:p>
            <a:pPr marL="0" indent="0" algn="just">
              <a:buNone/>
            </a:pPr>
            <a:endParaRPr lang="tr-TR" sz="2400" dirty="0"/>
          </a:p>
          <a:p>
            <a:pPr marL="271463" indent="-271463" algn="just"/>
            <a:r>
              <a:rPr lang="tr-TR" sz="2400" dirty="0"/>
              <a:t>Katı partikül ve sıvı </a:t>
            </a:r>
            <a:r>
              <a:rPr lang="tr-TR" sz="2400" dirty="0" err="1"/>
              <a:t>aerosollardan</a:t>
            </a:r>
            <a:r>
              <a:rPr lang="tr-TR" sz="2400" dirty="0"/>
              <a:t> veya tahriş edici, tehlikeli, zehirli gazlardan korunmak için kullanılan filtreli solunum sistemi koruyucuları,</a:t>
            </a:r>
          </a:p>
          <a:p>
            <a:pPr marL="271463" indent="-271463" algn="just"/>
            <a:endParaRPr lang="tr-TR" sz="2400" dirty="0"/>
          </a:p>
          <a:p>
            <a:pPr marL="271463" indent="-271463" algn="just"/>
            <a:r>
              <a:rPr lang="tr-TR" sz="2400" dirty="0"/>
              <a:t>Su altına dalmada kullanılanları da içeren, atmosferden tam yalıtım sağlayan koruyucu solunum araçları,</a:t>
            </a:r>
          </a:p>
          <a:p>
            <a:pPr marL="271463" indent="-271463" algn="just"/>
            <a:r>
              <a:rPr lang="tr-TR" sz="2400" dirty="0"/>
              <a:t>Kimyasal maddelere veya iyonlaştırıcı radyasyona karşı sınırlı bir koruma sağlayanlar,</a:t>
            </a:r>
          </a:p>
          <a:p>
            <a:pPr marL="271463" indent="-271463" algn="just">
              <a:buNone/>
            </a:pPr>
            <a:endParaRPr lang="tr-TR" sz="2000" dirty="0"/>
          </a:p>
        </p:txBody>
      </p:sp>
      <p:sp>
        <p:nvSpPr>
          <p:cNvPr id="4608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D11D20-0C78-4822-B463-F4596AF42E44}" type="slidenum">
              <a:rPr lang="tr-TR" smtClean="0"/>
              <a:pPr eaLnBrk="1" hangingPunct="1"/>
              <a:t>64</a:t>
            </a:fld>
            <a:endParaRPr lang="tr-TR"/>
          </a:p>
        </p:txBody>
      </p:sp>
    </p:spTree>
    <p:extLst>
      <p:ext uri="{BB962C8B-B14F-4D97-AF65-F5344CB8AC3E}">
        <p14:creationId xmlns:p14="http://schemas.microsoft.com/office/powerpoint/2010/main" val="930227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3012" y="452437"/>
            <a:ext cx="9705975" cy="5953125"/>
          </a:xfrm>
          <a:prstGeom prst="rect">
            <a:avLst/>
          </a:prstGeom>
        </p:spPr>
      </p:pic>
    </p:spTree>
    <p:extLst>
      <p:ext uri="{BB962C8B-B14F-4D97-AF65-F5344CB8AC3E}">
        <p14:creationId xmlns:p14="http://schemas.microsoft.com/office/powerpoint/2010/main" val="1381154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945" y="585547"/>
            <a:ext cx="11074052" cy="5477049"/>
          </a:xfrm>
        </p:spPr>
        <p:txBody>
          <a:bodyPr>
            <a:normAutofit/>
          </a:bodyPr>
          <a:lstStyle/>
          <a:p>
            <a:pPr marL="0" indent="0">
              <a:buNone/>
            </a:pPr>
            <a:r>
              <a:rPr lang="tr-TR" b="1" dirty="0">
                <a:solidFill>
                  <a:srgbClr val="FF0000"/>
                </a:solidFill>
              </a:rPr>
              <a:t>2. Kişisel koruyucu donanımlar İçin aşağıdakilerden hangisi zorunlu bir Özellik değildir?</a:t>
            </a:r>
          </a:p>
          <a:p>
            <a:pPr marL="0" indent="0">
              <a:buNone/>
            </a:pPr>
            <a:endParaRPr lang="tr-TR" b="1" dirty="0">
              <a:solidFill>
                <a:srgbClr val="FF0000"/>
              </a:solidFill>
            </a:endParaRPr>
          </a:p>
          <a:p>
            <a:pPr marL="0" indent="0">
              <a:buNone/>
            </a:pPr>
            <a:r>
              <a:rPr lang="tr-TR" dirty="0"/>
              <a:t/>
            </a:r>
            <a:br>
              <a:rPr lang="tr-TR" dirty="0"/>
            </a:br>
            <a:r>
              <a:rPr lang="tr-TR" dirty="0"/>
              <a:t/>
            </a:r>
            <a:br>
              <a:rPr lang="tr-TR" dirty="0"/>
            </a:br>
            <a:r>
              <a:rPr lang="tr-TR" dirty="0"/>
              <a:t>A) Defalarca kullanılabilir olacaktır.</a:t>
            </a:r>
            <a:br>
              <a:rPr lang="tr-TR" dirty="0"/>
            </a:br>
            <a:r>
              <a:rPr lang="tr-TR" dirty="0"/>
              <a:t/>
            </a:r>
            <a:br>
              <a:rPr lang="tr-TR" dirty="0"/>
            </a:br>
            <a:r>
              <a:rPr lang="tr-TR" dirty="0"/>
              <a:t>B) İş yerinde var olan koşullara uygun olacaktır.</a:t>
            </a:r>
            <a:br>
              <a:rPr lang="tr-TR" dirty="0"/>
            </a:br>
            <a:r>
              <a:rPr lang="tr-TR" dirty="0"/>
              <a:t/>
            </a:r>
            <a:br>
              <a:rPr lang="tr-TR" dirty="0"/>
            </a:br>
            <a:r>
              <a:rPr lang="tr-TR" dirty="0"/>
              <a:t>C) Kendisi ek risk yaratmadan ilgili riski önlemeye uygun olacaktır.</a:t>
            </a:r>
            <a:br>
              <a:rPr lang="tr-TR" dirty="0"/>
            </a:br>
            <a:r>
              <a:rPr lang="tr-TR" dirty="0"/>
              <a:t/>
            </a:r>
            <a:br>
              <a:rPr lang="tr-TR" dirty="0"/>
            </a:br>
            <a:r>
              <a:rPr lang="tr-TR" dirty="0"/>
              <a:t>D) Kullanan İşçinin sağlık durumuna ve ergonomik gereksinimlerine uygun olacaktır.</a:t>
            </a:r>
          </a:p>
        </p:txBody>
      </p:sp>
    </p:spTree>
    <p:extLst>
      <p:ext uri="{BB962C8B-B14F-4D97-AF65-F5344CB8AC3E}">
        <p14:creationId xmlns:p14="http://schemas.microsoft.com/office/powerpoint/2010/main" val="2900487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74945" y="585547"/>
            <a:ext cx="11074052" cy="5477049"/>
          </a:xfrm>
        </p:spPr>
        <p:txBody>
          <a:bodyPr>
            <a:normAutofit/>
          </a:bodyPr>
          <a:lstStyle/>
          <a:p>
            <a:pPr marL="0" indent="0">
              <a:buNone/>
            </a:pPr>
            <a:r>
              <a:rPr lang="tr-TR" b="1" dirty="0">
                <a:solidFill>
                  <a:srgbClr val="FF0000"/>
                </a:solidFill>
              </a:rPr>
              <a:t>2. Kişisel koruyucu donanımlar İçin aşağıdakilerden hangisi zorunlu bir Özellik değildir?</a:t>
            </a:r>
          </a:p>
          <a:p>
            <a:pPr marL="0" indent="0">
              <a:buNone/>
            </a:pPr>
            <a:endParaRPr lang="tr-TR" b="1" dirty="0">
              <a:solidFill>
                <a:srgbClr val="FF0000"/>
              </a:solidFill>
            </a:endParaRPr>
          </a:p>
          <a:p>
            <a:pPr marL="0" indent="0">
              <a:buNone/>
            </a:pPr>
            <a:r>
              <a:rPr lang="tr-TR" dirty="0"/>
              <a:t/>
            </a:r>
            <a:br>
              <a:rPr lang="tr-TR" dirty="0"/>
            </a:br>
            <a:r>
              <a:rPr lang="tr-TR" dirty="0"/>
              <a:t/>
            </a:r>
            <a:br>
              <a:rPr lang="tr-TR" dirty="0"/>
            </a:br>
            <a:r>
              <a:rPr lang="tr-TR" dirty="0">
                <a:solidFill>
                  <a:srgbClr val="FF0000"/>
                </a:solidFill>
              </a:rPr>
              <a:t>A) Defalarca kullanılabilir olacaktır.</a:t>
            </a:r>
            <a:r>
              <a:rPr lang="tr-TR" dirty="0"/>
              <a:t/>
            </a:r>
            <a:br>
              <a:rPr lang="tr-TR" dirty="0"/>
            </a:br>
            <a:r>
              <a:rPr lang="tr-TR" dirty="0"/>
              <a:t/>
            </a:r>
            <a:br>
              <a:rPr lang="tr-TR" dirty="0"/>
            </a:br>
            <a:r>
              <a:rPr lang="tr-TR" dirty="0"/>
              <a:t>B) İş yerinde var olan koşullara uygun olacaktır.</a:t>
            </a:r>
            <a:br>
              <a:rPr lang="tr-TR" dirty="0"/>
            </a:br>
            <a:r>
              <a:rPr lang="tr-TR" dirty="0"/>
              <a:t/>
            </a:r>
            <a:br>
              <a:rPr lang="tr-TR" dirty="0"/>
            </a:br>
            <a:r>
              <a:rPr lang="tr-TR" dirty="0"/>
              <a:t>C) Kendisi ek risk yaratmadan ilgili riski önlemeye uygun olacaktır.</a:t>
            </a:r>
            <a:br>
              <a:rPr lang="tr-TR" dirty="0"/>
            </a:br>
            <a:r>
              <a:rPr lang="tr-TR" dirty="0"/>
              <a:t/>
            </a:r>
            <a:br>
              <a:rPr lang="tr-TR" dirty="0"/>
            </a:br>
            <a:r>
              <a:rPr lang="tr-TR" dirty="0"/>
              <a:t>D) Kullanan İşçinin sağlık durumuna ve ergonomik gereksinimlerine uygun olacaktır.</a:t>
            </a:r>
          </a:p>
        </p:txBody>
      </p:sp>
    </p:spTree>
    <p:extLst>
      <p:ext uri="{BB962C8B-B14F-4D97-AF65-F5344CB8AC3E}">
        <p14:creationId xmlns:p14="http://schemas.microsoft.com/office/powerpoint/2010/main" val="90781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nvSpPr>
        <p:spPr>
          <a:xfrm>
            <a:off x="1818362" y="18945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ltLang="tr-TR" dirty="0"/>
              <a:t>Risk Değerlendirmesi İlkeleri</a:t>
            </a:r>
          </a:p>
        </p:txBody>
      </p:sp>
      <p:sp>
        <p:nvSpPr>
          <p:cNvPr id="5" name="Text Box 4"/>
          <p:cNvSpPr>
            <a:spLocks noGrp="1" noChangeArrowheads="1"/>
          </p:cNvSpPr>
          <p:nvPr/>
        </p:nvSpPr>
        <p:spPr>
          <a:xfrm>
            <a:off x="601249" y="2096545"/>
            <a:ext cx="8665413" cy="328964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76200">
            <a:solidFill>
              <a:srgbClr val="FF7C8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2" pitchFamily="18" charset="2"/>
              <a:buNone/>
              <a:defRPr/>
            </a:pPr>
            <a:endParaRPr lang="tr-TR" sz="2000" dirty="0"/>
          </a:p>
          <a:p>
            <a:pPr>
              <a:defRPr/>
            </a:pPr>
            <a:r>
              <a:rPr lang="tr-TR" sz="2000" dirty="0"/>
              <a:t>Risklerden kaçınmak,</a:t>
            </a:r>
          </a:p>
          <a:p>
            <a:pPr>
              <a:defRPr/>
            </a:pPr>
            <a:r>
              <a:rPr lang="tr-TR" sz="2000" dirty="0"/>
              <a:t>Riskleri analiz etmek,</a:t>
            </a:r>
          </a:p>
          <a:p>
            <a:pPr>
              <a:defRPr/>
            </a:pPr>
            <a:r>
              <a:rPr lang="tr-TR" sz="2000" dirty="0"/>
              <a:t>Tehlikeli olanı, tehlikesiz veya daha az tehlikeli olanla değiştirmek,</a:t>
            </a:r>
          </a:p>
          <a:p>
            <a:pPr>
              <a:defRPr/>
            </a:pPr>
            <a:r>
              <a:rPr lang="tr-TR" sz="2000" dirty="0"/>
              <a:t>Riskleri önlemek, önlenemiyor ise en aza indirmek,</a:t>
            </a:r>
          </a:p>
          <a:p>
            <a:pPr>
              <a:defRPr/>
            </a:pPr>
            <a:r>
              <a:rPr lang="tr-TR" sz="2000" dirty="0"/>
              <a:t>Risklerle kaynağında mücadele etmek,</a:t>
            </a:r>
          </a:p>
          <a:p>
            <a:pPr>
              <a:defRPr/>
            </a:pPr>
            <a:r>
              <a:rPr lang="tr-TR" sz="2000" dirty="0"/>
              <a:t>Toplu korunma tedbirlerine, kişisel korunma tedbirlerine göre öncelik vermek.</a:t>
            </a:r>
          </a:p>
        </p:txBody>
      </p:sp>
      <p:pic>
        <p:nvPicPr>
          <p:cNvPr id="6" name="Picture 5" descr="risk-yoneti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6662" y="1907718"/>
            <a:ext cx="2627312"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75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981200" y="267643"/>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b="1" dirty="0">
                <a:solidFill>
                  <a:schemeClr val="accent4">
                    <a:lumMod val="50000"/>
                  </a:schemeClr>
                </a:solidFill>
              </a:rPr>
              <a:t>Risk değerlendirmesinin yenilenmesi</a:t>
            </a:r>
            <a:r>
              <a:rPr lang="en-GB" sz="4000" dirty="0">
                <a:solidFill>
                  <a:schemeClr val="accent4">
                    <a:lumMod val="50000"/>
                  </a:schemeClr>
                </a:solidFill>
              </a:rPr>
              <a:t/>
            </a:r>
            <a:br>
              <a:rPr lang="en-GB" sz="4000" dirty="0">
                <a:solidFill>
                  <a:schemeClr val="accent4">
                    <a:lumMod val="50000"/>
                  </a:schemeClr>
                </a:solidFill>
              </a:rPr>
            </a:br>
            <a:endParaRPr lang="en-US" sz="4000" dirty="0">
              <a:solidFill>
                <a:schemeClr val="accent4">
                  <a:lumMod val="50000"/>
                </a:schemeClr>
              </a:solidFill>
            </a:endParaRPr>
          </a:p>
        </p:txBody>
      </p:sp>
      <p:sp>
        <p:nvSpPr>
          <p:cNvPr id="5" name="Content Placeholder 2"/>
          <p:cNvSpPr>
            <a:spLocks noGrp="1"/>
          </p:cNvSpPr>
          <p:nvPr/>
        </p:nvSpPr>
        <p:spPr>
          <a:xfrm>
            <a:off x="1919536" y="1189757"/>
            <a:ext cx="8352928" cy="5400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r-TR" sz="2400" b="1" dirty="0"/>
              <a:t>MADDE 12 –</a:t>
            </a:r>
            <a:r>
              <a:rPr lang="tr-TR" sz="2400" dirty="0"/>
              <a:t> </a:t>
            </a:r>
          </a:p>
          <a:p>
            <a:pPr marL="457200" indent="-457200">
              <a:buAutoNum type="arabicParenBoth"/>
            </a:pPr>
            <a:r>
              <a:rPr lang="tr-TR" sz="2400" dirty="0"/>
              <a:t>Yapılmış olan risk değerlendirmesi; tehlike sınıfına göre </a:t>
            </a:r>
            <a:r>
              <a:rPr lang="tr-TR" sz="2400" dirty="0">
                <a:solidFill>
                  <a:srgbClr val="FF0000"/>
                </a:solidFill>
              </a:rPr>
              <a:t>çok</a:t>
            </a:r>
            <a:r>
              <a:rPr lang="tr-TR" sz="2400" dirty="0"/>
              <a:t> </a:t>
            </a:r>
            <a:r>
              <a:rPr lang="tr-TR" sz="2400" dirty="0">
                <a:solidFill>
                  <a:srgbClr val="FF0000"/>
                </a:solidFill>
              </a:rPr>
              <a:t>tehlikeli, tehlikeli ve az tehlikeli </a:t>
            </a:r>
            <a:r>
              <a:rPr lang="tr-TR" sz="2400" dirty="0"/>
              <a:t>işyerlerinde sırasıyla en geç </a:t>
            </a:r>
            <a:r>
              <a:rPr lang="tr-TR" sz="2400" dirty="0">
                <a:solidFill>
                  <a:srgbClr val="FF0000"/>
                </a:solidFill>
              </a:rPr>
              <a:t>iki, dört   ve  altı yılda     </a:t>
            </a:r>
            <a:r>
              <a:rPr lang="tr-TR" sz="2400" dirty="0"/>
              <a:t>bir yenilenir.</a:t>
            </a:r>
          </a:p>
          <a:p>
            <a:pPr marL="457200" indent="-457200">
              <a:buAutoNum type="arabicParenBoth"/>
            </a:pPr>
            <a:endParaRPr lang="tr-TR" sz="2400" dirty="0"/>
          </a:p>
          <a:p>
            <a:pPr marL="457200" indent="-457200">
              <a:buAutoNum type="arabicParenBoth"/>
            </a:pPr>
            <a:endParaRPr lang="tr-TR" sz="2400" dirty="0"/>
          </a:p>
          <a:p>
            <a:pPr marL="457200" indent="-457200">
              <a:buAutoNum type="arabicParenBoth"/>
            </a:pPr>
            <a:endParaRPr lang="en-GB" sz="2400" dirty="0"/>
          </a:p>
          <a:p>
            <a:pPr marL="0" indent="0">
              <a:buNone/>
            </a:pPr>
            <a:r>
              <a:rPr lang="tr-TR" sz="2400" dirty="0"/>
              <a:t>(2) Aşağıda belirtilen durumlarda ortaya çıkabilecek yeni risklerin, işyerinin tamamını veya bir bölümünü etkiliyor olması göz önünde bulundurularak risk değerlendirmesi tamamen veya kısmen yenilenir.</a:t>
            </a:r>
            <a:endParaRPr lang="en-GB" sz="2400" dirty="0"/>
          </a:p>
          <a:p>
            <a:pPr marL="0" indent="0">
              <a:buNone/>
            </a:pPr>
            <a:r>
              <a:rPr lang="tr-TR" sz="2400" dirty="0"/>
              <a:t>	a) İşyerinin taşınması veya binalarda değişiklik yapılması.</a:t>
            </a:r>
            <a:endParaRPr lang="en-GB" sz="2400" dirty="0"/>
          </a:p>
          <a:p>
            <a:pPr marL="0" indent="0">
              <a:buNone/>
            </a:pPr>
            <a:r>
              <a:rPr lang="tr-TR" sz="2400" dirty="0"/>
              <a:t>	b) İşyerinde uygulanan teknoloji, kullanılan madde ve ekipmanlarda değişiklikler meydana gelmesi.</a:t>
            </a:r>
            <a:endParaRPr lang="en-GB" sz="2400" dirty="0"/>
          </a:p>
          <a:p>
            <a:pPr marL="0" indent="0">
              <a:buNone/>
            </a:pPr>
            <a:r>
              <a:rPr lang="tr-TR" sz="2400" dirty="0"/>
              <a:t>	c) Üretim yönteminde değişiklikler olması.</a:t>
            </a:r>
            <a:endParaRPr lang="en-GB" sz="2400" dirty="0"/>
          </a:p>
          <a:p>
            <a:endParaRPr lang="en-US" sz="2400" dirty="0"/>
          </a:p>
          <a:p>
            <a:endParaRPr lang="en-US" sz="2400" dirty="0"/>
          </a:p>
        </p:txBody>
      </p:sp>
      <p:pic>
        <p:nvPicPr>
          <p:cNvPr id="6" name="table"/>
          <p:cNvPicPr>
            <a:picLocks noChangeAspect="1"/>
          </p:cNvPicPr>
          <p:nvPr/>
        </p:nvPicPr>
        <p:blipFill>
          <a:blip r:embed="rId2"/>
          <a:stretch>
            <a:fillRect/>
          </a:stretch>
        </p:blipFill>
        <p:spPr>
          <a:xfrm>
            <a:off x="2711624" y="2773933"/>
            <a:ext cx="6096000" cy="741680"/>
          </a:xfrm>
          <a:prstGeom prst="rect">
            <a:avLst/>
          </a:prstGeom>
        </p:spPr>
      </p:pic>
    </p:spTree>
    <p:extLst>
      <p:ext uri="{BB962C8B-B14F-4D97-AF65-F5344CB8AC3E}">
        <p14:creationId xmlns:p14="http://schemas.microsoft.com/office/powerpoint/2010/main" val="1406976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nvSpPr>
        <p:spPr>
          <a:xfrm>
            <a:off x="1859495" y="388757"/>
            <a:ext cx="842493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1" hangingPunct="1"/>
            <a:r>
              <a:rPr lang="tr-TR" b="1" dirty="0">
                <a:solidFill>
                  <a:srgbClr val="7030A0"/>
                </a:solidFill>
                <a:latin typeface="+mn-lt"/>
              </a:rPr>
              <a:t>KİŞİSEL KORUYUCU DONANIMLAR (KKD)</a:t>
            </a:r>
          </a:p>
        </p:txBody>
      </p:sp>
      <p:pic>
        <p:nvPicPr>
          <p:cNvPr id="6" name="Picture 5" descr="http://hanosgb.com/wp-content/uploads/is_guvenlig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455" y="2126717"/>
            <a:ext cx="8184977"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426" y="6139068"/>
            <a:ext cx="11931075" cy="784830"/>
          </a:xfrm>
          <a:prstGeom prst="rect">
            <a:avLst/>
          </a:prstGeom>
        </p:spPr>
        <p:txBody>
          <a:bodyPr wrap="square">
            <a:spAutoFit/>
          </a:bodyPr>
          <a:lstStyle/>
          <a:p>
            <a:endParaRPr lang="tr-TR" sz="900" dirty="0">
              <a:solidFill>
                <a:srgbClr val="000000"/>
              </a:solidFill>
              <a:latin typeface="Arial" panose="020B0604020202020204" pitchFamily="34" charset="0"/>
            </a:endParaRPr>
          </a:p>
          <a:p>
            <a:r>
              <a:rPr lang="tr-TR" dirty="0">
                <a:latin typeface="Arial" panose="020B0604020202020204" pitchFamily="34" charset="0"/>
              </a:rPr>
              <a:t>Risklere karşı önleme ve koruma  hiyerarşisinde; kişisel koruyucu donanımların kullanımı, koruma uygulamalarının </a:t>
            </a:r>
            <a:r>
              <a:rPr lang="tr-TR" dirty="0">
                <a:solidFill>
                  <a:srgbClr val="00AF50"/>
                </a:solidFill>
                <a:latin typeface="Arial" panose="020B0604020202020204" pitchFamily="34" charset="0"/>
              </a:rPr>
              <a:t>son aşamasını </a:t>
            </a:r>
            <a:r>
              <a:rPr lang="tr-TR" dirty="0">
                <a:solidFill>
                  <a:srgbClr val="000000"/>
                </a:solidFill>
                <a:latin typeface="Arial" panose="020B0604020202020204" pitchFamily="34" charset="0"/>
              </a:rPr>
              <a:t>oluşturur. </a:t>
            </a:r>
            <a:endParaRPr lang="tr-TR" dirty="0"/>
          </a:p>
        </p:txBody>
      </p:sp>
    </p:spTree>
    <p:extLst>
      <p:ext uri="{BB962C8B-B14F-4D97-AF65-F5344CB8AC3E}">
        <p14:creationId xmlns:p14="http://schemas.microsoft.com/office/powerpoint/2010/main" val="4285747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1751</Words>
  <Application>Microsoft Office PowerPoint</Application>
  <PresentationFormat>Widescreen</PresentationFormat>
  <Paragraphs>328</Paragraphs>
  <Slides>67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Calibri Light</vt:lpstr>
      <vt:lpstr>Clarendon Condensed</vt:lpstr>
      <vt:lpstr>Helvetica</vt:lpstr>
      <vt:lpstr>Times New Roman Tur</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Gaz - Buhar Maskeleri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Bütün KKD’lerde bulunması gereken özellikler</vt:lpstr>
      <vt:lpstr>PowerPoint Presentation</vt:lpstr>
      <vt:lpstr>PowerPoint Presentation</vt:lpstr>
      <vt:lpstr>KKD KATEGORİZASYONU</vt:lpstr>
      <vt:lpstr>KKD Sınıflandırma - ÖZET</vt:lpstr>
      <vt:lpstr>KKD Sınıflandırma - ÖZET</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87</cp:revision>
  <dcterms:created xsi:type="dcterms:W3CDTF">2018-10-02T08:05:55Z</dcterms:created>
  <dcterms:modified xsi:type="dcterms:W3CDTF">2020-05-07T11:56:53Z</dcterms:modified>
</cp:coreProperties>
</file>