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2" r:id="rId6"/>
    <p:sldId id="520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F4047-F423-1347-AA02-747537D6752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60CBE-ED6F-A848-A785-D9BF117E83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0877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9C5FF3-D18D-4409-AF1F-D74FB9410F65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859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9C5FF3-D18D-4409-AF1F-D74FB9410F65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660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9C5FF3-D18D-4409-AF1F-D74FB9410F65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134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9C5FF3-D18D-4409-AF1F-D74FB9410F65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091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987CC3-2A6F-4D47-AFBB-7FE320338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9361826-159D-2646-803F-BE13D3CB0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A05AEEF-7E33-7B4F-BC60-3E2F62498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DCD1-D4A9-3B49-8C8A-724BEE69CCC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D64F6B2-8DA8-1649-AA65-DF078749D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DD204DB-B6E3-BD4A-9B70-E2BC6382D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0420-55A0-9643-8151-2D47FF2B87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54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894E4B-1081-4D4B-AE28-F06018E08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A45C54E-6313-BA4E-8995-E569552B4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86C4F5-6F41-544B-9C99-D5465A534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DCD1-D4A9-3B49-8C8A-724BEE69CCC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0F7CAAA-61F9-4B4E-A61C-2D21174A2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00B70A4-FA7E-DE41-B44A-17CE40A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0420-55A0-9643-8151-2D47FF2B87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540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3F1DEA2-2601-B542-B182-D1A8A5ED7C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4EFAA16-8266-FD47-A605-D9445B925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F3C04E3-0860-1E49-B71F-01DC3DA98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DCD1-D4A9-3B49-8C8A-724BEE69CCC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4754267-0E65-0A41-AC02-A067A4B37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343AC56-1109-034E-8C3E-8D0968ACC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0420-55A0-9643-8151-2D47FF2B87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874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BF0D023-B616-BC4E-8FE0-B1E63D1DF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CE3133-902F-6E44-A62A-9842558FC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D4927E3-E4D7-D84C-A6BF-C2B822613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DCD1-D4A9-3B49-8C8A-724BEE69CCC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B394FFE-CA78-6E47-A348-BFFCED428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14FE2F7-C75F-D94B-A35F-A60AF7A0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0420-55A0-9643-8151-2D47FF2B87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22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44277A-1F1B-A04A-A501-13087E44D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006C8C2-2A0E-3845-AB4B-E0794492A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DA861EC-57D6-7247-8A35-B4A788083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DCD1-D4A9-3B49-8C8A-724BEE69CCC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62C7D75-985D-1843-9FDB-52168B6C1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6A1F5C-39D1-E34F-AF33-7BF13DF07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0420-55A0-9643-8151-2D47FF2B87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8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59AD28-6246-E34D-9E7C-6B11A700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EA8A53-7070-E349-BF5A-54E6351B33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970042F-86BB-1F41-853A-19E936739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D83260F-2DEF-D743-83D4-972941FE8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DCD1-D4A9-3B49-8C8A-724BEE69CCC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182F304-74E3-5648-86C8-E5342B328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570567A-F2D5-704E-B604-F326C5247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0420-55A0-9643-8151-2D47FF2B87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153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1A2479C-0801-B24B-BFEC-FD010F262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0A18069-3706-F44F-9996-7A697DBB2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EFA9A18-28E5-3C46-927D-C6CD8364A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E57666F-055A-B34C-88C2-8AB1722730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459532E-281A-2E42-924C-247D830D1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F1FDE4F-3879-EC44-B2D9-2EE316601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DCD1-D4A9-3B49-8C8A-724BEE69CCC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E89A11D-2C13-054D-A8BF-137C107B4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2CB17A8-D518-2B41-BBC9-9C704F917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0420-55A0-9643-8151-2D47FF2B87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92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7589BD-D14C-5B46-BF9E-CC84F6116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C34B5432-2598-1347-9A8D-B891A08D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DCD1-D4A9-3B49-8C8A-724BEE69CCC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74E405C-08DD-7D4D-8423-9A1813F2C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7616EB3-E096-2648-8BBC-230CF38C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0420-55A0-9643-8151-2D47FF2B87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55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5FE4B75-3898-794E-B912-CB258F5D3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DCD1-D4A9-3B49-8C8A-724BEE69CCC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AE84A05-5DAC-A04F-8902-56005F327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81E2BC9-50B9-D54C-9100-18E32A9F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0420-55A0-9643-8151-2D47FF2B87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228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295B97-49D5-BE43-AA2D-CCAAFD736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85B029-EEE6-AB4E-9267-1762076A6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EC20538-C26A-6E48-87EB-6AD9BE7CD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83BB6D3-1098-4E4F-AA82-CC77B33A3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DCD1-D4A9-3B49-8C8A-724BEE69CCC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C71356C-9B37-9743-8411-53D53DA48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CD753B4-30A3-324F-B5D2-3D1904D62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0420-55A0-9643-8151-2D47FF2B87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404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0DF6FF-E306-5246-A985-6E71EE61E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8B2C49A-48BF-FA4D-AC08-57214EA09B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8BAF363-59A3-6944-ADFF-C6349572C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2CF9A3A-2FED-244A-860C-B42FF03D3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DCD1-D4A9-3B49-8C8A-724BEE69CCC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5ECCA2D-8ADD-8240-9C1C-4F7498584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C800649-C0F1-2B42-B099-7FDD69BC5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50420-55A0-9643-8151-2D47FF2B87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886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30115CD5-B80C-AD4C-BD09-2ED806A4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AD4E8B8-8986-C644-8D04-6FC975A05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C39617-9549-8E49-A625-239382C52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BDCD1-D4A9-3B49-8C8A-724BEE69CCC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BDC9771-7E07-A64E-9EE4-1B0371D5C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B4A650-51A3-3B4D-93C4-8FC732828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50420-55A0-9643-8151-2D47FF2B87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07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9"/>
          <p:cNvSpPr>
            <a:spLocks noChangeShapeType="1"/>
          </p:cNvSpPr>
          <p:nvPr/>
        </p:nvSpPr>
        <p:spPr bwMode="auto">
          <a:xfrm>
            <a:off x="1774826" y="5805488"/>
            <a:ext cx="864076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3075" name="Rectangle 12"/>
          <p:cNvSpPr>
            <a:spLocks noChangeArrowheads="1"/>
          </p:cNvSpPr>
          <p:nvPr/>
        </p:nvSpPr>
        <p:spPr bwMode="auto">
          <a:xfrm>
            <a:off x="2279650" y="4724827"/>
            <a:ext cx="79200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2400" b="1"/>
              <a:t>SÜT DİŞLERİNİN RESTORASYONUNDA TEMEL KURALLAR VE PEDODONTİDE KULLANILAN RESTORATİF MATERYALLER</a:t>
            </a:r>
          </a:p>
        </p:txBody>
      </p:sp>
      <p:sp>
        <p:nvSpPr>
          <p:cNvPr id="3076" name="Rectangle 20"/>
          <p:cNvSpPr>
            <a:spLocks noChangeArrowheads="1"/>
          </p:cNvSpPr>
          <p:nvPr/>
        </p:nvSpPr>
        <p:spPr bwMode="auto">
          <a:xfrm>
            <a:off x="1984717" y="6307416"/>
            <a:ext cx="26345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tr-TR"/>
              <a:t>Prof. Dr. Firdevs TULGA ÖZ</a:t>
            </a:r>
          </a:p>
        </p:txBody>
      </p:sp>
    </p:spTree>
    <p:extLst>
      <p:ext uri="{BB962C8B-B14F-4D97-AF65-F5344CB8AC3E}">
        <p14:creationId xmlns:p14="http://schemas.microsoft.com/office/powerpoint/2010/main" val="415573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mezuns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5805488"/>
            <a:ext cx="9324975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" descr="bluebend3j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1" y="0"/>
            <a:ext cx="9324975" cy="580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5595939" y="1542168"/>
            <a:ext cx="46815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2400"/>
              <a:t>Süt dişlerinin tedavi planlamaları çocuğun hayat boyu ağız-diş sağlığını etkileyecek öneme sahiptir. </a:t>
            </a:r>
          </a:p>
        </p:txBody>
      </p:sp>
      <p:pic>
        <p:nvPicPr>
          <p:cNvPr id="3080" name="Picture 8" descr="CAW9EBC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27801" y="3213101"/>
            <a:ext cx="3097213" cy="24034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082" name="Picture 10" descr="baby_animation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95550" y="404813"/>
            <a:ext cx="18669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 descr="baby_crawling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82888" y="314166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663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0.16597 -0.3770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-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30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ezuns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5805488"/>
            <a:ext cx="9324975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bluebend3j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1" y="0"/>
            <a:ext cx="9324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1991545" y="908721"/>
            <a:ext cx="8472487" cy="8540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İnsan gelişiminin en aktif dönemi olan bu süreçte süt dişlerinin sağlıklı oluşu ve bütünlüğü ;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279650" y="2059931"/>
            <a:ext cx="4081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tr-TR" sz="2400">
                <a:solidFill>
                  <a:schemeClr val="bg1"/>
                </a:solidFill>
              </a:rPr>
              <a:t>1</a:t>
            </a:r>
            <a:r>
              <a:rPr lang="tr-TR" sz="2400"/>
              <a:t>-İyi bir çiğneme fonksiyonunu </a:t>
            </a:r>
          </a:p>
        </p:txBody>
      </p:sp>
      <p:pic>
        <p:nvPicPr>
          <p:cNvPr id="4102" name="Picture 6" descr="3Dtmj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12126" y="4383088"/>
            <a:ext cx="25558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208213" y="2781450"/>
            <a:ext cx="6637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tr-TR" sz="2400">
                <a:solidFill>
                  <a:schemeClr val="bg1"/>
                </a:solidFill>
              </a:rPr>
              <a:t>2</a:t>
            </a:r>
            <a:r>
              <a:rPr lang="tr-TR" sz="2400"/>
              <a:t>-Çiğneme kaslarının dengeli bir şekilde gelişmesini </a:t>
            </a:r>
          </a:p>
        </p:txBody>
      </p:sp>
    </p:spTree>
    <p:extLst>
      <p:ext uri="{BB962C8B-B14F-4D97-AF65-F5344CB8AC3E}">
        <p14:creationId xmlns:p14="http://schemas.microsoft.com/office/powerpoint/2010/main" val="413967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bluebend3j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26988"/>
            <a:ext cx="9324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503613" y="549425"/>
            <a:ext cx="50016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3-</a:t>
            </a:r>
            <a:r>
              <a:rPr lang="tr-TR" sz="2400" dirty="0"/>
              <a:t>Çocuğun olumlu psikolojik gelişimini </a:t>
            </a:r>
          </a:p>
        </p:txBody>
      </p:sp>
      <p:pic>
        <p:nvPicPr>
          <p:cNvPr id="6149" name="Picture 5" descr="03-5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32401" y="1412876"/>
            <a:ext cx="2016125" cy="2016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735138" y="3771900"/>
            <a:ext cx="86090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4-</a:t>
            </a:r>
            <a:r>
              <a:rPr lang="tr-TR" sz="2400" dirty="0"/>
              <a:t>Alttan gelen sürekli dişlerin çenelerde muntazam bir şekilde sıralanmasını sağlar.</a:t>
            </a:r>
          </a:p>
        </p:txBody>
      </p:sp>
      <p:pic>
        <p:nvPicPr>
          <p:cNvPr id="6151" name="Picture 7" descr="eruption-im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32401" y="4808538"/>
            <a:ext cx="2016125" cy="1644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007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ezuns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5805488"/>
            <a:ext cx="9324975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bluebend3j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0"/>
            <a:ext cx="9324975" cy="6858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919289" y="1143466"/>
            <a:ext cx="83534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2400" b="1"/>
              <a:t>Süt dişlenmede çürük aktivitesinin yüksek olduğu koşullarda</a:t>
            </a:r>
          </a:p>
          <a:p>
            <a:pPr algn="ctr"/>
            <a:r>
              <a:rPr lang="tr-TR" sz="2400" b="1"/>
              <a:t> </a:t>
            </a:r>
            <a:r>
              <a:rPr lang="tr-TR" sz="2400"/>
              <a:t>sürekli dişlenmeye geçilirse kariyojenik mikroorganizmalarla enfekte olan ağızlarda süren </a:t>
            </a:r>
          </a:p>
          <a:p>
            <a:pPr algn="ctr"/>
            <a:r>
              <a:rPr lang="tr-TR" sz="2400" b="1"/>
              <a:t>sürekli dişler de çok kısa bir süre sonra çürüme riski ile karşı karşıya kalır. </a:t>
            </a:r>
          </a:p>
        </p:txBody>
      </p:sp>
      <p:pic>
        <p:nvPicPr>
          <p:cNvPr id="8197" name="Picture 5" descr="rampant2_cari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1313" y="3860800"/>
            <a:ext cx="3924300" cy="243840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917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İçerik Yer Tutucusu"/>
          <p:cNvSpPr>
            <a:spLocks noGrp="1"/>
          </p:cNvSpPr>
          <p:nvPr>
            <p:ph idx="1"/>
          </p:nvPr>
        </p:nvSpPr>
        <p:spPr>
          <a:xfrm>
            <a:off x="2063750" y="476250"/>
            <a:ext cx="8229600" cy="2343206"/>
          </a:xfrm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tr-TR" sz="2400"/>
              <a:t>   Sağlıklı bir sürekli dişlenme için sağlıklı bir süt dişlenme temel oluşturur.</a:t>
            </a:r>
          </a:p>
          <a:p>
            <a:pPr algn="ctr">
              <a:buFontTx/>
              <a:buNone/>
            </a:pPr>
            <a:endParaRPr lang="tr-TR" sz="2400"/>
          </a:p>
          <a:p>
            <a:pPr algn="ctr">
              <a:buFontTx/>
              <a:buNone/>
            </a:pPr>
            <a:r>
              <a:rPr lang="tr-TR" sz="2400"/>
              <a:t>Bu nedenle süt dişlenmede karyojenik enfeksiyonun kontrol altına alınması ve çürüyen süt dişlerinin tedavisi büyük önem taşır.</a:t>
            </a:r>
          </a:p>
        </p:txBody>
      </p:sp>
      <p:pic>
        <p:nvPicPr>
          <p:cNvPr id="5" name="Picture 6" descr="DentalCaries"/>
          <p:cNvPicPr>
            <a:picLocks noChangeAspect="1" noChangeArrowheads="1"/>
          </p:cNvPicPr>
          <p:nvPr/>
        </p:nvPicPr>
        <p:blipFill>
          <a:blip r:embed="rId2" cstate="print"/>
          <a:srcRect l="1659" t="29921" r="10451" b="19685"/>
          <a:stretch>
            <a:fillRect/>
          </a:stretch>
        </p:blipFill>
        <p:spPr bwMode="auto">
          <a:xfrm>
            <a:off x="4440238" y="3573463"/>
            <a:ext cx="3814762" cy="2303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061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ezuns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5805488"/>
            <a:ext cx="9324975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bluebend3j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0"/>
            <a:ext cx="9324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1943100" y="1482081"/>
            <a:ext cx="59355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400"/>
              <a:t>Diş çürüğüne bağlı harabiyeti restore etmek 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1952626" y="2069456"/>
            <a:ext cx="61575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400"/>
              <a:t>Mesio-distal mesafeyi ve diş yapısını korumak </a:t>
            </a: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1881189" y="2640956"/>
            <a:ext cx="4881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400"/>
              <a:t>Kaybedilmiş fonksiyonu iade etmek </a:t>
            </a:r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1881188" y="3141019"/>
            <a:ext cx="3226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400"/>
              <a:t>Estetiği restore etmek </a:t>
            </a:r>
          </a:p>
        </p:txBody>
      </p:sp>
      <p:sp>
        <p:nvSpPr>
          <p:cNvPr id="9224" name="Rectangle 10"/>
          <p:cNvSpPr>
            <a:spLocks noChangeArrowheads="1"/>
          </p:cNvSpPr>
          <p:nvPr/>
        </p:nvSpPr>
        <p:spPr bwMode="auto">
          <a:xfrm>
            <a:off x="3071814" y="333375"/>
            <a:ext cx="6624637" cy="457200"/>
          </a:xfrm>
          <a:prstGeom prst="rect">
            <a:avLst/>
          </a:prstGeom>
          <a:solidFill>
            <a:srgbClr val="FFCC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919289" y="3537158"/>
            <a:ext cx="5578707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/>
              <a:t>Oral hijyeni sağlamak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/>
              <a:t>Pulpanın vitalitesinin mümkün olduğunca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400"/>
              <a:t> korunmasıdır.</a:t>
            </a:r>
          </a:p>
          <a:p>
            <a:r>
              <a:rPr lang="tr-TR" sz="2400"/>
              <a:t> </a:t>
            </a:r>
          </a:p>
        </p:txBody>
      </p:sp>
      <p:sp>
        <p:nvSpPr>
          <p:cNvPr id="9226" name="Rectangle 4"/>
          <p:cNvSpPr>
            <a:spLocks noChangeArrowheads="1"/>
          </p:cNvSpPr>
          <p:nvPr/>
        </p:nvSpPr>
        <p:spPr bwMode="auto">
          <a:xfrm>
            <a:off x="3863976" y="332731"/>
            <a:ext cx="41416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tr-TR" sz="2400" b="1"/>
              <a:t>RESTORATİF TEDAVİNİN AMACI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919289" y="1341438"/>
            <a:ext cx="6840537" cy="4824412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4872039" y="1052513"/>
            <a:ext cx="4103687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8975725" y="1052513"/>
            <a:ext cx="0" cy="4392612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7175501" y="908050"/>
            <a:ext cx="2016125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9191625" y="908050"/>
            <a:ext cx="0" cy="338455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1703388" y="4437063"/>
            <a:ext cx="0" cy="1871662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1703388" y="6308725"/>
            <a:ext cx="1871662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1774825" y="6524625"/>
            <a:ext cx="2376488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897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  <p:bldP spid="9233" grpId="0" animBg="1"/>
      <p:bldP spid="9234" grpId="0" animBg="1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Macintosh PowerPoint</Application>
  <PresentationFormat>Geniş ekran</PresentationFormat>
  <Paragraphs>27</Paragraphs>
  <Slides>7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Akif DEMİREL</dc:creator>
  <cp:lastModifiedBy>Akif DEMİREL</cp:lastModifiedBy>
  <cp:revision>1</cp:revision>
  <dcterms:created xsi:type="dcterms:W3CDTF">2020-05-05T08:05:32Z</dcterms:created>
  <dcterms:modified xsi:type="dcterms:W3CDTF">2020-05-05T08:06:04Z</dcterms:modified>
</cp:coreProperties>
</file>