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6" r:id="rId1"/>
    <p:sldMasterId id="2147483664" r:id="rId2"/>
    <p:sldMasterId id="2147483673" r:id="rId3"/>
  </p:sldMasterIdLst>
  <p:notesMasterIdLst>
    <p:notesMasterId r:id="rId8"/>
  </p:notesMasterIdLst>
  <p:sldIdLst>
    <p:sldId id="350" r:id="rId4"/>
    <p:sldId id="314" r:id="rId5"/>
    <p:sldId id="365" r:id="rId6"/>
    <p:sldId id="364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8E29"/>
    <a:srgbClr val="A8122A"/>
    <a:srgbClr val="DDBB73"/>
    <a:srgbClr val="FFFFFE"/>
    <a:srgbClr val="2B0105"/>
    <a:srgbClr val="6C3217"/>
    <a:srgbClr val="766C5D"/>
    <a:srgbClr val="5D270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137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44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4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446C5751-232B-451D-8470-016569C5569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1FD2A6-F674-4D73-BB96-131D37158ABB}" type="slidenum">
              <a:rPr lang="en-US"/>
              <a:pPr/>
              <a:t>1</a:t>
            </a:fld>
            <a:endParaRPr 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719666" y="274638"/>
            <a:ext cx="7704667" cy="69056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727605" y="1083204"/>
            <a:ext cx="7696728" cy="5402262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spcBef>
                <a:spcPts val="0"/>
              </a:spcBef>
              <a:defRPr sz="2400">
                <a:solidFill>
                  <a:srgbClr val="FFFFFF"/>
                </a:solidFill>
              </a:defRPr>
            </a:lvl1pPr>
            <a:lvl2pPr>
              <a:defRPr sz="2400">
                <a:solidFill>
                  <a:srgbClr val="FFFFFF"/>
                </a:solidFill>
              </a:defRPr>
            </a:lvl2pPr>
            <a:lvl3pPr>
              <a:defRPr sz="2400">
                <a:solidFill>
                  <a:srgbClr val="FFFFFF"/>
                </a:solidFill>
              </a:defRPr>
            </a:lvl3pPr>
            <a:lvl4pPr>
              <a:defRPr sz="2400">
                <a:solidFill>
                  <a:srgbClr val="FFFFFF"/>
                </a:solidFill>
              </a:defRPr>
            </a:lvl4pPr>
            <a:lvl5pPr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719666" y="274638"/>
            <a:ext cx="7704667" cy="69056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727605" y="1083204"/>
            <a:ext cx="7696728" cy="5402262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spcBef>
                <a:spcPts val="0"/>
              </a:spcBef>
              <a:defRPr sz="2400">
                <a:solidFill>
                  <a:srgbClr val="FFFFFF"/>
                </a:solidFill>
              </a:defRPr>
            </a:lvl1pPr>
            <a:lvl2pPr>
              <a:defRPr sz="2400">
                <a:solidFill>
                  <a:srgbClr val="FFFFFF"/>
                </a:solidFill>
              </a:defRPr>
            </a:lvl2pPr>
            <a:lvl3pPr>
              <a:defRPr sz="2400">
                <a:solidFill>
                  <a:srgbClr val="FFFFFF"/>
                </a:solidFill>
              </a:defRPr>
            </a:lvl3pPr>
            <a:lvl4pPr>
              <a:defRPr sz="2400">
                <a:solidFill>
                  <a:srgbClr val="FFFFFF"/>
                </a:solidFill>
              </a:defRPr>
            </a:lvl4pPr>
            <a:lvl5pPr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C61CA0-9EF2-4459-A3B4-7124AE65F0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D243BE-A461-4533-95BC-2A75AFA199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6404BB-59D1-46A5-A69A-E6D1B8D72A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E33F48-B18C-4CC4-B5B0-04CB3D8945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EE3DF4-6492-42EC-A904-01CD1F5D3F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F9CE0B-9646-441C-8A78-A267678EF6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371AF1-D698-416E-AB01-2F28A44DE2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09CD2B-A3C2-4A4F-85D5-526D6874C0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69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074738"/>
            <a:ext cx="8229600" cy="505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Line 8"/>
          <p:cNvSpPr>
            <a:spLocks noChangeShapeType="1"/>
          </p:cNvSpPr>
          <p:nvPr userDrawn="1"/>
        </p:nvSpPr>
        <p:spPr bwMode="auto">
          <a:xfrm>
            <a:off x="723900" y="990600"/>
            <a:ext cx="7696200" cy="0"/>
          </a:xfrm>
          <a:prstGeom prst="line">
            <a:avLst/>
          </a:prstGeom>
          <a:noFill/>
          <a:ln w="28575">
            <a:solidFill>
              <a:srgbClr val="E6DDAF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Verdana"/>
              <a:ea typeface="+mn-ea"/>
              <a:cs typeface="Verdan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rgbClr val="E3D39C"/>
          </a:solidFill>
          <a:latin typeface="Verdana"/>
          <a:ea typeface="ＭＳ Ｐゴシック" charset="-128"/>
          <a:cs typeface="Verdana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Verdana"/>
          <a:ea typeface="ＭＳ Ｐゴシック" charset="-128"/>
          <a:cs typeface="Verdan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3FEC5E8F-B80D-4645-A10F-760F0C09CAE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69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074738"/>
            <a:ext cx="8229600" cy="505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Line 8"/>
          <p:cNvSpPr>
            <a:spLocks noChangeShapeType="1"/>
          </p:cNvSpPr>
          <p:nvPr userDrawn="1"/>
        </p:nvSpPr>
        <p:spPr bwMode="auto">
          <a:xfrm>
            <a:off x="723900" y="990600"/>
            <a:ext cx="7696200" cy="0"/>
          </a:xfrm>
          <a:prstGeom prst="line">
            <a:avLst/>
          </a:prstGeom>
          <a:noFill/>
          <a:ln w="28575">
            <a:solidFill>
              <a:srgbClr val="E6DDAF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Verdana"/>
              <a:ea typeface="+mn-ea"/>
              <a:cs typeface="Verdan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rgbClr val="E3D39C"/>
          </a:solidFill>
          <a:latin typeface="Verdana"/>
          <a:ea typeface="ＭＳ Ｐゴシック" charset="-128"/>
          <a:cs typeface="Verdana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Verdana"/>
          <a:ea typeface="ＭＳ Ｐゴシック" charset="-128"/>
          <a:cs typeface="Verdan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/>
        </p:nvSpPr>
        <p:spPr bwMode="auto">
          <a:xfrm>
            <a:off x="320633" y="4163300"/>
            <a:ext cx="8075221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sz="2800" b="0" dirty="0" smtClean="0">
                <a:solidFill>
                  <a:srgbClr val="FFFFFF"/>
                </a:solidFill>
                <a:latin typeface="Arial" charset="0"/>
              </a:rPr>
              <a:t>Structural and functional analysis of </a:t>
            </a:r>
            <a:r>
              <a:rPr lang="tr-TR" sz="2800" b="0" dirty="0" err="1" smtClean="0">
                <a:solidFill>
                  <a:srgbClr val="FFFFFF"/>
                </a:solidFill>
                <a:latin typeface="Arial" charset="0"/>
              </a:rPr>
              <a:t>cytoplasmic</a:t>
            </a:r>
            <a:r>
              <a:rPr lang="en-US" sz="2800" b="0" dirty="0" smtClean="0">
                <a:solidFill>
                  <a:srgbClr val="FFFFFF"/>
                </a:solidFill>
                <a:latin typeface="Arial" charset="0"/>
              </a:rPr>
              <a:t> compartments</a:t>
            </a:r>
            <a:r>
              <a:rPr lang="tr-TR" sz="2800" b="0" dirty="0" smtClean="0">
                <a:solidFill>
                  <a:srgbClr val="FFFFFF"/>
                </a:solidFill>
                <a:latin typeface="Arial" charset="0"/>
              </a:rPr>
              <a:t> - I</a:t>
            </a:r>
          </a:p>
          <a:p>
            <a:pPr algn="ctr">
              <a:lnSpc>
                <a:spcPct val="120000"/>
              </a:lnSpc>
            </a:pPr>
            <a:r>
              <a:rPr lang="tr-TR" sz="1800" b="0" dirty="0" err="1" smtClean="0">
                <a:solidFill>
                  <a:srgbClr val="FFFFFF"/>
                </a:solidFill>
                <a:latin typeface="Arial" charset="0"/>
              </a:rPr>
              <a:t>Assist</a:t>
            </a:r>
            <a:r>
              <a:rPr lang="tr-TR" sz="1800" b="0" dirty="0" smtClean="0">
                <a:solidFill>
                  <a:srgbClr val="FFFFFF"/>
                </a:solidFill>
                <a:latin typeface="Arial" charset="0"/>
              </a:rPr>
              <a:t>. Prof. Dr. Açelya </a:t>
            </a:r>
            <a:r>
              <a:rPr lang="tr-TR" sz="1800" b="0" dirty="0" err="1" smtClean="0">
                <a:solidFill>
                  <a:srgbClr val="FFFFFF"/>
                </a:solidFill>
                <a:latin typeface="Arial" charset="0"/>
              </a:rPr>
              <a:t>Yılmazer</a:t>
            </a:r>
            <a:r>
              <a:rPr lang="tr-TR" sz="1800" b="0" dirty="0" smtClean="0">
                <a:solidFill>
                  <a:srgbClr val="FFFFFF"/>
                </a:solidFill>
                <a:latin typeface="Arial" charset="0"/>
              </a:rPr>
              <a:t> </a:t>
            </a:r>
            <a:r>
              <a:rPr lang="tr-TR" sz="1800" b="0" dirty="0" err="1" smtClean="0">
                <a:solidFill>
                  <a:srgbClr val="FFFFFF"/>
                </a:solidFill>
                <a:latin typeface="Arial" charset="0"/>
              </a:rPr>
              <a:t>Aktuna</a:t>
            </a:r>
            <a:endParaRPr lang="tr-TR" sz="1800" b="0" dirty="0" smtClean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3315" name="Rectangle 10"/>
          <p:cNvSpPr>
            <a:spLocks noGrp="1" noChangeArrowheads="1"/>
          </p:cNvSpPr>
          <p:nvPr/>
        </p:nvSpPr>
        <p:spPr bwMode="auto">
          <a:xfrm>
            <a:off x="1925472" y="837796"/>
            <a:ext cx="51054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05000"/>
              </a:lnSpc>
            </a:pPr>
            <a:r>
              <a:rPr lang="en-US" sz="6000" i="1" dirty="0" smtClean="0">
                <a:solidFill>
                  <a:srgbClr val="FFFFFF"/>
                </a:solidFill>
                <a:latin typeface="Arial" charset="0"/>
              </a:rPr>
              <a:t>Cell </a:t>
            </a:r>
            <a:r>
              <a:rPr lang="en-US" sz="6000" i="1" dirty="0">
                <a:solidFill>
                  <a:srgbClr val="FFFFFF"/>
                </a:solidFill>
                <a:latin typeface="Arial" charset="0"/>
              </a:rPr>
              <a:t>Biology</a:t>
            </a:r>
            <a:endParaRPr lang="en-US" sz="3400" dirty="0">
              <a:solidFill>
                <a:srgbClr val="FFFFFF"/>
              </a:solidFill>
              <a:latin typeface="Arial" charset="0"/>
            </a:endParaRPr>
          </a:p>
          <a:p>
            <a:pPr algn="ctr">
              <a:lnSpc>
                <a:spcPct val="105000"/>
              </a:lnSpc>
            </a:pPr>
            <a:r>
              <a:rPr lang="tr-TR" sz="3600" dirty="0" smtClean="0">
                <a:solidFill>
                  <a:srgbClr val="FFFFFF"/>
                </a:solidFill>
                <a:latin typeface="Arial" charset="0"/>
              </a:rPr>
              <a:t>BME140</a:t>
            </a:r>
            <a:endParaRPr lang="en-US" sz="6000" b="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3317" name="Line 13"/>
          <p:cNvSpPr>
            <a:spLocks noChangeShapeType="1"/>
          </p:cNvSpPr>
          <p:nvPr/>
        </p:nvSpPr>
        <p:spPr bwMode="auto">
          <a:xfrm>
            <a:off x="723900" y="734300"/>
            <a:ext cx="7696200" cy="0"/>
          </a:xfrm>
          <a:prstGeom prst="line">
            <a:avLst/>
          </a:prstGeom>
          <a:noFill/>
          <a:ln w="28575">
            <a:solidFill>
              <a:srgbClr val="E3D59E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3318" name="Line 14"/>
          <p:cNvSpPr>
            <a:spLocks noChangeShapeType="1"/>
          </p:cNvSpPr>
          <p:nvPr/>
        </p:nvSpPr>
        <p:spPr bwMode="auto">
          <a:xfrm>
            <a:off x="723900" y="3934700"/>
            <a:ext cx="7696200" cy="0"/>
          </a:xfrm>
          <a:prstGeom prst="line">
            <a:avLst/>
          </a:prstGeom>
          <a:noFill/>
          <a:ln w="28575">
            <a:solidFill>
              <a:srgbClr val="E3D59E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dirty="0" smtClean="0">
                <a:latin typeface="Verdana" charset="0"/>
              </a:rPr>
              <a:t>CYTOPLASM</a:t>
            </a:r>
            <a:r>
              <a:rPr lang="tr-TR" smtClean="0">
                <a:latin typeface="Verdana" charset="0"/>
              </a:rPr>
              <a:t>I</a:t>
            </a:r>
            <a:r>
              <a:rPr lang="en-US" smtClean="0">
                <a:latin typeface="Verdana" charset="0"/>
              </a:rPr>
              <a:t>C </a:t>
            </a:r>
            <a:r>
              <a:rPr lang="en-US" dirty="0" smtClean="0">
                <a:latin typeface="Verdana" charset="0"/>
              </a:rPr>
              <a:t>COMPARTMENTS</a:t>
            </a:r>
            <a:endParaRPr lang="en-US" dirty="0" smtClean="0">
              <a:latin typeface="Verdana" charset="0"/>
            </a:endParaRPr>
          </a:p>
        </p:txBody>
      </p:sp>
      <p:sp>
        <p:nvSpPr>
          <p:cNvPr id="13315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  <a:buFont typeface="Wingdings" pitchFamily="2" charset="2"/>
              <a:buChar char="Ø"/>
            </a:pP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>
                <a:latin typeface="Verdana" charset="0"/>
              </a:rPr>
              <a:t>MEMBRANE-ENCLOSED </a:t>
            </a:r>
            <a:r>
              <a:rPr lang="en-US" dirty="0" smtClean="0">
                <a:latin typeface="Verdana" charset="0"/>
              </a:rPr>
              <a:t>ORGANELLES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>
                <a:latin typeface="Verdana" charset="0"/>
              </a:rPr>
              <a:t>In </a:t>
            </a:r>
            <a:r>
              <a:rPr lang="en-US" dirty="0" smtClean="0">
                <a:latin typeface="Verdana" charset="0"/>
              </a:rPr>
              <a:t>eukaryotic cells, internal membranes create enclosed compartments that segregate different metabolic processes.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tr-TR" b="1" dirty="0" smtClean="0">
              <a:latin typeface="Verdana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r>
              <a:rPr lang="tr-TR" b="1" dirty="0" err="1" smtClean="0">
                <a:latin typeface="Verdana" charset="0"/>
              </a:rPr>
              <a:t>Endomembrane</a:t>
            </a:r>
            <a:r>
              <a:rPr lang="tr-TR" b="1" dirty="0" smtClean="0">
                <a:latin typeface="Verdana" charset="0"/>
              </a:rPr>
              <a:t> </a:t>
            </a:r>
            <a:r>
              <a:rPr lang="tr-TR" b="1" dirty="0" err="1" smtClean="0">
                <a:latin typeface="Verdana" charset="0"/>
              </a:rPr>
              <a:t>system</a:t>
            </a:r>
            <a:r>
              <a:rPr lang="tr-TR" b="1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composed</a:t>
            </a:r>
            <a:r>
              <a:rPr lang="tr-TR" dirty="0" smtClean="0">
                <a:latin typeface="Verdana" charset="0"/>
              </a:rPr>
              <a:t> of: </a:t>
            </a:r>
          </a:p>
          <a:p>
            <a:pPr lvl="2">
              <a:spcBef>
                <a:spcPct val="0"/>
              </a:spcBef>
              <a:buFont typeface="Wingdings" pitchFamily="2" charset="2"/>
              <a:buChar char="Ø"/>
            </a:pPr>
            <a:r>
              <a:rPr lang="tr-TR" dirty="0" smtClean="0">
                <a:latin typeface="Verdana" charset="0"/>
              </a:rPr>
              <a:t>ER</a:t>
            </a:r>
            <a:r>
              <a:rPr lang="tr-TR" dirty="0" smtClean="0">
                <a:latin typeface="Verdana" charset="0"/>
              </a:rPr>
              <a:t>, </a:t>
            </a:r>
            <a:r>
              <a:rPr lang="tr-TR" dirty="0" err="1" smtClean="0">
                <a:latin typeface="Verdana" charset="0"/>
              </a:rPr>
              <a:t>Golgi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appraratus</a:t>
            </a:r>
            <a:r>
              <a:rPr lang="tr-TR" dirty="0" smtClean="0">
                <a:latin typeface="Verdana" charset="0"/>
              </a:rPr>
              <a:t>, </a:t>
            </a:r>
            <a:r>
              <a:rPr lang="tr-TR" dirty="0" err="1" smtClean="0">
                <a:latin typeface="Verdana" charset="0"/>
              </a:rPr>
              <a:t>peroxisomes</a:t>
            </a:r>
            <a:r>
              <a:rPr lang="tr-TR" dirty="0" smtClean="0">
                <a:latin typeface="Verdana" charset="0"/>
              </a:rPr>
              <a:t>, </a:t>
            </a:r>
            <a:r>
              <a:rPr lang="tr-TR" dirty="0" err="1" smtClean="0">
                <a:latin typeface="Verdana" charset="0"/>
              </a:rPr>
              <a:t>endosomes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and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lysosomes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>
                <a:latin typeface="Verdana" charset="0"/>
              </a:rPr>
              <a:t>MEMBRANE-ENCLOSED ORGANELLES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>
                <a:latin typeface="Verdana" charset="0"/>
              </a:rPr>
              <a:t>In eukaryotic cells, internal membranes create enclosed compartments that segregate different metabolic processes.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r>
              <a:rPr lang="tr-TR" b="1" dirty="0" err="1" smtClean="0">
                <a:latin typeface="Verdana" charset="0"/>
              </a:rPr>
              <a:t>Endomembrane</a:t>
            </a:r>
            <a:r>
              <a:rPr lang="tr-TR" b="1" dirty="0" smtClean="0">
                <a:latin typeface="Verdana" charset="0"/>
              </a:rPr>
              <a:t> </a:t>
            </a:r>
            <a:r>
              <a:rPr lang="tr-TR" b="1" dirty="0" err="1" smtClean="0">
                <a:latin typeface="Verdana" charset="0"/>
              </a:rPr>
              <a:t>system</a:t>
            </a:r>
            <a:r>
              <a:rPr lang="tr-TR" dirty="0" smtClean="0">
                <a:latin typeface="Verdana" charset="0"/>
              </a:rPr>
              <a:t>: ER, </a:t>
            </a:r>
            <a:r>
              <a:rPr lang="tr-TR" dirty="0" err="1" smtClean="0">
                <a:latin typeface="Verdana" charset="0"/>
              </a:rPr>
              <a:t>Golgi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appraratus</a:t>
            </a:r>
            <a:r>
              <a:rPr lang="tr-TR" dirty="0" smtClean="0">
                <a:latin typeface="Verdana" charset="0"/>
              </a:rPr>
              <a:t>, </a:t>
            </a:r>
            <a:r>
              <a:rPr lang="tr-TR" dirty="0" err="1" smtClean="0">
                <a:latin typeface="Verdana" charset="0"/>
              </a:rPr>
              <a:t>peroxisomes</a:t>
            </a:r>
            <a:r>
              <a:rPr lang="tr-TR" dirty="0" smtClean="0">
                <a:latin typeface="Verdana" charset="0"/>
              </a:rPr>
              <a:t>, </a:t>
            </a:r>
            <a:r>
              <a:rPr lang="tr-TR" dirty="0" err="1" smtClean="0">
                <a:latin typeface="Verdana" charset="0"/>
              </a:rPr>
              <a:t>endosomes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and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lysosomes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>
                <a:latin typeface="Verdana" charset="0"/>
              </a:rPr>
              <a:t>PROTEIN SORTING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Proteins Are Transported into Organelles by Three Mechanisms</a:t>
            </a:r>
          </a:p>
          <a:p>
            <a:pPr lvl="1"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Signal Sequences Direct Proteins to the Correct Compartment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dirty="0" smtClean="0">
                <a:latin typeface="Verdana" charset="0"/>
              </a:rPr>
              <a:t>CYTOPLASM</a:t>
            </a:r>
            <a:r>
              <a:rPr lang="tr-TR" dirty="0" smtClean="0">
                <a:latin typeface="Verdana" charset="0"/>
              </a:rPr>
              <a:t>I</a:t>
            </a:r>
            <a:r>
              <a:rPr lang="en-US" dirty="0" smtClean="0">
                <a:latin typeface="Verdana" charset="0"/>
              </a:rPr>
              <a:t>C COMPARTMENTS</a:t>
            </a:r>
            <a:endParaRPr lang="en-US" dirty="0" smtClean="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>
            <a:normAutofit/>
          </a:bodyPr>
          <a:lstStyle/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>
                <a:latin typeface="Verdana" charset="0"/>
              </a:rPr>
              <a:t>VESICULAR TRANSPORT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>
                <a:latin typeface="Verdana" charset="0"/>
              </a:rPr>
              <a:t>Transport Vesicles Carry Soluble Proteins and Membrane Between Compartments</a:t>
            </a: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tr-TR" dirty="0" smtClean="0">
                <a:latin typeface="Verdana" charset="0"/>
              </a:rPr>
              <a:t>ENDOCYTOSIS</a:t>
            </a: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r>
              <a:rPr lang="tr-TR" dirty="0" err="1" smtClean="0">
                <a:latin typeface="Verdana" charset="0"/>
              </a:rPr>
              <a:t>eukaryotic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cells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are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continually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taking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up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fluid</a:t>
            </a:r>
            <a:r>
              <a:rPr lang="tr-TR" dirty="0" smtClean="0">
                <a:latin typeface="Verdana" charset="0"/>
              </a:rPr>
              <a:t>, </a:t>
            </a:r>
            <a:r>
              <a:rPr lang="tr-TR" dirty="0" err="1" smtClean="0">
                <a:latin typeface="Verdana" charset="0"/>
              </a:rPr>
              <a:t>large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and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small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molecules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tr-TR" dirty="0" smtClean="0">
                <a:latin typeface="Verdana" charset="0"/>
              </a:rPr>
              <a:t>EXOCYTOSIS</a:t>
            </a: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r>
              <a:rPr lang="tr-TR" dirty="0" err="1" smtClean="0">
                <a:latin typeface="Verdana" charset="0"/>
              </a:rPr>
              <a:t>Vesicles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bud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from</a:t>
            </a:r>
            <a:r>
              <a:rPr lang="tr-TR" dirty="0" smtClean="0">
                <a:latin typeface="Verdana" charset="0"/>
              </a:rPr>
              <a:t> trans </a:t>
            </a:r>
            <a:r>
              <a:rPr lang="tr-TR" dirty="0" err="1" smtClean="0">
                <a:latin typeface="Verdana" charset="0"/>
              </a:rPr>
              <a:t>Golgi</a:t>
            </a:r>
            <a:r>
              <a:rPr lang="tr-TR" dirty="0" smtClean="0">
                <a:latin typeface="Verdana" charset="0"/>
              </a:rPr>
              <a:t> network </a:t>
            </a:r>
            <a:r>
              <a:rPr lang="tr-TR" dirty="0" err="1" smtClean="0">
                <a:latin typeface="Verdana" charset="0"/>
              </a:rPr>
              <a:t>and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fuses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with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plasma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membrane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dirty="0" smtClean="0">
                <a:latin typeface="Verdana" charset="0"/>
              </a:rPr>
              <a:t>CYTOPLASM</a:t>
            </a:r>
            <a:r>
              <a:rPr lang="tr-TR" dirty="0" smtClean="0">
                <a:latin typeface="Verdana" charset="0"/>
              </a:rPr>
              <a:t>I</a:t>
            </a:r>
            <a:r>
              <a:rPr lang="en-US" dirty="0" smtClean="0">
                <a:latin typeface="Verdana" charset="0"/>
              </a:rPr>
              <a:t>C COMPARTMENTS</a:t>
            </a:r>
            <a:endParaRPr lang="en-US" dirty="0" smtClean="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EDEBE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EECDB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861</TotalTime>
  <Words>150</Words>
  <Application>Microsoft Office PowerPoint</Application>
  <PresentationFormat>Ekran Gösterisi (4:3)</PresentationFormat>
  <Paragraphs>31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Slayt Başlıkları</vt:lpstr>
      </vt:variant>
      <vt:variant>
        <vt:i4>4</vt:i4>
      </vt:variant>
    </vt:vector>
  </HeadingPairs>
  <TitlesOfParts>
    <vt:vector size="7" baseType="lpstr">
      <vt:lpstr>Office Theme</vt:lpstr>
      <vt:lpstr>1_Blank Presentation</vt:lpstr>
      <vt:lpstr>1_Office Theme</vt:lpstr>
      <vt:lpstr>Slayt 1</vt:lpstr>
      <vt:lpstr>CYTOPLASMIC COMPARTMENTS</vt:lpstr>
      <vt:lpstr>CYTOPLASMIC COMPARTMENTS</vt:lpstr>
      <vt:lpstr>CYTOPLASMIC COMPARTMENTS</vt:lpstr>
    </vt:vector>
  </TitlesOfParts>
  <Manager>Sumanas, Inc.</Manager>
  <Company>© Garland Science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Cell Biology</dc:title>
  <dc:creator>Alberts et al.</dc:creator>
  <cp:lastModifiedBy>ASUSPC</cp:lastModifiedBy>
  <cp:revision>125</cp:revision>
  <dcterms:created xsi:type="dcterms:W3CDTF">2002-12-24T01:08:46Z</dcterms:created>
  <dcterms:modified xsi:type="dcterms:W3CDTF">2017-01-26T19:50:00Z</dcterms:modified>
</cp:coreProperties>
</file>