
<file path=[Content_Types].xml><?xml version="1.0" encoding="utf-8"?>
<Types xmlns="http://schemas.openxmlformats.org/package/2006/content-types">
  <Default Extension="jfif" ContentType="image/jpe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91" d="100"/>
          <a:sy n="91" d="100"/>
        </p:scale>
        <p:origin x="-126" y="-12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D631BCF-C771-47E6-A532-27319371B976}"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tr-TR"/>
        </a:p>
      </dgm:t>
    </dgm:pt>
    <dgm:pt modelId="{EA99277E-35A9-4309-9A2E-3720C311B3C0}">
      <dgm:prSet phldrT="[Metin]"/>
      <dgm:spPr/>
      <dgm:t>
        <a:bodyPr/>
        <a:lstStyle/>
        <a:p>
          <a:r>
            <a:rPr lang="tr-TR" dirty="0"/>
            <a:t>1</a:t>
          </a:r>
        </a:p>
      </dgm:t>
    </dgm:pt>
    <dgm:pt modelId="{26A93C06-4BC2-4459-A9CE-A75DA6FA97ED}" type="parTrans" cxnId="{6A267380-2A51-4052-8FB5-390CC9480D29}">
      <dgm:prSet/>
      <dgm:spPr/>
      <dgm:t>
        <a:bodyPr/>
        <a:lstStyle/>
        <a:p>
          <a:endParaRPr lang="tr-TR"/>
        </a:p>
      </dgm:t>
    </dgm:pt>
    <dgm:pt modelId="{4EE5095F-17E0-44A5-8EF6-BD9D3127C35A}" type="sibTrans" cxnId="{6A267380-2A51-4052-8FB5-390CC9480D29}">
      <dgm:prSet/>
      <dgm:spPr/>
      <dgm:t>
        <a:bodyPr/>
        <a:lstStyle/>
        <a:p>
          <a:endParaRPr lang="tr-TR"/>
        </a:p>
      </dgm:t>
    </dgm:pt>
    <dgm:pt modelId="{690D1864-E351-480F-BE02-4F52FD8EFF20}">
      <dgm:prSet phldrT="[Metin]" custT="1"/>
      <dgm:spPr/>
      <dgm:t>
        <a:bodyPr/>
        <a:lstStyle/>
        <a:p>
          <a:r>
            <a:rPr lang="tr-TR" sz="2000" dirty="0"/>
            <a:t>Feminist teologlara göre din geleneksel sistemi içinde erkek rahip ve </a:t>
          </a:r>
          <a:r>
            <a:rPr lang="tr-TR" sz="2000" dirty="0" err="1"/>
            <a:t>psikoposların</a:t>
          </a:r>
          <a:r>
            <a:rPr lang="tr-TR" sz="2000" dirty="0"/>
            <a:t> otoritesi, tarihsel yozlaşmanın sonucudur.</a:t>
          </a:r>
        </a:p>
      </dgm:t>
    </dgm:pt>
    <dgm:pt modelId="{9C35647E-4B9F-4C3E-A90C-88534AC5D2D6}" type="parTrans" cxnId="{120609D9-5477-4F30-96BE-2D58DD824F05}">
      <dgm:prSet/>
      <dgm:spPr/>
      <dgm:t>
        <a:bodyPr/>
        <a:lstStyle/>
        <a:p>
          <a:endParaRPr lang="tr-TR"/>
        </a:p>
      </dgm:t>
    </dgm:pt>
    <dgm:pt modelId="{25AD0AB0-D8B8-47F8-B8B7-8614B402C199}" type="sibTrans" cxnId="{120609D9-5477-4F30-96BE-2D58DD824F05}">
      <dgm:prSet/>
      <dgm:spPr/>
      <dgm:t>
        <a:bodyPr/>
        <a:lstStyle/>
        <a:p>
          <a:endParaRPr lang="tr-TR"/>
        </a:p>
      </dgm:t>
    </dgm:pt>
    <dgm:pt modelId="{84B0F988-2BA2-4D75-8FE3-7B68FB849924}">
      <dgm:prSet phldrT="[Metin]"/>
      <dgm:spPr/>
      <dgm:t>
        <a:bodyPr/>
        <a:lstStyle/>
        <a:p>
          <a:r>
            <a:rPr lang="tr-TR" dirty="0"/>
            <a:t>2</a:t>
          </a:r>
        </a:p>
      </dgm:t>
    </dgm:pt>
    <dgm:pt modelId="{FD407D03-C7C7-4406-9682-9902944D5D51}" type="parTrans" cxnId="{F215A4B4-3EF4-4387-A4EC-72AC013F0B9C}">
      <dgm:prSet/>
      <dgm:spPr/>
      <dgm:t>
        <a:bodyPr/>
        <a:lstStyle/>
        <a:p>
          <a:endParaRPr lang="tr-TR"/>
        </a:p>
      </dgm:t>
    </dgm:pt>
    <dgm:pt modelId="{770D3B25-6FA1-4D0E-8B58-6150021B9FE5}" type="sibTrans" cxnId="{F215A4B4-3EF4-4387-A4EC-72AC013F0B9C}">
      <dgm:prSet/>
      <dgm:spPr/>
      <dgm:t>
        <a:bodyPr/>
        <a:lstStyle/>
        <a:p>
          <a:endParaRPr lang="tr-TR"/>
        </a:p>
      </dgm:t>
    </dgm:pt>
    <dgm:pt modelId="{5584D13D-BE1C-4323-8EA3-C1482916469C}">
      <dgm:prSet phldrT="[Metin]" custT="1"/>
      <dgm:spPr/>
      <dgm:t>
        <a:bodyPr/>
        <a:lstStyle/>
        <a:p>
          <a:r>
            <a:rPr lang="tr-TR" sz="2000" dirty="0"/>
            <a:t>Ortaçağ sürecinde hem dini hem de </a:t>
          </a:r>
          <a:r>
            <a:rPr lang="tr-TR" sz="2000" dirty="0" err="1"/>
            <a:t>seküler</a:t>
          </a:r>
          <a:r>
            <a:rPr lang="tr-TR" sz="2000" dirty="0"/>
            <a:t> güç erkeklerin (prens, papaz </a:t>
          </a:r>
          <a:r>
            <a:rPr lang="tr-TR" sz="2000" dirty="0" err="1"/>
            <a:t>ves</a:t>
          </a:r>
          <a:r>
            <a:rPr lang="tr-TR" sz="2000" dirty="0"/>
            <a:t>.) elindeydi.</a:t>
          </a:r>
        </a:p>
      </dgm:t>
    </dgm:pt>
    <dgm:pt modelId="{E96C8BBA-5F1F-4BBD-9E6D-E835B22DE788}" type="parTrans" cxnId="{58D9BE9D-7BE6-42F4-A2C2-438FF87F4727}">
      <dgm:prSet/>
      <dgm:spPr/>
      <dgm:t>
        <a:bodyPr/>
        <a:lstStyle/>
        <a:p>
          <a:endParaRPr lang="tr-TR"/>
        </a:p>
      </dgm:t>
    </dgm:pt>
    <dgm:pt modelId="{37BD8580-9AB1-4552-A3B2-8BCF615E863A}" type="sibTrans" cxnId="{58D9BE9D-7BE6-42F4-A2C2-438FF87F4727}">
      <dgm:prSet/>
      <dgm:spPr/>
      <dgm:t>
        <a:bodyPr/>
        <a:lstStyle/>
        <a:p>
          <a:endParaRPr lang="tr-TR"/>
        </a:p>
      </dgm:t>
    </dgm:pt>
    <dgm:pt modelId="{7DF05501-A4E3-4924-84B4-A5E92D421D02}">
      <dgm:prSet phldrT="[Metin]"/>
      <dgm:spPr/>
      <dgm:t>
        <a:bodyPr/>
        <a:lstStyle/>
        <a:p>
          <a:r>
            <a:rPr lang="tr-TR" dirty="0"/>
            <a:t>3</a:t>
          </a:r>
        </a:p>
      </dgm:t>
    </dgm:pt>
    <dgm:pt modelId="{BF78998D-B165-4243-AEF1-F86306C238A5}" type="parTrans" cxnId="{AEA3BBD5-20E0-42BA-8758-F450BAB7A7ED}">
      <dgm:prSet/>
      <dgm:spPr/>
      <dgm:t>
        <a:bodyPr/>
        <a:lstStyle/>
        <a:p>
          <a:endParaRPr lang="tr-TR"/>
        </a:p>
      </dgm:t>
    </dgm:pt>
    <dgm:pt modelId="{8237CE15-64A0-4856-913A-A162BF0AF0A5}" type="sibTrans" cxnId="{AEA3BBD5-20E0-42BA-8758-F450BAB7A7ED}">
      <dgm:prSet/>
      <dgm:spPr/>
      <dgm:t>
        <a:bodyPr/>
        <a:lstStyle/>
        <a:p>
          <a:endParaRPr lang="tr-TR"/>
        </a:p>
      </dgm:t>
    </dgm:pt>
    <dgm:pt modelId="{78987BCB-474B-4E01-9338-5D61863939D9}">
      <dgm:prSet phldrT="[Metin]" custT="1"/>
      <dgm:spPr/>
      <dgm:t>
        <a:bodyPr/>
        <a:lstStyle/>
        <a:p>
          <a:r>
            <a:rPr lang="tr-TR" sz="2000" dirty="0"/>
            <a:t>Bu dönemdeki en büyük paradigma inananlarına anlayış ve sevgisini, Tanrı ve İsa’nın şefaatini sunan Tanrı’nın annesi bakire Meryem figürünün ön plana çıkarılması olmuştur.</a:t>
          </a:r>
        </a:p>
      </dgm:t>
    </dgm:pt>
    <dgm:pt modelId="{800E4AF9-40EB-4A8B-B2BD-AE0CDBD528D9}" type="parTrans" cxnId="{85C29A4B-614E-48DB-860B-9FDC5154BC7A}">
      <dgm:prSet/>
      <dgm:spPr/>
      <dgm:t>
        <a:bodyPr/>
        <a:lstStyle/>
        <a:p>
          <a:endParaRPr lang="tr-TR"/>
        </a:p>
      </dgm:t>
    </dgm:pt>
    <dgm:pt modelId="{18C78A53-3671-4CAF-88BD-A733B569DA46}" type="sibTrans" cxnId="{85C29A4B-614E-48DB-860B-9FDC5154BC7A}">
      <dgm:prSet/>
      <dgm:spPr/>
      <dgm:t>
        <a:bodyPr/>
        <a:lstStyle/>
        <a:p>
          <a:endParaRPr lang="tr-TR"/>
        </a:p>
      </dgm:t>
    </dgm:pt>
    <dgm:pt modelId="{055B3040-AA4B-42D5-8193-C160703741E8}" type="pres">
      <dgm:prSet presAssocID="{7D631BCF-C771-47E6-A532-27319371B976}" presName="linearFlow" presStyleCnt="0">
        <dgm:presLayoutVars>
          <dgm:dir/>
          <dgm:animLvl val="lvl"/>
          <dgm:resizeHandles val="exact"/>
        </dgm:presLayoutVars>
      </dgm:prSet>
      <dgm:spPr/>
      <dgm:t>
        <a:bodyPr/>
        <a:lstStyle/>
        <a:p>
          <a:endParaRPr lang="tr-TR"/>
        </a:p>
      </dgm:t>
    </dgm:pt>
    <dgm:pt modelId="{2D0DBA3B-E9FA-4661-ACCA-CFD1BF4329D3}" type="pres">
      <dgm:prSet presAssocID="{EA99277E-35A9-4309-9A2E-3720C311B3C0}" presName="composite" presStyleCnt="0"/>
      <dgm:spPr/>
    </dgm:pt>
    <dgm:pt modelId="{76395A31-B1EC-4195-9696-82A15374DBCA}" type="pres">
      <dgm:prSet presAssocID="{EA99277E-35A9-4309-9A2E-3720C311B3C0}" presName="parentText" presStyleLbl="alignNode1" presStyleIdx="0" presStyleCnt="3">
        <dgm:presLayoutVars>
          <dgm:chMax val="1"/>
          <dgm:bulletEnabled val="1"/>
        </dgm:presLayoutVars>
      </dgm:prSet>
      <dgm:spPr/>
      <dgm:t>
        <a:bodyPr/>
        <a:lstStyle/>
        <a:p>
          <a:endParaRPr lang="tr-TR"/>
        </a:p>
      </dgm:t>
    </dgm:pt>
    <dgm:pt modelId="{E80C283D-762F-4853-932B-937D1ED08781}" type="pres">
      <dgm:prSet presAssocID="{EA99277E-35A9-4309-9A2E-3720C311B3C0}" presName="descendantText" presStyleLbl="alignAcc1" presStyleIdx="0" presStyleCnt="3">
        <dgm:presLayoutVars>
          <dgm:bulletEnabled val="1"/>
        </dgm:presLayoutVars>
      </dgm:prSet>
      <dgm:spPr/>
      <dgm:t>
        <a:bodyPr/>
        <a:lstStyle/>
        <a:p>
          <a:endParaRPr lang="tr-TR"/>
        </a:p>
      </dgm:t>
    </dgm:pt>
    <dgm:pt modelId="{5489C113-FBD8-4B48-8FB7-D4201CBBF9FF}" type="pres">
      <dgm:prSet presAssocID="{4EE5095F-17E0-44A5-8EF6-BD9D3127C35A}" presName="sp" presStyleCnt="0"/>
      <dgm:spPr/>
    </dgm:pt>
    <dgm:pt modelId="{72B856CD-2F3A-4AF3-BCAD-74891C669FF2}" type="pres">
      <dgm:prSet presAssocID="{84B0F988-2BA2-4D75-8FE3-7B68FB849924}" presName="composite" presStyleCnt="0"/>
      <dgm:spPr/>
    </dgm:pt>
    <dgm:pt modelId="{928670E8-B8F0-43B5-A9CE-96A46D6C3156}" type="pres">
      <dgm:prSet presAssocID="{84B0F988-2BA2-4D75-8FE3-7B68FB849924}" presName="parentText" presStyleLbl="alignNode1" presStyleIdx="1" presStyleCnt="3">
        <dgm:presLayoutVars>
          <dgm:chMax val="1"/>
          <dgm:bulletEnabled val="1"/>
        </dgm:presLayoutVars>
      </dgm:prSet>
      <dgm:spPr/>
      <dgm:t>
        <a:bodyPr/>
        <a:lstStyle/>
        <a:p>
          <a:endParaRPr lang="tr-TR"/>
        </a:p>
      </dgm:t>
    </dgm:pt>
    <dgm:pt modelId="{DE36A816-2E5A-4A2A-B7F3-E8939581283B}" type="pres">
      <dgm:prSet presAssocID="{84B0F988-2BA2-4D75-8FE3-7B68FB849924}" presName="descendantText" presStyleLbl="alignAcc1" presStyleIdx="1" presStyleCnt="3">
        <dgm:presLayoutVars>
          <dgm:bulletEnabled val="1"/>
        </dgm:presLayoutVars>
      </dgm:prSet>
      <dgm:spPr/>
      <dgm:t>
        <a:bodyPr/>
        <a:lstStyle/>
        <a:p>
          <a:endParaRPr lang="tr-TR"/>
        </a:p>
      </dgm:t>
    </dgm:pt>
    <dgm:pt modelId="{297E9AAF-86E8-441D-8798-E9FA54E1F694}" type="pres">
      <dgm:prSet presAssocID="{770D3B25-6FA1-4D0E-8B58-6150021B9FE5}" presName="sp" presStyleCnt="0"/>
      <dgm:spPr/>
    </dgm:pt>
    <dgm:pt modelId="{1E01EDD7-20D3-45CF-B05D-37A056AE5BF3}" type="pres">
      <dgm:prSet presAssocID="{7DF05501-A4E3-4924-84B4-A5E92D421D02}" presName="composite" presStyleCnt="0"/>
      <dgm:spPr/>
    </dgm:pt>
    <dgm:pt modelId="{D98310E0-9964-4C3E-A453-C87F30E2FA9E}" type="pres">
      <dgm:prSet presAssocID="{7DF05501-A4E3-4924-84B4-A5E92D421D02}" presName="parentText" presStyleLbl="alignNode1" presStyleIdx="2" presStyleCnt="3">
        <dgm:presLayoutVars>
          <dgm:chMax val="1"/>
          <dgm:bulletEnabled val="1"/>
        </dgm:presLayoutVars>
      </dgm:prSet>
      <dgm:spPr/>
      <dgm:t>
        <a:bodyPr/>
        <a:lstStyle/>
        <a:p>
          <a:endParaRPr lang="tr-TR"/>
        </a:p>
      </dgm:t>
    </dgm:pt>
    <dgm:pt modelId="{ED001216-4E09-4C90-AD2F-C358BCF0E74E}" type="pres">
      <dgm:prSet presAssocID="{7DF05501-A4E3-4924-84B4-A5E92D421D02}" presName="descendantText" presStyleLbl="alignAcc1" presStyleIdx="2" presStyleCnt="3">
        <dgm:presLayoutVars>
          <dgm:bulletEnabled val="1"/>
        </dgm:presLayoutVars>
      </dgm:prSet>
      <dgm:spPr/>
      <dgm:t>
        <a:bodyPr/>
        <a:lstStyle/>
        <a:p>
          <a:endParaRPr lang="tr-TR"/>
        </a:p>
      </dgm:t>
    </dgm:pt>
  </dgm:ptLst>
  <dgm:cxnLst>
    <dgm:cxn modelId="{AEA3BBD5-20E0-42BA-8758-F450BAB7A7ED}" srcId="{7D631BCF-C771-47E6-A532-27319371B976}" destId="{7DF05501-A4E3-4924-84B4-A5E92D421D02}" srcOrd="2" destOrd="0" parTransId="{BF78998D-B165-4243-AEF1-F86306C238A5}" sibTransId="{8237CE15-64A0-4856-913A-A162BF0AF0A5}"/>
    <dgm:cxn modelId="{D66909F5-866C-4589-A767-16AEC4758CAB}" type="presOf" srcId="{690D1864-E351-480F-BE02-4F52FD8EFF20}" destId="{E80C283D-762F-4853-932B-937D1ED08781}" srcOrd="0" destOrd="0" presId="urn:microsoft.com/office/officeart/2005/8/layout/chevron2"/>
    <dgm:cxn modelId="{A364A223-1459-474D-BD59-4C5FEFC1C427}" type="presOf" srcId="{EA99277E-35A9-4309-9A2E-3720C311B3C0}" destId="{76395A31-B1EC-4195-9696-82A15374DBCA}" srcOrd="0" destOrd="0" presId="urn:microsoft.com/office/officeart/2005/8/layout/chevron2"/>
    <dgm:cxn modelId="{6A267380-2A51-4052-8FB5-390CC9480D29}" srcId="{7D631BCF-C771-47E6-A532-27319371B976}" destId="{EA99277E-35A9-4309-9A2E-3720C311B3C0}" srcOrd="0" destOrd="0" parTransId="{26A93C06-4BC2-4459-A9CE-A75DA6FA97ED}" sibTransId="{4EE5095F-17E0-44A5-8EF6-BD9D3127C35A}"/>
    <dgm:cxn modelId="{B0C16224-6788-40A8-B7D5-6E27A2FA4624}" type="presOf" srcId="{7DF05501-A4E3-4924-84B4-A5E92D421D02}" destId="{D98310E0-9964-4C3E-A453-C87F30E2FA9E}" srcOrd="0" destOrd="0" presId="urn:microsoft.com/office/officeart/2005/8/layout/chevron2"/>
    <dgm:cxn modelId="{F215A4B4-3EF4-4387-A4EC-72AC013F0B9C}" srcId="{7D631BCF-C771-47E6-A532-27319371B976}" destId="{84B0F988-2BA2-4D75-8FE3-7B68FB849924}" srcOrd="1" destOrd="0" parTransId="{FD407D03-C7C7-4406-9682-9902944D5D51}" sibTransId="{770D3B25-6FA1-4D0E-8B58-6150021B9FE5}"/>
    <dgm:cxn modelId="{3D6FDB4A-7349-4CD2-949E-F6E83F2C4264}" type="presOf" srcId="{78987BCB-474B-4E01-9338-5D61863939D9}" destId="{ED001216-4E09-4C90-AD2F-C358BCF0E74E}" srcOrd="0" destOrd="0" presId="urn:microsoft.com/office/officeart/2005/8/layout/chevron2"/>
    <dgm:cxn modelId="{58D9BE9D-7BE6-42F4-A2C2-438FF87F4727}" srcId="{84B0F988-2BA2-4D75-8FE3-7B68FB849924}" destId="{5584D13D-BE1C-4323-8EA3-C1482916469C}" srcOrd="0" destOrd="0" parTransId="{E96C8BBA-5F1F-4BBD-9E6D-E835B22DE788}" sibTransId="{37BD8580-9AB1-4552-A3B2-8BCF615E863A}"/>
    <dgm:cxn modelId="{04CA6897-7380-4504-93E5-E58C4EDE4DFE}" type="presOf" srcId="{5584D13D-BE1C-4323-8EA3-C1482916469C}" destId="{DE36A816-2E5A-4A2A-B7F3-E8939581283B}" srcOrd="0" destOrd="0" presId="urn:microsoft.com/office/officeart/2005/8/layout/chevron2"/>
    <dgm:cxn modelId="{3831F85B-77DD-4E41-B2B6-04004A6D152E}" type="presOf" srcId="{7D631BCF-C771-47E6-A532-27319371B976}" destId="{055B3040-AA4B-42D5-8193-C160703741E8}" srcOrd="0" destOrd="0" presId="urn:microsoft.com/office/officeart/2005/8/layout/chevron2"/>
    <dgm:cxn modelId="{120609D9-5477-4F30-96BE-2D58DD824F05}" srcId="{EA99277E-35A9-4309-9A2E-3720C311B3C0}" destId="{690D1864-E351-480F-BE02-4F52FD8EFF20}" srcOrd="0" destOrd="0" parTransId="{9C35647E-4B9F-4C3E-A90C-88534AC5D2D6}" sibTransId="{25AD0AB0-D8B8-47F8-B8B7-8614B402C199}"/>
    <dgm:cxn modelId="{16009A86-6023-4BE5-A1A1-EFECCEC462B1}" type="presOf" srcId="{84B0F988-2BA2-4D75-8FE3-7B68FB849924}" destId="{928670E8-B8F0-43B5-A9CE-96A46D6C3156}" srcOrd="0" destOrd="0" presId="urn:microsoft.com/office/officeart/2005/8/layout/chevron2"/>
    <dgm:cxn modelId="{85C29A4B-614E-48DB-860B-9FDC5154BC7A}" srcId="{7DF05501-A4E3-4924-84B4-A5E92D421D02}" destId="{78987BCB-474B-4E01-9338-5D61863939D9}" srcOrd="0" destOrd="0" parTransId="{800E4AF9-40EB-4A8B-B2BD-AE0CDBD528D9}" sibTransId="{18C78A53-3671-4CAF-88BD-A733B569DA46}"/>
    <dgm:cxn modelId="{5F91094C-F0FF-4D69-9ED9-EE60C1F84940}" type="presParOf" srcId="{055B3040-AA4B-42D5-8193-C160703741E8}" destId="{2D0DBA3B-E9FA-4661-ACCA-CFD1BF4329D3}" srcOrd="0" destOrd="0" presId="urn:microsoft.com/office/officeart/2005/8/layout/chevron2"/>
    <dgm:cxn modelId="{3CFE329D-4238-4537-AA04-038BE3F59267}" type="presParOf" srcId="{2D0DBA3B-E9FA-4661-ACCA-CFD1BF4329D3}" destId="{76395A31-B1EC-4195-9696-82A15374DBCA}" srcOrd="0" destOrd="0" presId="urn:microsoft.com/office/officeart/2005/8/layout/chevron2"/>
    <dgm:cxn modelId="{41984B31-DC5A-442A-BF57-54E9791302CF}" type="presParOf" srcId="{2D0DBA3B-E9FA-4661-ACCA-CFD1BF4329D3}" destId="{E80C283D-762F-4853-932B-937D1ED08781}" srcOrd="1" destOrd="0" presId="urn:microsoft.com/office/officeart/2005/8/layout/chevron2"/>
    <dgm:cxn modelId="{011A34DE-79C6-484C-B596-4F44F9792F41}" type="presParOf" srcId="{055B3040-AA4B-42D5-8193-C160703741E8}" destId="{5489C113-FBD8-4B48-8FB7-D4201CBBF9FF}" srcOrd="1" destOrd="0" presId="urn:microsoft.com/office/officeart/2005/8/layout/chevron2"/>
    <dgm:cxn modelId="{514F2646-99B5-4FD2-B270-119DFE9975EB}" type="presParOf" srcId="{055B3040-AA4B-42D5-8193-C160703741E8}" destId="{72B856CD-2F3A-4AF3-BCAD-74891C669FF2}" srcOrd="2" destOrd="0" presId="urn:microsoft.com/office/officeart/2005/8/layout/chevron2"/>
    <dgm:cxn modelId="{FC60EE03-C5C5-46E8-8466-AF10D2D206F3}" type="presParOf" srcId="{72B856CD-2F3A-4AF3-BCAD-74891C669FF2}" destId="{928670E8-B8F0-43B5-A9CE-96A46D6C3156}" srcOrd="0" destOrd="0" presId="urn:microsoft.com/office/officeart/2005/8/layout/chevron2"/>
    <dgm:cxn modelId="{5E85F9C5-B25B-4249-A494-C0562FAC7D63}" type="presParOf" srcId="{72B856CD-2F3A-4AF3-BCAD-74891C669FF2}" destId="{DE36A816-2E5A-4A2A-B7F3-E8939581283B}" srcOrd="1" destOrd="0" presId="urn:microsoft.com/office/officeart/2005/8/layout/chevron2"/>
    <dgm:cxn modelId="{41C32ABB-DC6B-4907-8FB2-1B760568158A}" type="presParOf" srcId="{055B3040-AA4B-42D5-8193-C160703741E8}" destId="{297E9AAF-86E8-441D-8798-E9FA54E1F694}" srcOrd="3" destOrd="0" presId="urn:microsoft.com/office/officeart/2005/8/layout/chevron2"/>
    <dgm:cxn modelId="{65402FA6-B8D8-429F-B494-516E07E38560}" type="presParOf" srcId="{055B3040-AA4B-42D5-8193-C160703741E8}" destId="{1E01EDD7-20D3-45CF-B05D-37A056AE5BF3}" srcOrd="4" destOrd="0" presId="urn:microsoft.com/office/officeart/2005/8/layout/chevron2"/>
    <dgm:cxn modelId="{339E7F61-8264-43D0-828D-032B47678BC2}" type="presParOf" srcId="{1E01EDD7-20D3-45CF-B05D-37A056AE5BF3}" destId="{D98310E0-9964-4C3E-A453-C87F30E2FA9E}" srcOrd="0" destOrd="0" presId="urn:microsoft.com/office/officeart/2005/8/layout/chevron2"/>
    <dgm:cxn modelId="{2E42915C-669F-46EA-A835-2F1B0D207494}" type="presParOf" srcId="{1E01EDD7-20D3-45CF-B05D-37A056AE5BF3}" destId="{ED001216-4E09-4C90-AD2F-C358BCF0E74E}"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45CC373-1BC7-4A8B-9DE9-2F2929AAB21B}" type="doc">
      <dgm:prSet loTypeId="urn:microsoft.com/office/officeart/2005/8/layout/radial6" loCatId="cycle" qsTypeId="urn:microsoft.com/office/officeart/2005/8/quickstyle/simple1" qsCatId="simple" csTypeId="urn:microsoft.com/office/officeart/2005/8/colors/accent2_2" csCatId="accent2" phldr="1"/>
      <dgm:spPr/>
      <dgm:t>
        <a:bodyPr/>
        <a:lstStyle/>
        <a:p>
          <a:endParaRPr lang="tr-TR"/>
        </a:p>
      </dgm:t>
    </dgm:pt>
    <dgm:pt modelId="{FE5684C0-938B-4AE9-9E16-89C2E42F9795}">
      <dgm:prSet phldrT="[Metin]"/>
      <dgm:spPr/>
      <dgm:t>
        <a:bodyPr/>
        <a:lstStyle/>
        <a:p>
          <a:r>
            <a:rPr lang="tr-TR" dirty="0"/>
            <a:t>Bugün kadınların problemleri</a:t>
          </a:r>
        </a:p>
      </dgm:t>
    </dgm:pt>
    <dgm:pt modelId="{43E3B333-2BBA-4EE7-A505-115263A3B599}" type="parTrans" cxnId="{9B17426D-0A11-4A41-BA0A-BD61BD460AAF}">
      <dgm:prSet/>
      <dgm:spPr/>
      <dgm:t>
        <a:bodyPr/>
        <a:lstStyle/>
        <a:p>
          <a:endParaRPr lang="tr-TR"/>
        </a:p>
      </dgm:t>
    </dgm:pt>
    <dgm:pt modelId="{BC8A9206-9FA0-4E7C-A7FA-24BC880EDBBB}" type="sibTrans" cxnId="{9B17426D-0A11-4A41-BA0A-BD61BD460AAF}">
      <dgm:prSet/>
      <dgm:spPr/>
      <dgm:t>
        <a:bodyPr/>
        <a:lstStyle/>
        <a:p>
          <a:endParaRPr lang="tr-TR"/>
        </a:p>
      </dgm:t>
    </dgm:pt>
    <dgm:pt modelId="{7CE93D58-B48B-4D1F-BDB0-04CD292295C3}">
      <dgm:prSet phldrT="[Metin]"/>
      <dgm:spPr/>
      <dgm:t>
        <a:bodyPr/>
        <a:lstStyle/>
        <a:p>
          <a:r>
            <a:rPr lang="tr-TR" dirty="0"/>
            <a:t>Fiziki Şiddet</a:t>
          </a:r>
        </a:p>
      </dgm:t>
    </dgm:pt>
    <dgm:pt modelId="{E80F0BC7-3A0F-47A4-9868-D1F92D1C8501}" type="parTrans" cxnId="{3A92663F-8879-46AE-B968-F76350DCA683}">
      <dgm:prSet/>
      <dgm:spPr/>
      <dgm:t>
        <a:bodyPr/>
        <a:lstStyle/>
        <a:p>
          <a:endParaRPr lang="tr-TR"/>
        </a:p>
      </dgm:t>
    </dgm:pt>
    <dgm:pt modelId="{438523E2-E2F7-4F9E-B757-801E1E752691}" type="sibTrans" cxnId="{3A92663F-8879-46AE-B968-F76350DCA683}">
      <dgm:prSet/>
      <dgm:spPr/>
      <dgm:t>
        <a:bodyPr/>
        <a:lstStyle/>
        <a:p>
          <a:endParaRPr lang="tr-TR"/>
        </a:p>
      </dgm:t>
    </dgm:pt>
    <dgm:pt modelId="{718CF6A7-9EBD-4F98-93E4-8538AC63BEB3}">
      <dgm:prSet phldrT="[Metin]"/>
      <dgm:spPr/>
      <dgm:t>
        <a:bodyPr/>
        <a:lstStyle/>
        <a:p>
          <a:r>
            <a:rPr lang="tr-TR" dirty="0"/>
            <a:t>Miras Hukuku</a:t>
          </a:r>
        </a:p>
      </dgm:t>
    </dgm:pt>
    <dgm:pt modelId="{6880D0B1-7B94-42E6-9BCF-5243241E7F44}" type="parTrans" cxnId="{CEF4C5C0-F078-4552-88D4-85F32E184DEB}">
      <dgm:prSet/>
      <dgm:spPr/>
      <dgm:t>
        <a:bodyPr/>
        <a:lstStyle/>
        <a:p>
          <a:endParaRPr lang="tr-TR"/>
        </a:p>
      </dgm:t>
    </dgm:pt>
    <dgm:pt modelId="{155DF47C-534F-432F-9649-46F3D04B9152}" type="sibTrans" cxnId="{CEF4C5C0-F078-4552-88D4-85F32E184DEB}">
      <dgm:prSet/>
      <dgm:spPr/>
      <dgm:t>
        <a:bodyPr/>
        <a:lstStyle/>
        <a:p>
          <a:endParaRPr lang="tr-TR"/>
        </a:p>
      </dgm:t>
    </dgm:pt>
    <dgm:pt modelId="{90897ABB-E55E-4D06-8F11-E4A46E662B07}">
      <dgm:prSet phldrT="[Metin]"/>
      <dgm:spPr/>
      <dgm:t>
        <a:bodyPr/>
        <a:lstStyle/>
        <a:p>
          <a:r>
            <a:rPr lang="tr-TR" dirty="0"/>
            <a:t>Evlilik-Boşanma</a:t>
          </a:r>
        </a:p>
      </dgm:t>
    </dgm:pt>
    <dgm:pt modelId="{5C3731A2-EFF3-44FA-907B-377F3F541656}" type="parTrans" cxnId="{2C714E55-72F5-4922-B4D7-90AA2ECECD4B}">
      <dgm:prSet/>
      <dgm:spPr/>
      <dgm:t>
        <a:bodyPr/>
        <a:lstStyle/>
        <a:p>
          <a:endParaRPr lang="tr-TR"/>
        </a:p>
      </dgm:t>
    </dgm:pt>
    <dgm:pt modelId="{6AA02031-2E6F-4583-BCE7-0EDC81B67BB3}" type="sibTrans" cxnId="{2C714E55-72F5-4922-B4D7-90AA2ECECD4B}">
      <dgm:prSet/>
      <dgm:spPr/>
      <dgm:t>
        <a:bodyPr/>
        <a:lstStyle/>
        <a:p>
          <a:endParaRPr lang="tr-TR"/>
        </a:p>
      </dgm:t>
    </dgm:pt>
    <dgm:pt modelId="{F9027E81-290B-4CC6-8CE4-4DC946034D03}">
      <dgm:prSet phldrT="[Metin]"/>
      <dgm:spPr/>
      <dgm:t>
        <a:bodyPr/>
        <a:lstStyle/>
        <a:p>
          <a:r>
            <a:rPr lang="tr-TR" dirty="0"/>
            <a:t>Eğitim-Öğretim Hakkından Yoksunluk</a:t>
          </a:r>
        </a:p>
      </dgm:t>
    </dgm:pt>
    <dgm:pt modelId="{3A43A198-2413-4787-B0C5-E977ABF4578D}" type="parTrans" cxnId="{C4917FAF-46A9-4E6A-AB4C-1A17026D4475}">
      <dgm:prSet/>
      <dgm:spPr/>
      <dgm:t>
        <a:bodyPr/>
        <a:lstStyle/>
        <a:p>
          <a:endParaRPr lang="tr-TR"/>
        </a:p>
      </dgm:t>
    </dgm:pt>
    <dgm:pt modelId="{091FF8E5-B89C-45A0-8B16-522AFBEB5BCE}" type="sibTrans" cxnId="{C4917FAF-46A9-4E6A-AB4C-1A17026D4475}">
      <dgm:prSet/>
      <dgm:spPr/>
      <dgm:t>
        <a:bodyPr/>
        <a:lstStyle/>
        <a:p>
          <a:endParaRPr lang="tr-TR"/>
        </a:p>
      </dgm:t>
    </dgm:pt>
    <dgm:pt modelId="{0E908B74-0850-49B4-BD04-68817193FA8F}" type="pres">
      <dgm:prSet presAssocID="{E45CC373-1BC7-4A8B-9DE9-2F2929AAB21B}" presName="Name0" presStyleCnt="0">
        <dgm:presLayoutVars>
          <dgm:chMax val="1"/>
          <dgm:dir/>
          <dgm:animLvl val="ctr"/>
          <dgm:resizeHandles val="exact"/>
        </dgm:presLayoutVars>
      </dgm:prSet>
      <dgm:spPr/>
      <dgm:t>
        <a:bodyPr/>
        <a:lstStyle/>
        <a:p>
          <a:endParaRPr lang="tr-TR"/>
        </a:p>
      </dgm:t>
    </dgm:pt>
    <dgm:pt modelId="{77836F1D-D00B-4BD9-960F-12A982641EAF}" type="pres">
      <dgm:prSet presAssocID="{FE5684C0-938B-4AE9-9E16-89C2E42F9795}" presName="centerShape" presStyleLbl="node0" presStyleIdx="0" presStyleCnt="1"/>
      <dgm:spPr/>
      <dgm:t>
        <a:bodyPr/>
        <a:lstStyle/>
        <a:p>
          <a:endParaRPr lang="tr-TR"/>
        </a:p>
      </dgm:t>
    </dgm:pt>
    <dgm:pt modelId="{AF0445A4-C77B-4687-91D5-612454101297}" type="pres">
      <dgm:prSet presAssocID="{7CE93D58-B48B-4D1F-BDB0-04CD292295C3}" presName="node" presStyleLbl="node1" presStyleIdx="0" presStyleCnt="4">
        <dgm:presLayoutVars>
          <dgm:bulletEnabled val="1"/>
        </dgm:presLayoutVars>
      </dgm:prSet>
      <dgm:spPr/>
      <dgm:t>
        <a:bodyPr/>
        <a:lstStyle/>
        <a:p>
          <a:endParaRPr lang="tr-TR"/>
        </a:p>
      </dgm:t>
    </dgm:pt>
    <dgm:pt modelId="{2E9E634A-FEAA-413A-8466-3190D7C90607}" type="pres">
      <dgm:prSet presAssocID="{7CE93D58-B48B-4D1F-BDB0-04CD292295C3}" presName="dummy" presStyleCnt="0"/>
      <dgm:spPr/>
    </dgm:pt>
    <dgm:pt modelId="{FED0FE1D-4F40-45D7-8E89-363C7C5012D1}" type="pres">
      <dgm:prSet presAssocID="{438523E2-E2F7-4F9E-B757-801E1E752691}" presName="sibTrans" presStyleLbl="sibTrans2D1" presStyleIdx="0" presStyleCnt="4"/>
      <dgm:spPr/>
      <dgm:t>
        <a:bodyPr/>
        <a:lstStyle/>
        <a:p>
          <a:endParaRPr lang="tr-TR"/>
        </a:p>
      </dgm:t>
    </dgm:pt>
    <dgm:pt modelId="{0B6FACC6-331E-42A1-8632-1430E401320E}" type="pres">
      <dgm:prSet presAssocID="{718CF6A7-9EBD-4F98-93E4-8538AC63BEB3}" presName="node" presStyleLbl="node1" presStyleIdx="1" presStyleCnt="4">
        <dgm:presLayoutVars>
          <dgm:bulletEnabled val="1"/>
        </dgm:presLayoutVars>
      </dgm:prSet>
      <dgm:spPr/>
      <dgm:t>
        <a:bodyPr/>
        <a:lstStyle/>
        <a:p>
          <a:endParaRPr lang="tr-TR"/>
        </a:p>
      </dgm:t>
    </dgm:pt>
    <dgm:pt modelId="{3D2FA17F-B3C0-4735-B5BC-D8A6B7EAAE27}" type="pres">
      <dgm:prSet presAssocID="{718CF6A7-9EBD-4F98-93E4-8538AC63BEB3}" presName="dummy" presStyleCnt="0"/>
      <dgm:spPr/>
    </dgm:pt>
    <dgm:pt modelId="{C63CEE96-A6A9-45F1-9A45-383C7BD74C07}" type="pres">
      <dgm:prSet presAssocID="{155DF47C-534F-432F-9649-46F3D04B9152}" presName="sibTrans" presStyleLbl="sibTrans2D1" presStyleIdx="1" presStyleCnt="4"/>
      <dgm:spPr/>
      <dgm:t>
        <a:bodyPr/>
        <a:lstStyle/>
        <a:p>
          <a:endParaRPr lang="tr-TR"/>
        </a:p>
      </dgm:t>
    </dgm:pt>
    <dgm:pt modelId="{823CA406-5631-4F00-BEA1-3A305442925A}" type="pres">
      <dgm:prSet presAssocID="{90897ABB-E55E-4D06-8F11-E4A46E662B07}" presName="node" presStyleLbl="node1" presStyleIdx="2" presStyleCnt="4">
        <dgm:presLayoutVars>
          <dgm:bulletEnabled val="1"/>
        </dgm:presLayoutVars>
      </dgm:prSet>
      <dgm:spPr/>
      <dgm:t>
        <a:bodyPr/>
        <a:lstStyle/>
        <a:p>
          <a:endParaRPr lang="tr-TR"/>
        </a:p>
      </dgm:t>
    </dgm:pt>
    <dgm:pt modelId="{9639F1FD-66A1-4A52-9CAA-7BA989C8D762}" type="pres">
      <dgm:prSet presAssocID="{90897ABB-E55E-4D06-8F11-E4A46E662B07}" presName="dummy" presStyleCnt="0"/>
      <dgm:spPr/>
    </dgm:pt>
    <dgm:pt modelId="{E5FFED20-1DDD-462E-AB86-9CE64A53988E}" type="pres">
      <dgm:prSet presAssocID="{6AA02031-2E6F-4583-BCE7-0EDC81B67BB3}" presName="sibTrans" presStyleLbl="sibTrans2D1" presStyleIdx="2" presStyleCnt="4"/>
      <dgm:spPr/>
      <dgm:t>
        <a:bodyPr/>
        <a:lstStyle/>
        <a:p>
          <a:endParaRPr lang="tr-TR"/>
        </a:p>
      </dgm:t>
    </dgm:pt>
    <dgm:pt modelId="{81AAFB8A-030F-4031-939E-A2C20ED46978}" type="pres">
      <dgm:prSet presAssocID="{F9027E81-290B-4CC6-8CE4-4DC946034D03}" presName="node" presStyleLbl="node1" presStyleIdx="3" presStyleCnt="4">
        <dgm:presLayoutVars>
          <dgm:bulletEnabled val="1"/>
        </dgm:presLayoutVars>
      </dgm:prSet>
      <dgm:spPr/>
      <dgm:t>
        <a:bodyPr/>
        <a:lstStyle/>
        <a:p>
          <a:endParaRPr lang="tr-TR"/>
        </a:p>
      </dgm:t>
    </dgm:pt>
    <dgm:pt modelId="{7FB5CE46-2095-4C7E-92DB-C91D0D01C327}" type="pres">
      <dgm:prSet presAssocID="{F9027E81-290B-4CC6-8CE4-4DC946034D03}" presName="dummy" presStyleCnt="0"/>
      <dgm:spPr/>
    </dgm:pt>
    <dgm:pt modelId="{C679E649-9F54-400E-A903-AA74461DEC6E}" type="pres">
      <dgm:prSet presAssocID="{091FF8E5-B89C-45A0-8B16-522AFBEB5BCE}" presName="sibTrans" presStyleLbl="sibTrans2D1" presStyleIdx="3" presStyleCnt="4"/>
      <dgm:spPr/>
      <dgm:t>
        <a:bodyPr/>
        <a:lstStyle/>
        <a:p>
          <a:endParaRPr lang="tr-TR"/>
        </a:p>
      </dgm:t>
    </dgm:pt>
  </dgm:ptLst>
  <dgm:cxnLst>
    <dgm:cxn modelId="{32563CDD-5B62-4EC1-9DCF-F35F3FD94999}" type="presOf" srcId="{438523E2-E2F7-4F9E-B757-801E1E752691}" destId="{FED0FE1D-4F40-45D7-8E89-363C7C5012D1}" srcOrd="0" destOrd="0" presId="urn:microsoft.com/office/officeart/2005/8/layout/radial6"/>
    <dgm:cxn modelId="{C4E1CF60-385D-43B0-A501-17F1B9621F91}" type="presOf" srcId="{091FF8E5-B89C-45A0-8B16-522AFBEB5BCE}" destId="{C679E649-9F54-400E-A903-AA74461DEC6E}" srcOrd="0" destOrd="0" presId="urn:microsoft.com/office/officeart/2005/8/layout/radial6"/>
    <dgm:cxn modelId="{C4917FAF-46A9-4E6A-AB4C-1A17026D4475}" srcId="{FE5684C0-938B-4AE9-9E16-89C2E42F9795}" destId="{F9027E81-290B-4CC6-8CE4-4DC946034D03}" srcOrd="3" destOrd="0" parTransId="{3A43A198-2413-4787-B0C5-E977ABF4578D}" sibTransId="{091FF8E5-B89C-45A0-8B16-522AFBEB5BCE}"/>
    <dgm:cxn modelId="{B31795E3-0EBD-4F1E-8EBD-ED03E62ECCD7}" type="presOf" srcId="{E45CC373-1BC7-4A8B-9DE9-2F2929AAB21B}" destId="{0E908B74-0850-49B4-BD04-68817193FA8F}" srcOrd="0" destOrd="0" presId="urn:microsoft.com/office/officeart/2005/8/layout/radial6"/>
    <dgm:cxn modelId="{B90FC4BE-8A24-43AE-A8D1-A7FA59C8D9A7}" type="presOf" srcId="{718CF6A7-9EBD-4F98-93E4-8538AC63BEB3}" destId="{0B6FACC6-331E-42A1-8632-1430E401320E}" srcOrd="0" destOrd="0" presId="urn:microsoft.com/office/officeart/2005/8/layout/radial6"/>
    <dgm:cxn modelId="{3A92663F-8879-46AE-B968-F76350DCA683}" srcId="{FE5684C0-938B-4AE9-9E16-89C2E42F9795}" destId="{7CE93D58-B48B-4D1F-BDB0-04CD292295C3}" srcOrd="0" destOrd="0" parTransId="{E80F0BC7-3A0F-47A4-9868-D1F92D1C8501}" sibTransId="{438523E2-E2F7-4F9E-B757-801E1E752691}"/>
    <dgm:cxn modelId="{6EC38FF0-BA08-408D-A8BD-982DA96E95F0}" type="presOf" srcId="{6AA02031-2E6F-4583-BCE7-0EDC81B67BB3}" destId="{E5FFED20-1DDD-462E-AB86-9CE64A53988E}" srcOrd="0" destOrd="0" presId="urn:microsoft.com/office/officeart/2005/8/layout/radial6"/>
    <dgm:cxn modelId="{CEF4C5C0-F078-4552-88D4-85F32E184DEB}" srcId="{FE5684C0-938B-4AE9-9E16-89C2E42F9795}" destId="{718CF6A7-9EBD-4F98-93E4-8538AC63BEB3}" srcOrd="1" destOrd="0" parTransId="{6880D0B1-7B94-42E6-9BCF-5243241E7F44}" sibTransId="{155DF47C-534F-432F-9649-46F3D04B9152}"/>
    <dgm:cxn modelId="{2C714E55-72F5-4922-B4D7-90AA2ECECD4B}" srcId="{FE5684C0-938B-4AE9-9E16-89C2E42F9795}" destId="{90897ABB-E55E-4D06-8F11-E4A46E662B07}" srcOrd="2" destOrd="0" parTransId="{5C3731A2-EFF3-44FA-907B-377F3F541656}" sibTransId="{6AA02031-2E6F-4583-BCE7-0EDC81B67BB3}"/>
    <dgm:cxn modelId="{08F30E60-A530-447B-A4F0-72F2519029B7}" type="presOf" srcId="{F9027E81-290B-4CC6-8CE4-4DC946034D03}" destId="{81AAFB8A-030F-4031-939E-A2C20ED46978}" srcOrd="0" destOrd="0" presId="urn:microsoft.com/office/officeart/2005/8/layout/radial6"/>
    <dgm:cxn modelId="{9B17426D-0A11-4A41-BA0A-BD61BD460AAF}" srcId="{E45CC373-1BC7-4A8B-9DE9-2F2929AAB21B}" destId="{FE5684C0-938B-4AE9-9E16-89C2E42F9795}" srcOrd="0" destOrd="0" parTransId="{43E3B333-2BBA-4EE7-A505-115263A3B599}" sibTransId="{BC8A9206-9FA0-4E7C-A7FA-24BC880EDBBB}"/>
    <dgm:cxn modelId="{A1EC2770-060E-46E0-A108-76088EF7254B}" type="presOf" srcId="{155DF47C-534F-432F-9649-46F3D04B9152}" destId="{C63CEE96-A6A9-45F1-9A45-383C7BD74C07}" srcOrd="0" destOrd="0" presId="urn:microsoft.com/office/officeart/2005/8/layout/radial6"/>
    <dgm:cxn modelId="{84ED0F58-8D12-4E18-964C-B73E860395A8}" type="presOf" srcId="{FE5684C0-938B-4AE9-9E16-89C2E42F9795}" destId="{77836F1D-D00B-4BD9-960F-12A982641EAF}" srcOrd="0" destOrd="0" presId="urn:microsoft.com/office/officeart/2005/8/layout/radial6"/>
    <dgm:cxn modelId="{B62EAF48-ED19-4D66-970D-129C99C48866}" type="presOf" srcId="{7CE93D58-B48B-4D1F-BDB0-04CD292295C3}" destId="{AF0445A4-C77B-4687-91D5-612454101297}" srcOrd="0" destOrd="0" presId="urn:microsoft.com/office/officeart/2005/8/layout/radial6"/>
    <dgm:cxn modelId="{4E7C264A-7468-4DBB-AEE0-70AED7E1A070}" type="presOf" srcId="{90897ABB-E55E-4D06-8F11-E4A46E662B07}" destId="{823CA406-5631-4F00-BEA1-3A305442925A}" srcOrd="0" destOrd="0" presId="urn:microsoft.com/office/officeart/2005/8/layout/radial6"/>
    <dgm:cxn modelId="{0B9EFE83-FF8E-4B47-A7B3-9440873D23EE}" type="presParOf" srcId="{0E908B74-0850-49B4-BD04-68817193FA8F}" destId="{77836F1D-D00B-4BD9-960F-12A982641EAF}" srcOrd="0" destOrd="0" presId="urn:microsoft.com/office/officeart/2005/8/layout/radial6"/>
    <dgm:cxn modelId="{7AD8E618-1FCD-4F97-AE0F-CDB38B0221E4}" type="presParOf" srcId="{0E908B74-0850-49B4-BD04-68817193FA8F}" destId="{AF0445A4-C77B-4687-91D5-612454101297}" srcOrd="1" destOrd="0" presId="urn:microsoft.com/office/officeart/2005/8/layout/radial6"/>
    <dgm:cxn modelId="{E98AC673-61FD-44E0-96E9-0E7E7B1833E4}" type="presParOf" srcId="{0E908B74-0850-49B4-BD04-68817193FA8F}" destId="{2E9E634A-FEAA-413A-8466-3190D7C90607}" srcOrd="2" destOrd="0" presId="urn:microsoft.com/office/officeart/2005/8/layout/radial6"/>
    <dgm:cxn modelId="{8E9F60A6-7343-4637-A3BA-A6387A8ED5FE}" type="presParOf" srcId="{0E908B74-0850-49B4-BD04-68817193FA8F}" destId="{FED0FE1D-4F40-45D7-8E89-363C7C5012D1}" srcOrd="3" destOrd="0" presId="urn:microsoft.com/office/officeart/2005/8/layout/radial6"/>
    <dgm:cxn modelId="{3EE8687B-3D16-42F5-87E0-37E950A79AD2}" type="presParOf" srcId="{0E908B74-0850-49B4-BD04-68817193FA8F}" destId="{0B6FACC6-331E-42A1-8632-1430E401320E}" srcOrd="4" destOrd="0" presId="urn:microsoft.com/office/officeart/2005/8/layout/radial6"/>
    <dgm:cxn modelId="{D3D43E47-E795-44F5-BC77-97190110A875}" type="presParOf" srcId="{0E908B74-0850-49B4-BD04-68817193FA8F}" destId="{3D2FA17F-B3C0-4735-B5BC-D8A6B7EAAE27}" srcOrd="5" destOrd="0" presId="urn:microsoft.com/office/officeart/2005/8/layout/radial6"/>
    <dgm:cxn modelId="{BD693856-0C68-4ABF-96E9-2CC2E2082CFA}" type="presParOf" srcId="{0E908B74-0850-49B4-BD04-68817193FA8F}" destId="{C63CEE96-A6A9-45F1-9A45-383C7BD74C07}" srcOrd="6" destOrd="0" presId="urn:microsoft.com/office/officeart/2005/8/layout/radial6"/>
    <dgm:cxn modelId="{36E9CE4E-8327-49AD-A0CC-B59DAED1CCA9}" type="presParOf" srcId="{0E908B74-0850-49B4-BD04-68817193FA8F}" destId="{823CA406-5631-4F00-BEA1-3A305442925A}" srcOrd="7" destOrd="0" presId="urn:microsoft.com/office/officeart/2005/8/layout/radial6"/>
    <dgm:cxn modelId="{78FD772F-CC89-4B74-BD1C-89A7682D95EA}" type="presParOf" srcId="{0E908B74-0850-49B4-BD04-68817193FA8F}" destId="{9639F1FD-66A1-4A52-9CAA-7BA989C8D762}" srcOrd="8" destOrd="0" presId="urn:microsoft.com/office/officeart/2005/8/layout/radial6"/>
    <dgm:cxn modelId="{D633B43C-C72A-4497-BF4E-A8A6AC5E7DD1}" type="presParOf" srcId="{0E908B74-0850-49B4-BD04-68817193FA8F}" destId="{E5FFED20-1DDD-462E-AB86-9CE64A53988E}" srcOrd="9" destOrd="0" presId="urn:microsoft.com/office/officeart/2005/8/layout/radial6"/>
    <dgm:cxn modelId="{EB135373-428B-47A5-8143-58A5EA94F02A}" type="presParOf" srcId="{0E908B74-0850-49B4-BD04-68817193FA8F}" destId="{81AAFB8A-030F-4031-939E-A2C20ED46978}" srcOrd="10" destOrd="0" presId="urn:microsoft.com/office/officeart/2005/8/layout/radial6"/>
    <dgm:cxn modelId="{FAD43A3C-F4B6-4331-84EF-4428DCE4E08E}" type="presParOf" srcId="{0E908B74-0850-49B4-BD04-68817193FA8F}" destId="{7FB5CE46-2095-4C7E-92DB-C91D0D01C327}" srcOrd="11" destOrd="0" presId="urn:microsoft.com/office/officeart/2005/8/layout/radial6"/>
    <dgm:cxn modelId="{EF4F040C-C63D-4F12-A8B3-8FC4B088AD6F}" type="presParOf" srcId="{0E908B74-0850-49B4-BD04-68817193FA8F}" destId="{C679E649-9F54-400E-A903-AA74461DEC6E}" srcOrd="12"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395A31-B1EC-4195-9696-82A15374DBCA}">
      <dsp:nvSpPr>
        <dsp:cNvPr id="0" name=""/>
        <dsp:cNvSpPr/>
      </dsp:nvSpPr>
      <dsp:spPr>
        <a:xfrm rot="5400000">
          <a:off x="-200045" y="203184"/>
          <a:ext cx="1333634" cy="933544"/>
        </a:xfrm>
        <a:prstGeom prst="chevron">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tr-TR" sz="2700" kern="1200" dirty="0"/>
            <a:t>1</a:t>
          </a:r>
        </a:p>
      </dsp:txBody>
      <dsp:txXfrm rot="-5400000">
        <a:off x="0" y="469911"/>
        <a:ext cx="933544" cy="400090"/>
      </dsp:txXfrm>
    </dsp:sp>
    <dsp:sp modelId="{E80C283D-762F-4853-932B-937D1ED08781}">
      <dsp:nvSpPr>
        <dsp:cNvPr id="0" name=""/>
        <dsp:cNvSpPr/>
      </dsp:nvSpPr>
      <dsp:spPr>
        <a:xfrm rot="5400000">
          <a:off x="4835528" y="-3898844"/>
          <a:ext cx="866862" cy="8670830"/>
        </a:xfrm>
        <a:prstGeom prst="round2Same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tr-TR" sz="2000" kern="1200" dirty="0"/>
            <a:t>Feminist teologlara göre din geleneksel sistemi içinde erkek rahip ve </a:t>
          </a:r>
          <a:r>
            <a:rPr lang="tr-TR" sz="2000" kern="1200" dirty="0" err="1"/>
            <a:t>psikoposların</a:t>
          </a:r>
          <a:r>
            <a:rPr lang="tr-TR" sz="2000" kern="1200" dirty="0"/>
            <a:t> otoritesi, tarihsel yozlaşmanın sonucudur.</a:t>
          </a:r>
        </a:p>
      </dsp:txBody>
      <dsp:txXfrm rot="-5400000">
        <a:off x="933545" y="45456"/>
        <a:ext cx="8628513" cy="782228"/>
      </dsp:txXfrm>
    </dsp:sp>
    <dsp:sp modelId="{928670E8-B8F0-43B5-A9CE-96A46D6C3156}">
      <dsp:nvSpPr>
        <dsp:cNvPr id="0" name=""/>
        <dsp:cNvSpPr/>
      </dsp:nvSpPr>
      <dsp:spPr>
        <a:xfrm rot="5400000">
          <a:off x="-200045" y="1339009"/>
          <a:ext cx="1333634" cy="933544"/>
        </a:xfrm>
        <a:prstGeom prst="chevron">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tr-TR" sz="2700" kern="1200" dirty="0"/>
            <a:t>2</a:t>
          </a:r>
        </a:p>
      </dsp:txBody>
      <dsp:txXfrm rot="-5400000">
        <a:off x="0" y="1605736"/>
        <a:ext cx="933544" cy="400090"/>
      </dsp:txXfrm>
    </dsp:sp>
    <dsp:sp modelId="{DE36A816-2E5A-4A2A-B7F3-E8939581283B}">
      <dsp:nvSpPr>
        <dsp:cNvPr id="0" name=""/>
        <dsp:cNvSpPr/>
      </dsp:nvSpPr>
      <dsp:spPr>
        <a:xfrm rot="5400000">
          <a:off x="4835528" y="-2763019"/>
          <a:ext cx="866862" cy="8670830"/>
        </a:xfrm>
        <a:prstGeom prst="round2Same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tr-TR" sz="2000" kern="1200" dirty="0"/>
            <a:t>Ortaçağ sürecinde hem dini hem de </a:t>
          </a:r>
          <a:r>
            <a:rPr lang="tr-TR" sz="2000" kern="1200" dirty="0" err="1"/>
            <a:t>seküler</a:t>
          </a:r>
          <a:r>
            <a:rPr lang="tr-TR" sz="2000" kern="1200" dirty="0"/>
            <a:t> güç erkeklerin (prens, papaz </a:t>
          </a:r>
          <a:r>
            <a:rPr lang="tr-TR" sz="2000" kern="1200" dirty="0" err="1"/>
            <a:t>ves</a:t>
          </a:r>
          <a:r>
            <a:rPr lang="tr-TR" sz="2000" kern="1200" dirty="0"/>
            <a:t>.) elindeydi.</a:t>
          </a:r>
        </a:p>
      </dsp:txBody>
      <dsp:txXfrm rot="-5400000">
        <a:off x="933545" y="1181281"/>
        <a:ext cx="8628513" cy="782228"/>
      </dsp:txXfrm>
    </dsp:sp>
    <dsp:sp modelId="{D98310E0-9964-4C3E-A453-C87F30E2FA9E}">
      <dsp:nvSpPr>
        <dsp:cNvPr id="0" name=""/>
        <dsp:cNvSpPr/>
      </dsp:nvSpPr>
      <dsp:spPr>
        <a:xfrm rot="5400000">
          <a:off x="-200045" y="2474834"/>
          <a:ext cx="1333634" cy="933544"/>
        </a:xfrm>
        <a:prstGeom prst="chevron">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tr-TR" sz="2700" kern="1200" dirty="0"/>
            <a:t>3</a:t>
          </a:r>
        </a:p>
      </dsp:txBody>
      <dsp:txXfrm rot="-5400000">
        <a:off x="0" y="2741561"/>
        <a:ext cx="933544" cy="400090"/>
      </dsp:txXfrm>
    </dsp:sp>
    <dsp:sp modelId="{ED001216-4E09-4C90-AD2F-C358BCF0E74E}">
      <dsp:nvSpPr>
        <dsp:cNvPr id="0" name=""/>
        <dsp:cNvSpPr/>
      </dsp:nvSpPr>
      <dsp:spPr>
        <a:xfrm rot="5400000">
          <a:off x="4835528" y="-1627194"/>
          <a:ext cx="866862" cy="8670830"/>
        </a:xfrm>
        <a:prstGeom prst="round2Same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tr-TR" sz="2000" kern="1200" dirty="0"/>
            <a:t>Bu dönemdeki en büyük paradigma inananlarına anlayış ve sevgisini, Tanrı ve İsa’nın şefaatini sunan Tanrı’nın annesi bakire Meryem figürünün ön plana çıkarılması olmuştur.</a:t>
          </a:r>
        </a:p>
      </dsp:txBody>
      <dsp:txXfrm rot="-5400000">
        <a:off x="933545" y="2317106"/>
        <a:ext cx="8628513" cy="78222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79E649-9F54-400E-A903-AA74461DEC6E}">
      <dsp:nvSpPr>
        <dsp:cNvPr id="0" name=""/>
        <dsp:cNvSpPr/>
      </dsp:nvSpPr>
      <dsp:spPr>
        <a:xfrm>
          <a:off x="1235032" y="541987"/>
          <a:ext cx="3615025" cy="3615025"/>
        </a:xfrm>
        <a:prstGeom prst="blockArc">
          <a:avLst>
            <a:gd name="adj1" fmla="val 10800000"/>
            <a:gd name="adj2" fmla="val 16200000"/>
            <a:gd name="adj3" fmla="val 464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5FFED20-1DDD-462E-AB86-9CE64A53988E}">
      <dsp:nvSpPr>
        <dsp:cNvPr id="0" name=""/>
        <dsp:cNvSpPr/>
      </dsp:nvSpPr>
      <dsp:spPr>
        <a:xfrm>
          <a:off x="1235032" y="541987"/>
          <a:ext cx="3615025" cy="3615025"/>
        </a:xfrm>
        <a:prstGeom prst="blockArc">
          <a:avLst>
            <a:gd name="adj1" fmla="val 5400000"/>
            <a:gd name="adj2" fmla="val 10800000"/>
            <a:gd name="adj3" fmla="val 464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63CEE96-A6A9-45F1-9A45-383C7BD74C07}">
      <dsp:nvSpPr>
        <dsp:cNvPr id="0" name=""/>
        <dsp:cNvSpPr/>
      </dsp:nvSpPr>
      <dsp:spPr>
        <a:xfrm>
          <a:off x="1235032" y="541987"/>
          <a:ext cx="3615025" cy="3615025"/>
        </a:xfrm>
        <a:prstGeom prst="blockArc">
          <a:avLst>
            <a:gd name="adj1" fmla="val 0"/>
            <a:gd name="adj2" fmla="val 5400000"/>
            <a:gd name="adj3" fmla="val 464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ED0FE1D-4F40-45D7-8E89-363C7C5012D1}">
      <dsp:nvSpPr>
        <dsp:cNvPr id="0" name=""/>
        <dsp:cNvSpPr/>
      </dsp:nvSpPr>
      <dsp:spPr>
        <a:xfrm>
          <a:off x="1235032" y="541987"/>
          <a:ext cx="3615025" cy="3615025"/>
        </a:xfrm>
        <a:prstGeom prst="blockArc">
          <a:avLst>
            <a:gd name="adj1" fmla="val 16200000"/>
            <a:gd name="adj2" fmla="val 0"/>
            <a:gd name="adj3" fmla="val 464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7836F1D-D00B-4BD9-960F-12A982641EAF}">
      <dsp:nvSpPr>
        <dsp:cNvPr id="0" name=""/>
        <dsp:cNvSpPr/>
      </dsp:nvSpPr>
      <dsp:spPr>
        <a:xfrm>
          <a:off x="2210599" y="1517553"/>
          <a:ext cx="1663892" cy="1663892"/>
        </a:xfrm>
        <a:prstGeom prst="ellipse">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tr-TR" sz="1800" kern="1200" dirty="0"/>
            <a:t>Bugün kadınların problemleri</a:t>
          </a:r>
        </a:p>
      </dsp:txBody>
      <dsp:txXfrm>
        <a:off x="2454270" y="1761224"/>
        <a:ext cx="1176550" cy="1176550"/>
      </dsp:txXfrm>
    </dsp:sp>
    <dsp:sp modelId="{AF0445A4-C77B-4687-91D5-612454101297}">
      <dsp:nvSpPr>
        <dsp:cNvPr id="0" name=""/>
        <dsp:cNvSpPr/>
      </dsp:nvSpPr>
      <dsp:spPr>
        <a:xfrm>
          <a:off x="2460183" y="1555"/>
          <a:ext cx="1164724" cy="1164724"/>
        </a:xfrm>
        <a:prstGeom prst="ellipse">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tr-TR" sz="1400" kern="1200" dirty="0"/>
            <a:t>Fiziki Şiddet</a:t>
          </a:r>
        </a:p>
      </dsp:txBody>
      <dsp:txXfrm>
        <a:off x="2630753" y="172125"/>
        <a:ext cx="823584" cy="823584"/>
      </dsp:txXfrm>
    </dsp:sp>
    <dsp:sp modelId="{0B6FACC6-331E-42A1-8632-1430E401320E}">
      <dsp:nvSpPr>
        <dsp:cNvPr id="0" name=""/>
        <dsp:cNvSpPr/>
      </dsp:nvSpPr>
      <dsp:spPr>
        <a:xfrm>
          <a:off x="4225765" y="1767137"/>
          <a:ext cx="1164724" cy="1164724"/>
        </a:xfrm>
        <a:prstGeom prst="ellipse">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tr-TR" sz="1400" kern="1200" dirty="0"/>
            <a:t>Miras Hukuku</a:t>
          </a:r>
        </a:p>
      </dsp:txBody>
      <dsp:txXfrm>
        <a:off x="4396335" y="1937707"/>
        <a:ext cx="823584" cy="823584"/>
      </dsp:txXfrm>
    </dsp:sp>
    <dsp:sp modelId="{823CA406-5631-4F00-BEA1-3A305442925A}">
      <dsp:nvSpPr>
        <dsp:cNvPr id="0" name=""/>
        <dsp:cNvSpPr/>
      </dsp:nvSpPr>
      <dsp:spPr>
        <a:xfrm>
          <a:off x="2460183" y="3532720"/>
          <a:ext cx="1164724" cy="1164724"/>
        </a:xfrm>
        <a:prstGeom prst="ellipse">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tr-TR" sz="1400" kern="1200" dirty="0"/>
            <a:t>Evlilik-Boşanma</a:t>
          </a:r>
        </a:p>
      </dsp:txBody>
      <dsp:txXfrm>
        <a:off x="2630753" y="3703290"/>
        <a:ext cx="823584" cy="823584"/>
      </dsp:txXfrm>
    </dsp:sp>
    <dsp:sp modelId="{81AAFB8A-030F-4031-939E-A2C20ED46978}">
      <dsp:nvSpPr>
        <dsp:cNvPr id="0" name=""/>
        <dsp:cNvSpPr/>
      </dsp:nvSpPr>
      <dsp:spPr>
        <a:xfrm>
          <a:off x="694600" y="1767137"/>
          <a:ext cx="1164724" cy="1164724"/>
        </a:xfrm>
        <a:prstGeom prst="ellipse">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tr-TR" sz="1400" kern="1200" dirty="0"/>
            <a:t>Eğitim-Öğretim Hakkından Yoksunluk</a:t>
          </a:r>
        </a:p>
      </dsp:txBody>
      <dsp:txXfrm>
        <a:off x="865170" y="1937707"/>
        <a:ext cx="823584" cy="823584"/>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10/15/2019</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8A87A34-81AB-432B-8DAE-1953F412C126}" type="datetimeFigureOut">
              <a:rPr lang="en-US" dirty="0"/>
              <a:t>10/15/2019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10/15/2019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10/15/2019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10/15/2019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10/15/2019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8A87A34-81AB-432B-8DAE-1953F412C126}" type="datetimeFigureOut">
              <a:rPr lang="en-US" dirty="0"/>
              <a:t>10/15/2019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10/15/2019</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10/15/2019</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3.jfif"/><Relationship Id="rId2" Type="http://schemas.openxmlformats.org/officeDocument/2006/relationships/image" Target="../media/image1.jp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ADD60625-77E0-4BD9-8786-58085FBAF1BD}"/>
              </a:ext>
            </a:extLst>
          </p:cNvPr>
          <p:cNvSpPr>
            <a:spLocks noGrp="1"/>
          </p:cNvSpPr>
          <p:nvPr>
            <p:ph type="ctrTitle"/>
          </p:nvPr>
        </p:nvSpPr>
        <p:spPr>
          <a:xfrm>
            <a:off x="2417779" y="596348"/>
            <a:ext cx="8637073" cy="2266123"/>
          </a:xfrm>
        </p:spPr>
        <p:txBody>
          <a:bodyPr>
            <a:normAutofit/>
          </a:bodyPr>
          <a:lstStyle/>
          <a:p>
            <a:pPr algn="ctr"/>
            <a:r>
              <a:rPr lang="tr-TR" sz="4000" dirty="0" smtClean="0"/>
              <a:t>HIRİSTİYANLIK </a:t>
            </a:r>
            <a:r>
              <a:rPr lang="tr-TR" sz="4000" dirty="0"/>
              <a:t>DİN GELENEKLERİNDE TOPLUMSAL </a:t>
            </a:r>
            <a:r>
              <a:rPr lang="tr-TR" sz="4000" dirty="0" smtClean="0"/>
              <a:t>CİNSİYET</a:t>
            </a:r>
            <a:endParaRPr lang="tr-TR" sz="4000" dirty="0"/>
          </a:p>
        </p:txBody>
      </p:sp>
      <p:sp>
        <p:nvSpPr>
          <p:cNvPr id="3" name="Alt Başlık 2">
            <a:extLst>
              <a:ext uri="{FF2B5EF4-FFF2-40B4-BE49-F238E27FC236}">
                <a16:creationId xmlns:a16="http://schemas.microsoft.com/office/drawing/2014/main" xmlns="" id="{478A63A1-BC99-4104-AAB4-07FE11C20EA7}"/>
              </a:ext>
            </a:extLst>
          </p:cNvPr>
          <p:cNvSpPr>
            <a:spLocks noGrp="1"/>
          </p:cNvSpPr>
          <p:nvPr>
            <p:ph type="subTitle" idx="1"/>
          </p:nvPr>
        </p:nvSpPr>
        <p:spPr/>
        <p:txBody>
          <a:bodyPr>
            <a:normAutofit/>
          </a:bodyPr>
          <a:lstStyle/>
          <a:p>
            <a:pPr algn="ctr"/>
            <a:r>
              <a:rPr lang="tr-TR" sz="2800" dirty="0"/>
              <a:t>Özlem TOPCAN</a:t>
            </a:r>
          </a:p>
        </p:txBody>
      </p:sp>
    </p:spTree>
    <p:extLst>
      <p:ext uri="{BB962C8B-B14F-4D97-AF65-F5344CB8AC3E}">
        <p14:creationId xmlns:p14="http://schemas.microsoft.com/office/powerpoint/2010/main" val="4068571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pic>
        <p:nvPicPr>
          <p:cNvPr id="7" name="Resim 6">
            <a:extLst>
              <a:ext uri="{FF2B5EF4-FFF2-40B4-BE49-F238E27FC236}">
                <a16:creationId xmlns:a16="http://schemas.microsoft.com/office/drawing/2014/main" xmlns="" id="{E33CB54A-293D-4F33-9333-A3883AFFB5D5}"/>
              </a:ext>
            </a:extLst>
          </p:cNvPr>
          <p:cNvPicPr>
            <a:picLocks noChangeAspect="1"/>
          </p:cNvPicPr>
          <p:nvPr/>
        </p:nvPicPr>
        <p:blipFill rotWithShape="1">
          <a:blip r:embed="rId2"/>
          <a:srcRect r="-1" b="15411"/>
          <a:stretch/>
        </p:blipFill>
        <p:spPr>
          <a:xfrm>
            <a:off x="2" y="10"/>
            <a:ext cx="12191695" cy="6857990"/>
          </a:xfrm>
          <a:prstGeom prst="rect">
            <a:avLst/>
          </a:prstGeom>
        </p:spPr>
      </p:pic>
      <p:sp>
        <p:nvSpPr>
          <p:cNvPr id="12" name="Rectangle 11">
            <a:extLst>
              <a:ext uri="{FF2B5EF4-FFF2-40B4-BE49-F238E27FC236}">
                <a16:creationId xmlns:a16="http://schemas.microsoft.com/office/drawing/2014/main" xmlns="" id="{F2AF0D79-4A1A-4F27-B9F0-CF252C4AC91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178" y="636753"/>
            <a:ext cx="8299435" cy="5572810"/>
          </a:xfrm>
          <a:prstGeom prst="rect">
            <a:avLst/>
          </a:prstGeom>
          <a:solidFill>
            <a:srgbClr val="000001">
              <a:alpha val="74902"/>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xmlns="" id="{547161AB-593F-4548-B17B-9897459034BC}"/>
              </a:ext>
            </a:extLst>
          </p:cNvPr>
          <p:cNvSpPr>
            <a:spLocks noGrp="1"/>
          </p:cNvSpPr>
          <p:nvPr>
            <p:ph type="title"/>
          </p:nvPr>
        </p:nvSpPr>
        <p:spPr>
          <a:xfrm>
            <a:off x="1304017" y="804520"/>
            <a:ext cx="6815731" cy="1049235"/>
          </a:xfrm>
        </p:spPr>
        <p:txBody>
          <a:bodyPr>
            <a:normAutofit/>
          </a:bodyPr>
          <a:lstStyle/>
          <a:p>
            <a:r>
              <a:rPr lang="tr-TR">
                <a:solidFill>
                  <a:srgbClr val="FFFFFE"/>
                </a:solidFill>
              </a:rPr>
              <a:t>FEMİNİST TEOLOjİ</a:t>
            </a:r>
          </a:p>
        </p:txBody>
      </p:sp>
      <p:cxnSp>
        <p:nvCxnSpPr>
          <p:cNvPr id="14" name="Straight Connector 13">
            <a:extLst>
              <a:ext uri="{FF2B5EF4-FFF2-40B4-BE49-F238E27FC236}">
                <a16:creationId xmlns:a16="http://schemas.microsoft.com/office/drawing/2014/main" xmlns="" id="{8E83266B-97F8-4AB9-818F-3A70E8D8580D}"/>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1306385" y="1847088"/>
            <a:ext cx="6813363" cy="0"/>
          </a:xfrm>
          <a:prstGeom prst="line">
            <a:avLst/>
          </a:prstGeom>
          <a:ln w="31750">
            <a:solidFill>
              <a:srgbClr val="FB78E1"/>
            </a:solidFill>
          </a:ln>
        </p:spPr>
        <p:style>
          <a:lnRef idx="3">
            <a:schemeClr val="accent1"/>
          </a:lnRef>
          <a:fillRef idx="0">
            <a:schemeClr val="accent1"/>
          </a:fillRef>
          <a:effectRef idx="2">
            <a:schemeClr val="accent1"/>
          </a:effectRef>
          <a:fontRef idx="minor">
            <a:schemeClr val="tx1"/>
          </a:fontRef>
        </p:style>
      </p:cxnSp>
      <p:sp>
        <p:nvSpPr>
          <p:cNvPr id="3" name="İçerik Yer Tutucusu 2">
            <a:extLst>
              <a:ext uri="{FF2B5EF4-FFF2-40B4-BE49-F238E27FC236}">
                <a16:creationId xmlns:a16="http://schemas.microsoft.com/office/drawing/2014/main" xmlns="" id="{C6729715-610A-49E1-8BEC-2FEA7E989329}"/>
              </a:ext>
            </a:extLst>
          </p:cNvPr>
          <p:cNvSpPr>
            <a:spLocks noGrp="1"/>
          </p:cNvSpPr>
          <p:nvPr>
            <p:ph idx="1"/>
          </p:nvPr>
        </p:nvSpPr>
        <p:spPr>
          <a:xfrm>
            <a:off x="1304017" y="2015733"/>
            <a:ext cx="6815731" cy="4021267"/>
          </a:xfrm>
        </p:spPr>
        <p:txBody>
          <a:bodyPr>
            <a:normAutofit/>
          </a:bodyPr>
          <a:lstStyle/>
          <a:p>
            <a:pPr>
              <a:buClr>
                <a:srgbClr val="FB78E1"/>
              </a:buClr>
            </a:pPr>
            <a:r>
              <a:rPr lang="tr-TR">
                <a:solidFill>
                  <a:srgbClr val="FFFFFE"/>
                </a:solidFill>
              </a:rPr>
              <a:t>Kadınlar tarafından dile getirilen ve oluşturulan yeni bir teolojidir</a:t>
            </a:r>
          </a:p>
          <a:p>
            <a:pPr>
              <a:buClr>
                <a:srgbClr val="FB78E1"/>
              </a:buClr>
            </a:pPr>
            <a:r>
              <a:rPr lang="tr-TR">
                <a:solidFill>
                  <a:srgbClr val="FFFFFE"/>
                </a:solidFill>
              </a:rPr>
              <a:t>1975’te Avrupa’ya gelmeden önce Amerika'da gelişmiştir.  Avustralya, Asya ve Güney Afrika’ya kadar uzanmıştır</a:t>
            </a:r>
          </a:p>
          <a:p>
            <a:pPr>
              <a:buClr>
                <a:srgbClr val="FB78E1"/>
              </a:buClr>
            </a:pPr>
            <a:r>
              <a:rPr lang="tr-TR">
                <a:solidFill>
                  <a:srgbClr val="FFFFFE"/>
                </a:solidFill>
              </a:rPr>
              <a:t>Sheila Collins, Letty Russell, Rosemary Radford Ruether, Naomi Goldenberg, Judith Plaskow, Carol Christ, Mary Daly gibi isimler Amerika'da taninmiş önde gelen feminist teologlardır</a:t>
            </a:r>
          </a:p>
        </p:txBody>
      </p:sp>
    </p:spTree>
    <p:extLst>
      <p:ext uri="{BB962C8B-B14F-4D97-AF65-F5344CB8AC3E}">
        <p14:creationId xmlns:p14="http://schemas.microsoft.com/office/powerpoint/2010/main" val="24162518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xmlns="" id="{C6870151-9189-4C3A-8379-EF3D95827A0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Slide Number Placeholder 7">
            <a:extLst>
              <a:ext uri="{FF2B5EF4-FFF2-40B4-BE49-F238E27FC236}">
                <a16:creationId xmlns:a16="http://schemas.microsoft.com/office/drawing/2014/main" xmlns="" id="{123EA69C-102A-4DD0-9547-05DCD271D159}"/>
              </a:ext>
              <a:ext uri="{C183D7F6-B498-43B3-948B-1728B52AA6E4}">
                <adec:decorative xmlns:adec="http://schemas.microsoft.com/office/drawing/2017/decorative" xmlns=""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512301" y="443732"/>
            <a:ext cx="811019" cy="503578"/>
          </a:xfrm>
          <a:prstGeom prst="rect">
            <a:avLst/>
          </a:prstGeom>
        </p:spPr>
        <p:txBody>
          <a:bodyPr vert="horz" lIns="91440" tIns="45720" rIns="91440" bIns="45720" rtlCol="0" anchor="t"/>
          <a:lstStyle>
            <a:defPPr>
              <a:defRPr lang="en-US"/>
            </a:defPPr>
            <a:lvl1pPr marL="0" algn="r" defTabSz="457200" rtl="0" eaLnBrk="1" latinLnBrk="0" hangingPunct="1">
              <a:defRPr sz="28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
        <p:nvSpPr>
          <p:cNvPr id="26" name="Footer Placeholder 6">
            <a:extLst>
              <a:ext uri="{FF2B5EF4-FFF2-40B4-BE49-F238E27FC236}">
                <a16:creationId xmlns:a16="http://schemas.microsoft.com/office/drawing/2014/main" xmlns="" id="{6A862265-5CA3-4C40-8582-7534C3B03C2A}"/>
              </a:ext>
              <a:ext uri="{C183D7F6-B498-43B3-948B-1728B52AA6E4}">
                <adec:decorative xmlns:adec="http://schemas.microsoft.com/office/drawing/2017/decorative" xmlns=""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976636" y="540921"/>
            <a:ext cx="4973915" cy="309201"/>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solidFill>
                <a:schemeClr val="tx1"/>
              </a:solidFill>
            </a:endParaRPr>
          </a:p>
        </p:txBody>
      </p:sp>
      <p:sp>
        <p:nvSpPr>
          <p:cNvPr id="28" name="Rectangle 27">
            <a:extLst>
              <a:ext uri="{FF2B5EF4-FFF2-40B4-BE49-F238E27FC236}">
                <a16:creationId xmlns:a16="http://schemas.microsoft.com/office/drawing/2014/main" xmlns="" id="{600EF80B-0391-4082-9AF5-F15B091B4CE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1193800"/>
            <a:ext cx="12192000" cy="5664199"/>
          </a:xfrm>
          <a:prstGeom prst="rect">
            <a:avLst/>
          </a:prstGeom>
          <a:gradFill flip="none" rotWithShape="1">
            <a:gsLst>
              <a:gs pos="0">
                <a:schemeClr val="bg2">
                  <a:lumMod val="87000"/>
                  <a:alpha val="4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Başlık 1">
            <a:extLst>
              <a:ext uri="{FF2B5EF4-FFF2-40B4-BE49-F238E27FC236}">
                <a16:creationId xmlns:a16="http://schemas.microsoft.com/office/drawing/2014/main" xmlns="" id="{ACDE6761-FE99-4CE3-BF8D-5E3FFA88FAD3}"/>
              </a:ext>
            </a:extLst>
          </p:cNvPr>
          <p:cNvSpPr>
            <a:spLocks noGrp="1"/>
          </p:cNvSpPr>
          <p:nvPr>
            <p:ph type="title"/>
          </p:nvPr>
        </p:nvSpPr>
        <p:spPr>
          <a:xfrm>
            <a:off x="1130271" y="1193800"/>
            <a:ext cx="3193050" cy="4699000"/>
          </a:xfrm>
        </p:spPr>
        <p:txBody>
          <a:bodyPr anchor="ctr">
            <a:normAutofit/>
          </a:bodyPr>
          <a:lstStyle/>
          <a:p>
            <a:r>
              <a:rPr lang="tr-TR" sz="3000"/>
              <a:t>Sonuç değerlendirme</a:t>
            </a:r>
          </a:p>
        </p:txBody>
      </p:sp>
      <p:cxnSp>
        <p:nvCxnSpPr>
          <p:cNvPr id="30" name="Straight Connector 29">
            <a:extLst>
              <a:ext uri="{FF2B5EF4-FFF2-40B4-BE49-F238E27FC236}">
                <a16:creationId xmlns:a16="http://schemas.microsoft.com/office/drawing/2014/main" xmlns="" id="{D33AC32D-5F44-45F7-A0BD-7C11A86BED57}"/>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1600200"/>
            <a:ext cx="0" cy="3657600"/>
          </a:xfrm>
          <a:prstGeom prst="line">
            <a:avLst/>
          </a:prstGeom>
          <a:ln w="31750">
            <a:solidFill>
              <a:schemeClr val="tx1">
                <a:alpha val="80000"/>
              </a:schemeClr>
            </a:solidFill>
          </a:ln>
        </p:spPr>
        <p:style>
          <a:lnRef idx="1">
            <a:schemeClr val="accent1"/>
          </a:lnRef>
          <a:fillRef idx="0">
            <a:schemeClr val="accent1"/>
          </a:fillRef>
          <a:effectRef idx="0">
            <a:schemeClr val="accent1"/>
          </a:effectRef>
          <a:fontRef idx="minor">
            <a:schemeClr val="tx1"/>
          </a:fontRef>
        </p:style>
      </p:cxnSp>
      <p:sp>
        <p:nvSpPr>
          <p:cNvPr id="32" name="Date Placeholder 1">
            <a:extLst>
              <a:ext uri="{FF2B5EF4-FFF2-40B4-BE49-F238E27FC236}">
                <a16:creationId xmlns:a16="http://schemas.microsoft.com/office/drawing/2014/main" xmlns="" id="{3FBF03E8-C602-4192-9C52-F84B29FDCC88}"/>
              </a:ext>
              <a:ext uri="{C183D7F6-B498-43B3-948B-1728B52AA6E4}">
                <adec:decorative xmlns:adec="http://schemas.microsoft.com/office/drawing/2017/decorative" xmlns=""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7723229" y="6007878"/>
            <a:ext cx="3500715" cy="309201"/>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solidFill>
                <a:schemeClr val="tx1"/>
              </a:solidFill>
            </a:endParaRPr>
          </a:p>
        </p:txBody>
      </p:sp>
      <p:graphicFrame>
        <p:nvGraphicFramePr>
          <p:cNvPr id="4" name="İçerik Yer Tutucusu 3">
            <a:extLst>
              <a:ext uri="{FF2B5EF4-FFF2-40B4-BE49-F238E27FC236}">
                <a16:creationId xmlns:a16="http://schemas.microsoft.com/office/drawing/2014/main" xmlns="" id="{BFA8AEAF-E5B0-4784-B88B-7EF4AD0501AA}"/>
              </a:ext>
            </a:extLst>
          </p:cNvPr>
          <p:cNvGraphicFramePr>
            <a:graphicFrameLocks noGrp="1"/>
          </p:cNvGraphicFramePr>
          <p:nvPr>
            <p:ph idx="1"/>
            <p:extLst>
              <p:ext uri="{D42A27DB-BD31-4B8C-83A1-F6EECF244321}">
                <p14:modId xmlns:p14="http://schemas.microsoft.com/office/powerpoint/2010/main" val="296896490"/>
              </p:ext>
            </p:extLst>
          </p:nvPr>
        </p:nvGraphicFramePr>
        <p:xfrm>
          <a:off x="4976636" y="1193800"/>
          <a:ext cx="6085091" cy="4699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34813236"/>
      </p:ext>
    </p:extLst>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Başlık 5">
            <a:extLst>
              <a:ext uri="{FF2B5EF4-FFF2-40B4-BE49-F238E27FC236}">
                <a16:creationId xmlns:a16="http://schemas.microsoft.com/office/drawing/2014/main" xmlns="" id="{D4590DA3-F6EB-485C-B5C1-DC60423535BA}"/>
              </a:ext>
            </a:extLst>
          </p:cNvPr>
          <p:cNvSpPr>
            <a:spLocks noGrp="1"/>
          </p:cNvSpPr>
          <p:nvPr>
            <p:ph type="title"/>
          </p:nvPr>
        </p:nvSpPr>
        <p:spPr>
          <a:xfrm>
            <a:off x="1444671" y="798973"/>
            <a:ext cx="3273099" cy="1592535"/>
          </a:xfrm>
        </p:spPr>
        <p:txBody>
          <a:bodyPr/>
          <a:lstStyle/>
          <a:p>
            <a:r>
              <a:rPr lang="tr-TR" dirty="0"/>
              <a:t>Sonuç değerlendirme</a:t>
            </a:r>
          </a:p>
        </p:txBody>
      </p:sp>
      <p:sp>
        <p:nvSpPr>
          <p:cNvPr id="7" name="İçerik Yer Tutucusu 6">
            <a:extLst>
              <a:ext uri="{FF2B5EF4-FFF2-40B4-BE49-F238E27FC236}">
                <a16:creationId xmlns:a16="http://schemas.microsoft.com/office/drawing/2014/main" xmlns="" id="{8562280F-6C19-496B-BA47-01DFE045E9BC}"/>
              </a:ext>
            </a:extLst>
          </p:cNvPr>
          <p:cNvSpPr>
            <a:spLocks noGrp="1"/>
          </p:cNvSpPr>
          <p:nvPr>
            <p:ph idx="1"/>
          </p:nvPr>
        </p:nvSpPr>
        <p:spPr/>
        <p:txBody>
          <a:bodyPr/>
          <a:lstStyle/>
          <a:p>
            <a:r>
              <a:rPr lang="tr-TR" dirty="0">
                <a:solidFill>
                  <a:schemeClr val="accent3">
                    <a:lumMod val="75000"/>
                  </a:schemeClr>
                </a:solidFill>
              </a:rPr>
              <a:t>Hıristiyanlık ve Yahudilik literatürü incelenerek, kadının rolü ve statüsü </a:t>
            </a:r>
            <a:r>
              <a:rPr lang="tr-TR" dirty="0" err="1">
                <a:solidFill>
                  <a:schemeClr val="accent3">
                    <a:lumMod val="75000"/>
                  </a:schemeClr>
                </a:solidFill>
              </a:rPr>
              <a:t>karsılaştırmalı</a:t>
            </a:r>
            <a:r>
              <a:rPr lang="tr-TR" dirty="0">
                <a:solidFill>
                  <a:schemeClr val="accent3">
                    <a:lumMod val="75000"/>
                  </a:schemeClr>
                </a:solidFill>
              </a:rPr>
              <a:t> şekilde analiz edilmeye çalışılmıştır</a:t>
            </a:r>
          </a:p>
          <a:p>
            <a:r>
              <a:rPr lang="tr-TR" dirty="0">
                <a:solidFill>
                  <a:schemeClr val="accent3">
                    <a:lumMod val="75000"/>
                  </a:schemeClr>
                </a:solidFill>
              </a:rPr>
              <a:t>Yahudi ve Hıristiyan dini öğretilerinde neden kadının ikincil konumda kaldığı konusuna kadın araştırmacıların alternatif bakış açıları ve yorumlarıyla cevap aranmıştır</a:t>
            </a:r>
          </a:p>
        </p:txBody>
      </p:sp>
      <p:sp>
        <p:nvSpPr>
          <p:cNvPr id="4" name="Metin Yer Tutucusu 3">
            <a:extLst>
              <a:ext uri="{FF2B5EF4-FFF2-40B4-BE49-F238E27FC236}">
                <a16:creationId xmlns:a16="http://schemas.microsoft.com/office/drawing/2014/main" xmlns="" id="{183E7AA4-03C5-428E-AE60-D6C703DA4775}"/>
              </a:ext>
            </a:extLst>
          </p:cNvPr>
          <p:cNvSpPr>
            <a:spLocks noGrp="1"/>
          </p:cNvSpPr>
          <p:nvPr>
            <p:ph type="body" sz="half" idx="2"/>
          </p:nvPr>
        </p:nvSpPr>
        <p:spPr/>
        <p:txBody>
          <a:bodyPr/>
          <a:lstStyle/>
          <a:p>
            <a:r>
              <a:rPr lang="tr-TR" dirty="0"/>
              <a:t>Geleneksel din öğretileri, cinsiyet eşitsizliğini ve ataerkil dünya görüşünü destekleyecek biçimde yorumlanabilmektedir. </a:t>
            </a:r>
          </a:p>
        </p:txBody>
      </p:sp>
    </p:spTree>
    <p:extLst>
      <p:ext uri="{BB962C8B-B14F-4D97-AF65-F5344CB8AC3E}">
        <p14:creationId xmlns:p14="http://schemas.microsoft.com/office/powerpoint/2010/main" val="26373350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C6988E8A-2D03-4C1E-8C49-814D0858E589}"/>
              </a:ext>
            </a:extLst>
          </p:cNvPr>
          <p:cNvSpPr>
            <a:spLocks noGrp="1"/>
          </p:cNvSpPr>
          <p:nvPr>
            <p:ph type="title"/>
          </p:nvPr>
        </p:nvSpPr>
        <p:spPr>
          <a:xfrm>
            <a:off x="1444671" y="798973"/>
            <a:ext cx="3273099" cy="1003323"/>
          </a:xfrm>
        </p:spPr>
        <p:txBody>
          <a:bodyPr/>
          <a:lstStyle/>
          <a:p>
            <a:r>
              <a:rPr lang="tr-TR" dirty="0">
                <a:solidFill>
                  <a:srgbClr val="7030A0"/>
                </a:solidFill>
              </a:rPr>
              <a:t>HIRISTIYANLIK VE KADIN</a:t>
            </a:r>
          </a:p>
        </p:txBody>
      </p:sp>
      <p:sp>
        <p:nvSpPr>
          <p:cNvPr id="3" name="İçerik Yer Tutucusu 2">
            <a:extLst>
              <a:ext uri="{FF2B5EF4-FFF2-40B4-BE49-F238E27FC236}">
                <a16:creationId xmlns:a16="http://schemas.microsoft.com/office/drawing/2014/main" xmlns="" id="{FA8B1BD9-1C0D-4DDE-80E7-9C6DEBAD9086}"/>
              </a:ext>
            </a:extLst>
          </p:cNvPr>
          <p:cNvSpPr>
            <a:spLocks noGrp="1"/>
          </p:cNvSpPr>
          <p:nvPr>
            <p:ph idx="1"/>
          </p:nvPr>
        </p:nvSpPr>
        <p:spPr/>
        <p:txBody>
          <a:bodyPr/>
          <a:lstStyle/>
          <a:p>
            <a:r>
              <a:rPr lang="tr-TR" dirty="0"/>
              <a:t>Hıristiyanlığın Kutsal Kitabı, Eski Ahit ve Yeni Ahit olarak iki bolümden oluşmaktadır</a:t>
            </a:r>
          </a:p>
          <a:p>
            <a:r>
              <a:rPr lang="tr-TR" dirty="0"/>
              <a:t>Hıristiyanlığın en önemli iman esasi 'Teslis </a:t>
            </a:r>
            <a:r>
              <a:rPr lang="tr-TR" dirty="0" err="1"/>
              <a:t>İnancı’dır</a:t>
            </a:r>
            <a:r>
              <a:rPr lang="tr-TR" dirty="0"/>
              <a:t>.</a:t>
            </a:r>
          </a:p>
        </p:txBody>
      </p:sp>
      <p:sp>
        <p:nvSpPr>
          <p:cNvPr id="4" name="Metin Yer Tutucusu 3">
            <a:extLst>
              <a:ext uri="{FF2B5EF4-FFF2-40B4-BE49-F238E27FC236}">
                <a16:creationId xmlns:a16="http://schemas.microsoft.com/office/drawing/2014/main" xmlns="" id="{34FECD15-97D2-4B65-A8C4-47CD3B97D742}"/>
              </a:ext>
            </a:extLst>
          </p:cNvPr>
          <p:cNvSpPr>
            <a:spLocks noGrp="1"/>
          </p:cNvSpPr>
          <p:nvPr>
            <p:ph type="body" sz="half" idx="2"/>
          </p:nvPr>
        </p:nvSpPr>
        <p:spPr>
          <a:xfrm>
            <a:off x="1444671" y="1961323"/>
            <a:ext cx="3275013" cy="3492350"/>
          </a:xfrm>
        </p:spPr>
        <p:txBody>
          <a:bodyPr/>
          <a:lstStyle/>
          <a:p>
            <a:r>
              <a:rPr lang="tr-TR" dirty="0"/>
              <a:t>Hıristiyanlık, dünya tarihinde geniş bir yer teşkil etmektedir. Bugün dünyanın altı kıtasından dördüne hâkim bir dindir (Avrupa, Kuzey ve Güney Amerika, Avustralya, Güney Afrika). Asya da bile ufak oranda bir nüfusa sahiptir. Filipinler, Güney Kore ve Doğu Timur gibi pek çok değişik ülkelerde yüz binlerce mensubuyla birlikte çoğunluğu oluşturmaktadır.</a:t>
            </a:r>
          </a:p>
        </p:txBody>
      </p:sp>
    </p:spTree>
    <p:extLst>
      <p:ext uri="{BB962C8B-B14F-4D97-AF65-F5344CB8AC3E}">
        <p14:creationId xmlns:p14="http://schemas.microsoft.com/office/powerpoint/2010/main" val="17419804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C60A68D-576F-4E02-B95A-6803F59EBDCF}"/>
              </a:ext>
            </a:extLst>
          </p:cNvPr>
          <p:cNvSpPr>
            <a:spLocks noGrp="1"/>
          </p:cNvSpPr>
          <p:nvPr>
            <p:ph type="title"/>
          </p:nvPr>
        </p:nvSpPr>
        <p:spPr>
          <a:xfrm>
            <a:off x="1447191" y="804163"/>
            <a:ext cx="9607661" cy="585111"/>
          </a:xfrm>
        </p:spPr>
        <p:txBody>
          <a:bodyPr/>
          <a:lstStyle/>
          <a:p>
            <a:r>
              <a:rPr lang="tr-TR" dirty="0">
                <a:solidFill>
                  <a:srgbClr val="C00000"/>
                </a:solidFill>
              </a:rPr>
              <a:t>Hıristiyanlığın Kutsal Kitabı</a:t>
            </a:r>
          </a:p>
        </p:txBody>
      </p:sp>
      <p:sp>
        <p:nvSpPr>
          <p:cNvPr id="3" name="Metin Yer Tutucusu 2">
            <a:extLst>
              <a:ext uri="{FF2B5EF4-FFF2-40B4-BE49-F238E27FC236}">
                <a16:creationId xmlns:a16="http://schemas.microsoft.com/office/drawing/2014/main" xmlns="" id="{BB7F970F-C389-4700-A8A9-994569D6A97F}"/>
              </a:ext>
            </a:extLst>
          </p:cNvPr>
          <p:cNvSpPr>
            <a:spLocks noGrp="1"/>
          </p:cNvSpPr>
          <p:nvPr>
            <p:ph type="body" idx="1"/>
          </p:nvPr>
        </p:nvSpPr>
        <p:spPr>
          <a:xfrm>
            <a:off x="1447191" y="2019549"/>
            <a:ext cx="4645152" cy="445355"/>
          </a:xfrm>
        </p:spPr>
        <p:txBody>
          <a:bodyPr>
            <a:normAutofit/>
          </a:bodyPr>
          <a:lstStyle/>
          <a:p>
            <a:r>
              <a:rPr lang="tr-TR" dirty="0"/>
              <a:t>Eski ahit</a:t>
            </a:r>
          </a:p>
        </p:txBody>
      </p:sp>
      <p:sp>
        <p:nvSpPr>
          <p:cNvPr id="4" name="İçerik Yer Tutucusu 3">
            <a:extLst>
              <a:ext uri="{FF2B5EF4-FFF2-40B4-BE49-F238E27FC236}">
                <a16:creationId xmlns:a16="http://schemas.microsoft.com/office/drawing/2014/main" xmlns="" id="{7467F356-B40A-491C-B294-42CD86B23562}"/>
              </a:ext>
            </a:extLst>
          </p:cNvPr>
          <p:cNvSpPr>
            <a:spLocks noGrp="1"/>
          </p:cNvSpPr>
          <p:nvPr>
            <p:ph sz="half" idx="2"/>
          </p:nvPr>
        </p:nvSpPr>
        <p:spPr>
          <a:xfrm>
            <a:off x="1447191" y="2464905"/>
            <a:ext cx="4645152" cy="3003822"/>
          </a:xfrm>
        </p:spPr>
        <p:txBody>
          <a:bodyPr/>
          <a:lstStyle/>
          <a:p>
            <a:r>
              <a:rPr lang="tr-TR" dirty="0" err="1"/>
              <a:t>Kitab</a:t>
            </a:r>
            <a:r>
              <a:rPr lang="tr-TR" dirty="0"/>
              <a:t>-ı Mukaddes'in ilk bölümünü oluşturan 39 kitaba verilen isimdir. Tevrat ve Zebur'u da kapsar. Eski Ahit ve Yeni Ahit'in toplamı, </a:t>
            </a:r>
            <a:r>
              <a:rPr lang="tr-TR" dirty="0" err="1"/>
              <a:t>Kitab</a:t>
            </a:r>
            <a:r>
              <a:rPr lang="tr-TR" dirty="0"/>
              <a:t>-ı Mukaddes'i oluşturur.</a:t>
            </a:r>
          </a:p>
        </p:txBody>
      </p:sp>
      <p:sp>
        <p:nvSpPr>
          <p:cNvPr id="5" name="Metin Yer Tutucusu 4">
            <a:extLst>
              <a:ext uri="{FF2B5EF4-FFF2-40B4-BE49-F238E27FC236}">
                <a16:creationId xmlns:a16="http://schemas.microsoft.com/office/drawing/2014/main" xmlns="" id="{91E0BAE7-A5DB-44DC-9675-82B444009C16}"/>
              </a:ext>
            </a:extLst>
          </p:cNvPr>
          <p:cNvSpPr>
            <a:spLocks noGrp="1"/>
          </p:cNvSpPr>
          <p:nvPr>
            <p:ph type="body" sz="quarter" idx="3"/>
          </p:nvPr>
        </p:nvSpPr>
        <p:spPr>
          <a:xfrm>
            <a:off x="6412362" y="2023004"/>
            <a:ext cx="4645152" cy="349136"/>
          </a:xfrm>
        </p:spPr>
        <p:txBody>
          <a:bodyPr>
            <a:normAutofit fontScale="92500" lnSpcReduction="20000"/>
          </a:bodyPr>
          <a:lstStyle/>
          <a:p>
            <a:r>
              <a:rPr lang="tr-TR" dirty="0"/>
              <a:t>Yeni ahit</a:t>
            </a:r>
          </a:p>
        </p:txBody>
      </p:sp>
      <p:sp>
        <p:nvSpPr>
          <p:cNvPr id="6" name="İçerik Yer Tutucusu 5">
            <a:extLst>
              <a:ext uri="{FF2B5EF4-FFF2-40B4-BE49-F238E27FC236}">
                <a16:creationId xmlns:a16="http://schemas.microsoft.com/office/drawing/2014/main" xmlns="" id="{980C616A-52C9-49FD-857A-13E1E97BE7CD}"/>
              </a:ext>
            </a:extLst>
          </p:cNvPr>
          <p:cNvSpPr>
            <a:spLocks noGrp="1"/>
          </p:cNvSpPr>
          <p:nvPr>
            <p:ph sz="quarter" idx="4"/>
          </p:nvPr>
        </p:nvSpPr>
        <p:spPr>
          <a:xfrm>
            <a:off x="6412362" y="2464903"/>
            <a:ext cx="4645152" cy="2993959"/>
          </a:xfrm>
        </p:spPr>
        <p:txBody>
          <a:bodyPr/>
          <a:lstStyle/>
          <a:p>
            <a:r>
              <a:rPr lang="tr-TR" dirty="0"/>
              <a:t>Kilise tarafından kabul edilen dört İncil; Matta, </a:t>
            </a:r>
            <a:r>
              <a:rPr lang="tr-TR" dirty="0" err="1"/>
              <a:t>Markos</a:t>
            </a:r>
            <a:r>
              <a:rPr lang="tr-TR" dirty="0"/>
              <a:t>, Luka ve </a:t>
            </a:r>
            <a:r>
              <a:rPr lang="tr-TR" dirty="0" err="1"/>
              <a:t>Yuhanna</a:t>
            </a:r>
            <a:r>
              <a:rPr lang="tr-TR" dirty="0"/>
              <a:t>, Yeni Ahit’in ilk dört kitabını oluşturur. </a:t>
            </a:r>
          </a:p>
          <a:p>
            <a:r>
              <a:rPr lang="tr-TR" dirty="0"/>
              <a:t>Yeni Ahit Hıristiyanlığın ana unsurudur.</a:t>
            </a:r>
          </a:p>
          <a:p>
            <a:r>
              <a:rPr lang="tr-TR" dirty="0"/>
              <a:t>Eski Ahit sadece Yahudi halkına mahsus iken Yeni Ahit’te böyle bir ayrımcılık yoktur.</a:t>
            </a:r>
          </a:p>
        </p:txBody>
      </p:sp>
    </p:spTree>
    <p:extLst>
      <p:ext uri="{BB962C8B-B14F-4D97-AF65-F5344CB8AC3E}">
        <p14:creationId xmlns:p14="http://schemas.microsoft.com/office/powerpoint/2010/main" val="10628069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98AA7514-376E-46E1-BBCB-7E5A2684FE65}"/>
              </a:ext>
            </a:extLst>
          </p:cNvPr>
          <p:cNvSpPr>
            <a:spLocks noGrp="1"/>
          </p:cNvSpPr>
          <p:nvPr>
            <p:ph type="title"/>
          </p:nvPr>
        </p:nvSpPr>
        <p:spPr/>
        <p:txBody>
          <a:bodyPr/>
          <a:lstStyle/>
          <a:p>
            <a:pPr algn="ctr"/>
            <a:r>
              <a:rPr lang="tr-TR" dirty="0">
                <a:solidFill>
                  <a:srgbClr val="00B050"/>
                </a:solidFill>
              </a:rPr>
              <a:t>Teslis İnancı</a:t>
            </a:r>
          </a:p>
        </p:txBody>
      </p:sp>
      <p:sp>
        <p:nvSpPr>
          <p:cNvPr id="3" name="İçerik Yer Tutucusu 2">
            <a:extLst>
              <a:ext uri="{FF2B5EF4-FFF2-40B4-BE49-F238E27FC236}">
                <a16:creationId xmlns:a16="http://schemas.microsoft.com/office/drawing/2014/main" xmlns="" id="{45C52EAB-E875-44E2-B506-35889B5CEE7E}"/>
              </a:ext>
            </a:extLst>
          </p:cNvPr>
          <p:cNvSpPr>
            <a:spLocks noGrp="1"/>
          </p:cNvSpPr>
          <p:nvPr>
            <p:ph idx="1"/>
          </p:nvPr>
        </p:nvSpPr>
        <p:spPr/>
        <p:txBody>
          <a:bodyPr/>
          <a:lstStyle/>
          <a:p>
            <a:r>
              <a:rPr lang="tr-TR" dirty="0"/>
              <a:t>İlk Hıristiyanlar Tanrı’nın kendisini sonsuz sevgiyle bütünleşen Baba, Oğul ve Kutsal Ruh seklinde bir toplum olarak tasavvur etmişlerdir. Bu sebeple Hıristiyan olmak yeryüzünü gökyüzüyle birleştiren bir topluma katılmak demektir.</a:t>
            </a:r>
          </a:p>
          <a:p>
            <a:r>
              <a:rPr lang="tr-TR" dirty="0"/>
              <a:t>“Kardeşlik” kavramının havari </a:t>
            </a:r>
            <a:r>
              <a:rPr lang="tr-TR" dirty="0" err="1"/>
              <a:t>Pavlus’un</a:t>
            </a:r>
            <a:r>
              <a:rPr lang="tr-TR" dirty="0"/>
              <a:t> mektuplarında sıkça kullanıldığı ve Yeni Ahit’te de 100’un üzerinde kullanıldığı görülmektedir. </a:t>
            </a:r>
          </a:p>
          <a:p>
            <a:r>
              <a:rPr lang="tr-TR" dirty="0"/>
              <a:t>Kilise kelimesi Yunanca </a:t>
            </a:r>
            <a:r>
              <a:rPr lang="tr-TR" dirty="0" err="1"/>
              <a:t>ekklesia</a:t>
            </a:r>
            <a:r>
              <a:rPr lang="tr-TR" dirty="0"/>
              <a:t> ‘bir araya gelme’ sözcüğünden gelmektedir. </a:t>
            </a:r>
            <a:r>
              <a:rPr lang="tr-TR" dirty="0" err="1"/>
              <a:t>Pavlus</a:t>
            </a:r>
            <a:r>
              <a:rPr lang="tr-TR" dirty="0"/>
              <a:t> kiliseyi İsa’nın bedeni olarak tasvir etmektedir.</a:t>
            </a:r>
          </a:p>
        </p:txBody>
      </p:sp>
    </p:spTree>
    <p:extLst>
      <p:ext uri="{BB962C8B-B14F-4D97-AF65-F5344CB8AC3E}">
        <p14:creationId xmlns:p14="http://schemas.microsoft.com/office/powerpoint/2010/main" val="13259244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33" name="Rectangle 10">
            <a:extLst>
              <a:ext uri="{FF2B5EF4-FFF2-40B4-BE49-F238E27FC236}">
                <a16:creationId xmlns:a16="http://schemas.microsoft.com/office/drawing/2014/main" xmlns="" id="{0CABCAE3-64FC-4149-819F-2C181282415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34" name="Picture 12">
            <a:extLst>
              <a:ext uri="{FF2B5EF4-FFF2-40B4-BE49-F238E27FC236}">
                <a16:creationId xmlns:a16="http://schemas.microsoft.com/office/drawing/2014/main" xmlns="" id="{012FDCFE-9AD2-4D8A-8CBF-B3AA37EBF6DD}"/>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35" name="Straight Connector 14">
            <a:extLst>
              <a:ext uri="{FF2B5EF4-FFF2-40B4-BE49-F238E27FC236}">
                <a16:creationId xmlns:a16="http://schemas.microsoft.com/office/drawing/2014/main" xmlns="" id="{FBD463FC-4CA8-4FF4-85A3-AF9F4B98D210}"/>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36" name="Straight Connector 16">
            <a:extLst>
              <a:ext uri="{FF2B5EF4-FFF2-40B4-BE49-F238E27FC236}">
                <a16:creationId xmlns:a16="http://schemas.microsoft.com/office/drawing/2014/main" xmlns="" id="{A56012FD-74A8-4C91-B318-435CF2B71927}"/>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37" name="Rectangle 18">
            <a:extLst>
              <a:ext uri="{FF2B5EF4-FFF2-40B4-BE49-F238E27FC236}">
                <a16:creationId xmlns:a16="http://schemas.microsoft.com/office/drawing/2014/main" xmlns="" id="{35C3D674-3D59-4E93-80CA-0C0A9095E81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8" name="Straight Connector 20">
            <a:extLst>
              <a:ext uri="{FF2B5EF4-FFF2-40B4-BE49-F238E27FC236}">
                <a16:creationId xmlns:a16="http://schemas.microsoft.com/office/drawing/2014/main" xmlns="" id="{C884B8F8-FDC9-498B-9960-5D7260AFCB03}"/>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1453896" y="1847088"/>
            <a:ext cx="417737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Başlık 1">
            <a:extLst>
              <a:ext uri="{FF2B5EF4-FFF2-40B4-BE49-F238E27FC236}">
                <a16:creationId xmlns:a16="http://schemas.microsoft.com/office/drawing/2014/main" xmlns="" id="{5B5BF1C3-A04F-4C93-B9BD-9F9B49B544C9}"/>
              </a:ext>
            </a:extLst>
          </p:cNvPr>
          <p:cNvSpPr>
            <a:spLocks noGrp="1"/>
          </p:cNvSpPr>
          <p:nvPr>
            <p:ph type="title"/>
          </p:nvPr>
        </p:nvSpPr>
        <p:spPr>
          <a:xfrm>
            <a:off x="1451580" y="804521"/>
            <a:ext cx="4176511" cy="870178"/>
          </a:xfrm>
        </p:spPr>
        <p:txBody>
          <a:bodyPr vert="horz" lIns="91440" tIns="45720" rIns="91440" bIns="45720" rtlCol="0" anchor="t">
            <a:normAutofit/>
          </a:bodyPr>
          <a:lstStyle/>
          <a:p>
            <a:r>
              <a:rPr lang="tr-TR" sz="2000" dirty="0">
                <a:solidFill>
                  <a:srgbClr val="FF0000"/>
                </a:solidFill>
              </a:rPr>
              <a:t>Hıristiyanlık geleneklerinde toplumsal cinsiyet</a:t>
            </a:r>
            <a:endParaRPr lang="en-US" sz="2000" dirty="0">
              <a:solidFill>
                <a:srgbClr val="FF0000"/>
              </a:solidFill>
            </a:endParaRPr>
          </a:p>
        </p:txBody>
      </p:sp>
      <p:sp>
        <p:nvSpPr>
          <p:cNvPr id="39" name="Rectangle 22">
            <a:extLst>
              <a:ext uri="{FF2B5EF4-FFF2-40B4-BE49-F238E27FC236}">
                <a16:creationId xmlns:a16="http://schemas.microsoft.com/office/drawing/2014/main" xmlns="" id="{EF2A81E1-BCBE-426B-8C09-33274E69409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4" name="Metin Yer Tutucusu 3">
            <a:extLst>
              <a:ext uri="{FF2B5EF4-FFF2-40B4-BE49-F238E27FC236}">
                <a16:creationId xmlns:a16="http://schemas.microsoft.com/office/drawing/2014/main" xmlns="" id="{AC335EA3-AD7F-4F1E-8AF5-E55CF64E953E}"/>
              </a:ext>
            </a:extLst>
          </p:cNvPr>
          <p:cNvSpPr>
            <a:spLocks noGrp="1"/>
          </p:cNvSpPr>
          <p:nvPr>
            <p:ph type="body" sz="half" idx="2"/>
          </p:nvPr>
        </p:nvSpPr>
        <p:spPr>
          <a:xfrm>
            <a:off x="1451581" y="2008047"/>
            <a:ext cx="4172212" cy="3458300"/>
          </a:xfrm>
        </p:spPr>
        <p:txBody>
          <a:bodyPr vert="horz" lIns="91440" tIns="45720" rIns="91440" bIns="45720" rtlCol="0" anchor="t">
            <a:normAutofit fontScale="92500" lnSpcReduction="10000"/>
          </a:bodyPr>
          <a:lstStyle/>
          <a:p>
            <a:pPr indent="-228600">
              <a:buFont typeface="Arial" panose="020B0604020202020204" pitchFamily="34" charset="0"/>
              <a:buChar char="•"/>
            </a:pPr>
            <a:r>
              <a:rPr lang="tr-TR" dirty="0"/>
              <a:t>Elizabeth </a:t>
            </a:r>
            <a:r>
              <a:rPr lang="tr-TR" dirty="0" err="1"/>
              <a:t>Cady</a:t>
            </a:r>
            <a:r>
              <a:rPr lang="tr-TR" dirty="0"/>
              <a:t> </a:t>
            </a:r>
            <a:r>
              <a:rPr lang="tr-TR" dirty="0" err="1"/>
              <a:t>Stanton</a:t>
            </a:r>
            <a:r>
              <a:rPr lang="tr-TR" dirty="0"/>
              <a:t> </a:t>
            </a:r>
            <a:r>
              <a:rPr lang="en-US" i="1" dirty="0"/>
              <a:t>The Women’s Bible (</a:t>
            </a:r>
            <a:r>
              <a:rPr lang="en-US" i="1" dirty="0" err="1"/>
              <a:t>Kadının</a:t>
            </a:r>
            <a:r>
              <a:rPr lang="en-US" i="1" dirty="0"/>
              <a:t> </a:t>
            </a:r>
            <a:r>
              <a:rPr lang="en-US" i="1" dirty="0" err="1"/>
              <a:t>İncili</a:t>
            </a:r>
            <a:r>
              <a:rPr lang="en-US" i="1" dirty="0"/>
              <a:t>)</a:t>
            </a:r>
            <a:endParaRPr lang="tr-TR" i="1" dirty="0"/>
          </a:p>
          <a:p>
            <a:pPr indent="-228600">
              <a:buFont typeface="Arial" panose="020B0604020202020204" pitchFamily="34" charset="0"/>
              <a:buChar char="•"/>
            </a:pPr>
            <a:r>
              <a:rPr lang="tr-TR" dirty="0"/>
              <a:t>Ataerkil Hıristiyanlığın eleştirisi </a:t>
            </a:r>
          </a:p>
          <a:p>
            <a:pPr indent="-228600">
              <a:buFont typeface="Arial" panose="020B0604020202020204" pitchFamily="34" charset="0"/>
              <a:buChar char="•"/>
            </a:pPr>
            <a:r>
              <a:rPr lang="tr-TR" dirty="0"/>
              <a:t>Cinsiyet ayrımcılığının eleştirisi</a:t>
            </a:r>
          </a:p>
          <a:p>
            <a:pPr indent="-228600">
              <a:buFont typeface="Arial" panose="020B0604020202020204" pitchFamily="34" charset="0"/>
              <a:buChar char="•"/>
            </a:pPr>
            <a:r>
              <a:rPr lang="tr-TR" dirty="0"/>
              <a:t>Din reformunun gerekliliği</a:t>
            </a:r>
          </a:p>
          <a:p>
            <a:pPr indent="-228600">
              <a:buFont typeface="Arial" panose="020B0604020202020204" pitchFamily="34" charset="0"/>
              <a:buChar char="•"/>
            </a:pPr>
            <a:r>
              <a:rPr lang="tr-TR" dirty="0"/>
              <a:t>Hıristiyan kadınların görev ve sorumluluklarını kadın bakış açısı ile yorumlayarak kaynağı dinde bulunan kadınlar hakkında olumsuz önyargıları ortaya çıkarmak hedeflenmiştir.</a:t>
            </a:r>
            <a:endParaRPr lang="en-US" i="1" dirty="0"/>
          </a:p>
        </p:txBody>
      </p:sp>
      <p:pic>
        <p:nvPicPr>
          <p:cNvPr id="6" name="Resim Yer Tutucusu 5">
            <a:extLst>
              <a:ext uri="{FF2B5EF4-FFF2-40B4-BE49-F238E27FC236}">
                <a16:creationId xmlns:a16="http://schemas.microsoft.com/office/drawing/2014/main" xmlns="" id="{6FE5C1A7-37A8-4B41-B943-A2E5C688D673}"/>
              </a:ext>
            </a:extLst>
          </p:cNvPr>
          <p:cNvPicPr>
            <a:picLocks noGrp="1" noChangeAspect="1"/>
          </p:cNvPicPr>
          <p:nvPr>
            <p:ph type="pic" idx="1"/>
          </p:nvPr>
        </p:nvPicPr>
        <p:blipFill>
          <a:blip r:embed="rId3"/>
          <a:srcRect l="17666" r="17666"/>
          <a:stretch>
            <a:fillRect/>
          </a:stretch>
        </p:blipFill>
        <p:spPr>
          <a:xfrm>
            <a:off x="6890821" y="805583"/>
            <a:ext cx="3367622" cy="4660762"/>
          </a:xfrm>
          <a:prstGeom prst="rect">
            <a:avLst/>
          </a:prstGeom>
        </p:spPr>
      </p:pic>
      <p:pic>
        <p:nvPicPr>
          <p:cNvPr id="40" name="Picture 24">
            <a:extLst>
              <a:ext uri="{FF2B5EF4-FFF2-40B4-BE49-F238E27FC236}">
                <a16:creationId xmlns:a16="http://schemas.microsoft.com/office/drawing/2014/main" xmlns="" id="{39D1DDD4-5BB3-45BA-B9B3-06B62299AD79}"/>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41" name="Straight Connector 26">
            <a:extLst>
              <a:ext uri="{FF2B5EF4-FFF2-40B4-BE49-F238E27FC236}">
                <a16:creationId xmlns:a16="http://schemas.microsoft.com/office/drawing/2014/main" xmlns="" id="{A24DAE64-2302-42EA-8239-F2F0775CA5AD}"/>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616095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9434A547-3551-4C1B-9C26-E831A9D4208B}"/>
              </a:ext>
            </a:extLst>
          </p:cNvPr>
          <p:cNvSpPr>
            <a:spLocks noGrp="1"/>
          </p:cNvSpPr>
          <p:nvPr>
            <p:ph type="title"/>
          </p:nvPr>
        </p:nvSpPr>
        <p:spPr>
          <a:xfrm>
            <a:off x="1442757" y="798973"/>
            <a:ext cx="3275013" cy="1506905"/>
          </a:xfrm>
        </p:spPr>
        <p:txBody>
          <a:bodyPr/>
          <a:lstStyle/>
          <a:p>
            <a:r>
              <a:rPr lang="en-US" dirty="0">
                <a:solidFill>
                  <a:srgbClr val="00B050"/>
                </a:solidFill>
              </a:rPr>
              <a:t>MİLLER "Sexuality and Authority in the Catholic Church"</a:t>
            </a:r>
            <a:endParaRPr lang="tr-TR" dirty="0">
              <a:solidFill>
                <a:srgbClr val="00B050"/>
              </a:solidFill>
            </a:endParaRPr>
          </a:p>
        </p:txBody>
      </p:sp>
      <p:sp>
        <p:nvSpPr>
          <p:cNvPr id="3" name="İçerik Yer Tutucusu 2">
            <a:extLst>
              <a:ext uri="{FF2B5EF4-FFF2-40B4-BE49-F238E27FC236}">
                <a16:creationId xmlns:a16="http://schemas.microsoft.com/office/drawing/2014/main" xmlns="" id="{506A724D-AEAD-486B-BEBB-13E5D77EB45A}"/>
              </a:ext>
            </a:extLst>
          </p:cNvPr>
          <p:cNvSpPr>
            <a:spLocks noGrp="1"/>
          </p:cNvSpPr>
          <p:nvPr>
            <p:ph idx="1"/>
          </p:nvPr>
        </p:nvSpPr>
        <p:spPr/>
        <p:txBody>
          <a:bodyPr>
            <a:normAutofit/>
          </a:bodyPr>
          <a:lstStyle/>
          <a:p>
            <a:r>
              <a:rPr lang="tr-TR" i="1" dirty="0" err="1"/>
              <a:t>Seküler</a:t>
            </a:r>
            <a:r>
              <a:rPr lang="tr-TR" i="1" dirty="0"/>
              <a:t> dünya, otoriteyi ölçülebilir bir güç olarak görmekte ve özel konumda olan yada makam sahibi kişiler tarafından kamusal alan yürütülmektedir. Otorite makam ile denkleştirilir. Feminist teologlar kadınların bu makamlara alınmamalarını adaletsizlik olarak algılar ve bunun tüm insanların eşit olduğunu öğütleyen İsa’nın mesajının özüne aykırı olduğunu düşünürler. </a:t>
            </a:r>
          </a:p>
          <a:p>
            <a:r>
              <a:rPr lang="tr-TR" i="1" dirty="0"/>
              <a:t>Kadına karsı bu adaletsizliğin temelinde hiyerarşik yapı olan ataerkillik bulunmaktadır. Bu yöneten ve yönetilenler arasındaki ayırıma dayanan bir güç sistemidir. Kadının liderlik ve otoritesini reddeden Kilisenin ataerkil yapısı, </a:t>
            </a:r>
            <a:r>
              <a:rPr lang="tr-TR" i="1" dirty="0" err="1"/>
              <a:t>antrosentrik</a:t>
            </a:r>
            <a:r>
              <a:rPr lang="tr-TR" i="1" dirty="0"/>
              <a:t> (erkek merkezci) yaklaşımın bir sonucudur.</a:t>
            </a:r>
          </a:p>
        </p:txBody>
      </p:sp>
      <p:sp>
        <p:nvSpPr>
          <p:cNvPr id="4" name="Metin Yer Tutucusu 3">
            <a:extLst>
              <a:ext uri="{FF2B5EF4-FFF2-40B4-BE49-F238E27FC236}">
                <a16:creationId xmlns:a16="http://schemas.microsoft.com/office/drawing/2014/main" xmlns="" id="{48D1B531-E359-4C4F-A88B-CC8420B938E5}"/>
              </a:ext>
            </a:extLst>
          </p:cNvPr>
          <p:cNvSpPr>
            <a:spLocks noGrp="1"/>
          </p:cNvSpPr>
          <p:nvPr>
            <p:ph type="body" sz="half" idx="2"/>
          </p:nvPr>
        </p:nvSpPr>
        <p:spPr>
          <a:xfrm>
            <a:off x="1444671" y="3193775"/>
            <a:ext cx="3275013" cy="2259898"/>
          </a:xfrm>
        </p:spPr>
        <p:txBody>
          <a:bodyPr/>
          <a:lstStyle/>
          <a:p>
            <a:r>
              <a:rPr lang="tr-TR" sz="2000" dirty="0"/>
              <a:t>kilisedeki toplumsal cinsiyet anlayışını ve bu anlayıştaki eşitsizlikleri ortaya koymaya çalışmıştır</a:t>
            </a:r>
          </a:p>
          <a:p>
            <a:endParaRPr lang="tr-TR" dirty="0"/>
          </a:p>
        </p:txBody>
      </p:sp>
    </p:spTree>
    <p:extLst>
      <p:ext uri="{BB962C8B-B14F-4D97-AF65-F5344CB8AC3E}">
        <p14:creationId xmlns:p14="http://schemas.microsoft.com/office/powerpoint/2010/main" val="12323560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xmlns="" id="{1CE580D1-F917-4567-AFB4-99AA9B52AD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5" name="Picture 14">
            <a:extLst>
              <a:ext uri="{FF2B5EF4-FFF2-40B4-BE49-F238E27FC236}">
                <a16:creationId xmlns:a16="http://schemas.microsoft.com/office/drawing/2014/main" xmlns="" id="{1F5620B8-A2D8-4568-B566-F0453A0D9167}"/>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7" name="Straight Connector 16">
            <a:extLst>
              <a:ext uri="{FF2B5EF4-FFF2-40B4-BE49-F238E27FC236}">
                <a16:creationId xmlns:a16="http://schemas.microsoft.com/office/drawing/2014/main" xmlns="" id="{1C7D2BA4-4B7A-4596-8BCC-5CF715423894}"/>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xmlns="" id="{C9D4B225-18E9-4C5B-94D8-2ABE6D161E4A}"/>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21" name="Rectangle 20">
            <a:extLst>
              <a:ext uri="{FF2B5EF4-FFF2-40B4-BE49-F238E27FC236}">
                <a16:creationId xmlns:a16="http://schemas.microsoft.com/office/drawing/2014/main" xmlns="" id="{E8E51B09-2B9E-4D82-A5F8-29F85CBE206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xmlns="" id="{59240118-40F3-4A1C-85DC-4E58525CB6A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grpSp>
        <p:nvGrpSpPr>
          <p:cNvPr id="25" name="Group 24">
            <a:extLst>
              <a:ext uri="{FF2B5EF4-FFF2-40B4-BE49-F238E27FC236}">
                <a16:creationId xmlns:a16="http://schemas.microsoft.com/office/drawing/2014/main" xmlns="" id="{C269951F-7B8C-4336-BC68-9BA9843CEDA1}"/>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632239" y="482171"/>
            <a:ext cx="4074533" cy="5149101"/>
            <a:chOff x="7463259" y="583365"/>
            <a:chExt cx="4074533" cy="5181928"/>
          </a:xfrm>
        </p:grpSpPr>
        <p:sp>
          <p:nvSpPr>
            <p:cNvPr id="26" name="Rectangle 25">
              <a:extLst>
                <a:ext uri="{FF2B5EF4-FFF2-40B4-BE49-F238E27FC236}">
                  <a16:creationId xmlns:a16="http://schemas.microsoft.com/office/drawing/2014/main" xmlns="" id="{CFD48101-E230-4669-8C1B-39BAAB2BBEB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7463259" y="583365"/>
              <a:ext cx="4074533"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xmlns="" id="{A18FA112-D8F0-41D3-9171-B0A3110E2AF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7776318" y="915807"/>
              <a:ext cx="3450289" cy="4494927"/>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cxnSp>
        <p:nvCxnSpPr>
          <p:cNvPr id="29" name="Straight Connector 28">
            <a:extLst>
              <a:ext uri="{FF2B5EF4-FFF2-40B4-BE49-F238E27FC236}">
                <a16:creationId xmlns:a16="http://schemas.microsoft.com/office/drawing/2014/main" xmlns="" id="{A9087EE4-E285-4C8E-AC5F-CAE7D1FDE365}"/>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5190359" y="1847088"/>
            <a:ext cx="5548039"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Başlık 1">
            <a:extLst>
              <a:ext uri="{FF2B5EF4-FFF2-40B4-BE49-F238E27FC236}">
                <a16:creationId xmlns:a16="http://schemas.microsoft.com/office/drawing/2014/main" xmlns="" id="{CAB08622-D305-4D6B-BF71-AE86ECB805B2}"/>
              </a:ext>
            </a:extLst>
          </p:cNvPr>
          <p:cNvSpPr>
            <a:spLocks noGrp="1"/>
          </p:cNvSpPr>
          <p:nvPr>
            <p:ph type="title"/>
          </p:nvPr>
        </p:nvSpPr>
        <p:spPr>
          <a:xfrm>
            <a:off x="5188043" y="804520"/>
            <a:ext cx="5550355" cy="1049235"/>
          </a:xfrm>
        </p:spPr>
        <p:txBody>
          <a:bodyPr vert="horz" lIns="91440" tIns="45720" rIns="91440" bIns="45720" rtlCol="0" anchor="t">
            <a:normAutofit/>
          </a:bodyPr>
          <a:lstStyle/>
          <a:p>
            <a:r>
              <a:rPr lang="en-US"/>
              <a:t>YENI AHIT’TE KADIN</a:t>
            </a:r>
          </a:p>
        </p:txBody>
      </p:sp>
      <p:pic>
        <p:nvPicPr>
          <p:cNvPr id="8" name="Resim Yer Tutucusu 7" descr="bakarken, adam, ayna, dik içeren bir resim&#10;&#10;Açıklama otomatik olarak oluşturuldu">
            <a:extLst>
              <a:ext uri="{FF2B5EF4-FFF2-40B4-BE49-F238E27FC236}">
                <a16:creationId xmlns:a16="http://schemas.microsoft.com/office/drawing/2014/main" xmlns="" id="{7BED4048-5964-427E-A50F-55B98F810F08}"/>
              </a:ext>
            </a:extLst>
          </p:cNvPr>
          <p:cNvPicPr>
            <a:picLocks noGrp="1" noChangeAspect="1"/>
          </p:cNvPicPr>
          <p:nvPr>
            <p:ph type="pic" idx="1"/>
          </p:nvPr>
        </p:nvPicPr>
        <p:blipFill rotWithShape="1">
          <a:blip r:embed="rId3"/>
          <a:srcRect l="5377" r="5379" b="1"/>
          <a:stretch/>
        </p:blipFill>
        <p:spPr>
          <a:xfrm>
            <a:off x="1285438" y="1116345"/>
            <a:ext cx="2799103" cy="3866172"/>
          </a:xfrm>
          <a:prstGeom prst="rect">
            <a:avLst/>
          </a:prstGeom>
        </p:spPr>
      </p:pic>
      <p:sp>
        <p:nvSpPr>
          <p:cNvPr id="4" name="Metin Yer Tutucusu 3">
            <a:extLst>
              <a:ext uri="{FF2B5EF4-FFF2-40B4-BE49-F238E27FC236}">
                <a16:creationId xmlns:a16="http://schemas.microsoft.com/office/drawing/2014/main" xmlns="" id="{4D7BFA52-2A4B-45E2-BD75-3890FA4B8E3B}"/>
              </a:ext>
            </a:extLst>
          </p:cNvPr>
          <p:cNvSpPr>
            <a:spLocks noGrp="1"/>
          </p:cNvSpPr>
          <p:nvPr>
            <p:ph type="body" sz="half" idx="2"/>
          </p:nvPr>
        </p:nvSpPr>
        <p:spPr>
          <a:xfrm>
            <a:off x="5188043" y="2015732"/>
            <a:ext cx="5550355" cy="3450613"/>
          </a:xfrm>
        </p:spPr>
        <p:txBody>
          <a:bodyPr vert="horz" lIns="91440" tIns="45720" rIns="91440" bIns="45720" rtlCol="0" anchor="t">
            <a:normAutofit/>
          </a:bodyPr>
          <a:lstStyle/>
          <a:p>
            <a:pPr indent="-228600">
              <a:buFont typeface="Arial" panose="020B0604020202020204" pitchFamily="34" charset="0"/>
              <a:buChar char="•"/>
            </a:pPr>
            <a:r>
              <a:rPr lang="tr-TR" dirty="0"/>
              <a:t>Hıristiyanlık otoritesi için her zaman temel kaynak Kutsal Kitap olmuştur. Feminist araştırmacılara115 göre cinsiyet eşitsizliği kutsal kitap metin yorumlarına dayanmaktadır. </a:t>
            </a:r>
          </a:p>
          <a:p>
            <a:pPr indent="-228600">
              <a:buFont typeface="Arial" panose="020B0604020202020204" pitchFamily="34" charset="0"/>
              <a:buChar char="•"/>
            </a:pPr>
            <a:r>
              <a:rPr lang="tr-TR" dirty="0"/>
              <a:t>Yeni Ahit’in kadına karşı tutumuyla ilgili en önemli feminist yorum; İsa’nın kurduğu eşitlikçi Hıristiyanlığa karşı kilisenin kadınları ikinci sınıf mensup olarak gören Helen kültürünün hiyerarşik düzenini benimsediği şeklindedir. </a:t>
            </a:r>
            <a:endParaRPr lang="en-US" dirty="0"/>
          </a:p>
        </p:txBody>
      </p:sp>
      <p:pic>
        <p:nvPicPr>
          <p:cNvPr id="31" name="Picture 30">
            <a:extLst>
              <a:ext uri="{FF2B5EF4-FFF2-40B4-BE49-F238E27FC236}">
                <a16:creationId xmlns:a16="http://schemas.microsoft.com/office/drawing/2014/main" xmlns="" id="{DD8AF6BD-5D32-4F8F-98B6-05F8A4390CB7}"/>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33" name="Straight Connector 32">
            <a:extLst>
              <a:ext uri="{FF2B5EF4-FFF2-40B4-BE49-F238E27FC236}">
                <a16:creationId xmlns:a16="http://schemas.microsoft.com/office/drawing/2014/main" xmlns="" id="{B47013E4-D33D-425E-B32E-DE7D5CB5F302}"/>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653346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E9D89B3C-B2B1-470C-8B97-50E3F8C56EB1}"/>
              </a:ext>
            </a:extLst>
          </p:cNvPr>
          <p:cNvSpPr>
            <a:spLocks noGrp="1"/>
          </p:cNvSpPr>
          <p:nvPr>
            <p:ph type="title"/>
          </p:nvPr>
        </p:nvSpPr>
        <p:spPr/>
        <p:txBody>
          <a:bodyPr/>
          <a:lstStyle/>
          <a:p>
            <a:pPr algn="ctr"/>
            <a:r>
              <a:rPr lang="tr-TR" dirty="0">
                <a:solidFill>
                  <a:srgbClr val="FF0000"/>
                </a:solidFill>
              </a:rPr>
              <a:t>PATRİSTİK VE ORTAÇAĞ DÖNEMİNDE KADIN</a:t>
            </a:r>
          </a:p>
        </p:txBody>
      </p:sp>
      <p:graphicFrame>
        <p:nvGraphicFramePr>
          <p:cNvPr id="4" name="İçerik Yer Tutucusu 3">
            <a:extLst>
              <a:ext uri="{FF2B5EF4-FFF2-40B4-BE49-F238E27FC236}">
                <a16:creationId xmlns:a16="http://schemas.microsoft.com/office/drawing/2014/main" xmlns="" id="{0B865178-3CE2-4080-BC37-FFC40D0940B9}"/>
              </a:ext>
            </a:extLst>
          </p:cNvPr>
          <p:cNvGraphicFramePr>
            <a:graphicFrameLocks noGrp="1"/>
          </p:cNvGraphicFramePr>
          <p:nvPr>
            <p:ph idx="1"/>
            <p:extLst>
              <p:ext uri="{D42A27DB-BD31-4B8C-83A1-F6EECF244321}">
                <p14:modId xmlns:p14="http://schemas.microsoft.com/office/powerpoint/2010/main" val="1042502760"/>
              </p:ext>
            </p:extLst>
          </p:nvPr>
        </p:nvGraphicFramePr>
        <p:xfrm>
          <a:off x="1450975" y="1854200"/>
          <a:ext cx="9604375" cy="3611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264224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xmlns="" id="{1CE580D1-F917-4567-AFB4-99AA9B52AD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7" name="Picture 16">
            <a:extLst>
              <a:ext uri="{FF2B5EF4-FFF2-40B4-BE49-F238E27FC236}">
                <a16:creationId xmlns:a16="http://schemas.microsoft.com/office/drawing/2014/main" xmlns="" id="{1F5620B8-A2D8-4568-B566-F0453A0D9167}"/>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9" name="Straight Connector 18">
            <a:extLst>
              <a:ext uri="{FF2B5EF4-FFF2-40B4-BE49-F238E27FC236}">
                <a16:creationId xmlns:a16="http://schemas.microsoft.com/office/drawing/2014/main" xmlns="" id="{1C7D2BA4-4B7A-4596-8BCC-5CF715423894}"/>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xmlns="" id="{C9D4B225-18E9-4C5B-94D8-2ABE6D161E4A}"/>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23" name="Rectangle 22">
            <a:extLst>
              <a:ext uri="{FF2B5EF4-FFF2-40B4-BE49-F238E27FC236}">
                <a16:creationId xmlns:a16="http://schemas.microsoft.com/office/drawing/2014/main" xmlns="" id="{C6870151-9189-4C3A-8379-EF3D95827A0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İçerik Yer Tutucusu 9" descr="su, vapur, adam, tutma içeren bir resim&#10;&#10;Açıklama otomatik olarak oluşturuldu">
            <a:extLst>
              <a:ext uri="{FF2B5EF4-FFF2-40B4-BE49-F238E27FC236}">
                <a16:creationId xmlns:a16="http://schemas.microsoft.com/office/drawing/2014/main" xmlns="" id="{2EA117D1-1C9C-4AB8-9BDC-7DEB27BA2BCF}"/>
              </a:ext>
            </a:extLst>
          </p:cNvPr>
          <p:cNvPicPr>
            <a:picLocks noGrp="1" noChangeAspect="1"/>
          </p:cNvPicPr>
          <p:nvPr>
            <p:ph sz="half" idx="2"/>
          </p:nvPr>
        </p:nvPicPr>
        <p:blipFill rotWithShape="1">
          <a:blip r:embed="rId3">
            <a:alphaModFix amt="50000"/>
          </a:blip>
          <a:srcRect t="12789" r="-1" b="-1"/>
          <a:stretch/>
        </p:blipFill>
        <p:spPr>
          <a:xfrm>
            <a:off x="305" y="10"/>
            <a:ext cx="12191695" cy="6857990"/>
          </a:xfrm>
          <a:prstGeom prst="rect">
            <a:avLst/>
          </a:prstGeom>
        </p:spPr>
      </p:pic>
      <p:sp>
        <p:nvSpPr>
          <p:cNvPr id="25" name="Slide Number Placeholder 7">
            <a:extLst>
              <a:ext uri="{FF2B5EF4-FFF2-40B4-BE49-F238E27FC236}">
                <a16:creationId xmlns:a16="http://schemas.microsoft.com/office/drawing/2014/main" xmlns="" id="{123EA69C-102A-4DD0-9547-05DCD271D159}"/>
              </a:ext>
              <a:ext uri="{C183D7F6-B498-43B3-948B-1728B52AA6E4}">
                <adec:decorative xmlns:adec="http://schemas.microsoft.com/office/drawing/2017/decorative" xmlns=""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512301" y="443732"/>
            <a:ext cx="811019" cy="503578"/>
          </a:xfrm>
          <a:prstGeom prst="rect">
            <a:avLst/>
          </a:prstGeom>
        </p:spPr>
        <p:txBody>
          <a:bodyPr vert="horz" lIns="91440" tIns="45720" rIns="91440" bIns="45720" rtlCol="0" anchor="t"/>
          <a:lstStyle>
            <a:defPPr>
              <a:defRPr lang="en-US"/>
            </a:defPPr>
            <a:lvl1pPr marL="0" algn="r" defTabSz="457200" rtl="0" eaLnBrk="1" latinLnBrk="0" hangingPunct="1">
              <a:defRPr sz="28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
        <p:nvSpPr>
          <p:cNvPr id="27" name="Footer Placeholder 6">
            <a:extLst>
              <a:ext uri="{FF2B5EF4-FFF2-40B4-BE49-F238E27FC236}">
                <a16:creationId xmlns:a16="http://schemas.microsoft.com/office/drawing/2014/main" xmlns="" id="{6A862265-5CA3-4C40-8582-7534C3B03C2A}"/>
              </a:ext>
              <a:ext uri="{C183D7F6-B498-43B3-948B-1728B52AA6E4}">
                <adec:decorative xmlns:adec="http://schemas.microsoft.com/office/drawing/2017/decorative" xmlns=""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976636" y="540921"/>
            <a:ext cx="4973915" cy="309201"/>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solidFill>
                <a:schemeClr val="tx1"/>
              </a:solidFill>
            </a:endParaRPr>
          </a:p>
        </p:txBody>
      </p:sp>
      <p:sp>
        <p:nvSpPr>
          <p:cNvPr id="29" name="Rectangle 28">
            <a:extLst>
              <a:ext uri="{FF2B5EF4-FFF2-40B4-BE49-F238E27FC236}">
                <a16:creationId xmlns:a16="http://schemas.microsoft.com/office/drawing/2014/main" xmlns="" id="{600EF80B-0391-4082-9AF5-F15B091B4CE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1193800"/>
            <a:ext cx="12192000" cy="5664199"/>
          </a:xfrm>
          <a:prstGeom prst="rect">
            <a:avLst/>
          </a:prstGeom>
          <a:gradFill flip="none" rotWithShape="1">
            <a:gsLst>
              <a:gs pos="0">
                <a:schemeClr val="bg2">
                  <a:lumMod val="87000"/>
                  <a:alpha val="4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Başlık 1">
            <a:extLst>
              <a:ext uri="{FF2B5EF4-FFF2-40B4-BE49-F238E27FC236}">
                <a16:creationId xmlns:a16="http://schemas.microsoft.com/office/drawing/2014/main" xmlns="" id="{93F4F8BD-46CC-40CB-8A90-510975EB5394}"/>
              </a:ext>
            </a:extLst>
          </p:cNvPr>
          <p:cNvSpPr>
            <a:spLocks noGrp="1"/>
          </p:cNvSpPr>
          <p:nvPr>
            <p:ph type="title"/>
          </p:nvPr>
        </p:nvSpPr>
        <p:spPr>
          <a:xfrm>
            <a:off x="1130271" y="1193800"/>
            <a:ext cx="3193050" cy="4699000"/>
          </a:xfrm>
        </p:spPr>
        <p:txBody>
          <a:bodyPr vert="horz" lIns="91440" tIns="45720" rIns="91440" bIns="45720" rtlCol="0" anchor="ctr">
            <a:normAutofit/>
          </a:bodyPr>
          <a:lstStyle/>
          <a:p>
            <a:r>
              <a:rPr lang="en-US"/>
              <a:t>MODERN DÖNEMDE KADIN</a:t>
            </a:r>
          </a:p>
        </p:txBody>
      </p:sp>
      <p:cxnSp>
        <p:nvCxnSpPr>
          <p:cNvPr id="31" name="Straight Connector 30">
            <a:extLst>
              <a:ext uri="{FF2B5EF4-FFF2-40B4-BE49-F238E27FC236}">
                <a16:creationId xmlns:a16="http://schemas.microsoft.com/office/drawing/2014/main" xmlns="" id="{D33AC32D-5F44-45F7-A0BD-7C11A86BED57}"/>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1600200"/>
            <a:ext cx="0" cy="3657600"/>
          </a:xfrm>
          <a:prstGeom prst="line">
            <a:avLst/>
          </a:prstGeom>
          <a:ln w="31750">
            <a:solidFill>
              <a:schemeClr val="tx1">
                <a:alpha val="80000"/>
              </a:schemeClr>
            </a:solidFill>
          </a:ln>
        </p:spPr>
        <p:style>
          <a:lnRef idx="1">
            <a:schemeClr val="accent1"/>
          </a:lnRef>
          <a:fillRef idx="0">
            <a:schemeClr val="accent1"/>
          </a:fillRef>
          <a:effectRef idx="0">
            <a:schemeClr val="accent1"/>
          </a:effectRef>
          <a:fontRef idx="minor">
            <a:schemeClr val="tx1"/>
          </a:fontRef>
        </p:style>
      </p:cxnSp>
      <p:sp>
        <p:nvSpPr>
          <p:cNvPr id="3" name="İçerik Yer Tutucusu 2">
            <a:extLst>
              <a:ext uri="{FF2B5EF4-FFF2-40B4-BE49-F238E27FC236}">
                <a16:creationId xmlns:a16="http://schemas.microsoft.com/office/drawing/2014/main" xmlns="" id="{036960FF-3B0C-4AFC-BDF2-C681B3D743C8}"/>
              </a:ext>
            </a:extLst>
          </p:cNvPr>
          <p:cNvSpPr>
            <a:spLocks noGrp="1"/>
          </p:cNvSpPr>
          <p:nvPr>
            <p:ph sz="half" idx="1"/>
          </p:nvPr>
        </p:nvSpPr>
        <p:spPr>
          <a:xfrm>
            <a:off x="4976636" y="1193800"/>
            <a:ext cx="6085091" cy="4699000"/>
          </a:xfrm>
        </p:spPr>
        <p:txBody>
          <a:bodyPr vert="horz" lIns="91440" tIns="45720" rIns="91440" bIns="45720" rtlCol="0" anchor="ctr">
            <a:normAutofit/>
          </a:bodyPr>
          <a:lstStyle/>
          <a:p>
            <a:r>
              <a:rPr lang="en-US"/>
              <a:t>Aydınlanma Felsefesi</a:t>
            </a:r>
          </a:p>
          <a:p>
            <a:r>
              <a:rPr lang="en-US"/>
              <a:t>Her insan doğuştan gelen doğal haklara sahiptir.</a:t>
            </a:r>
          </a:p>
          <a:p>
            <a:r>
              <a:rPr lang="en-US"/>
              <a:t>Hakimiyet teolojisi yerini kültürel, ekonomik ve politik iktidara eşit fırsat hakki sağlayan sosyal adalet teolojisine bırakmıştır.</a:t>
            </a:r>
          </a:p>
          <a:p>
            <a:endParaRPr lang="en-US"/>
          </a:p>
        </p:txBody>
      </p:sp>
      <p:sp>
        <p:nvSpPr>
          <p:cNvPr id="33" name="Date Placeholder 1">
            <a:extLst>
              <a:ext uri="{FF2B5EF4-FFF2-40B4-BE49-F238E27FC236}">
                <a16:creationId xmlns:a16="http://schemas.microsoft.com/office/drawing/2014/main" xmlns="" id="{3FBF03E8-C602-4192-9C52-F84B29FDCC88}"/>
              </a:ext>
              <a:ext uri="{C183D7F6-B498-43B3-948B-1728B52AA6E4}">
                <adec:decorative xmlns:adec="http://schemas.microsoft.com/office/drawing/2017/decorative" xmlns=""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7723229" y="6007878"/>
            <a:ext cx="3500715" cy="309201"/>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solidFill>
                <a:schemeClr val="tx1"/>
              </a:solidFill>
            </a:endParaRPr>
          </a:p>
        </p:txBody>
      </p:sp>
    </p:spTree>
    <p:extLst>
      <p:ext uri="{BB962C8B-B14F-4D97-AF65-F5344CB8AC3E}">
        <p14:creationId xmlns:p14="http://schemas.microsoft.com/office/powerpoint/2010/main" val="923943333"/>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otalTime>10</TotalTime>
  <Words>665</Words>
  <Application>Microsoft Office PowerPoint</Application>
  <PresentationFormat>Özel</PresentationFormat>
  <Paragraphs>55</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Galeri</vt:lpstr>
      <vt:lpstr>HIRİSTİYANLIK DİN GELENEKLERİNDE TOPLUMSAL CİNSİYET</vt:lpstr>
      <vt:lpstr>HIRISTIYANLIK VE KADIN</vt:lpstr>
      <vt:lpstr>Hıristiyanlığın Kutsal Kitabı</vt:lpstr>
      <vt:lpstr>Teslis İnancı</vt:lpstr>
      <vt:lpstr>Hıristiyanlık geleneklerinde toplumsal cinsiyet</vt:lpstr>
      <vt:lpstr>MİLLER "Sexuality and Authority in the Catholic Church"</vt:lpstr>
      <vt:lpstr>YENI AHIT’TE KADIN</vt:lpstr>
      <vt:lpstr>PATRİSTİK VE ORTAÇAĞ DÖNEMİNDE KADIN</vt:lpstr>
      <vt:lpstr>MODERN DÖNEMDE KADIN</vt:lpstr>
      <vt:lpstr>FEMİNİST TEOLOjİ</vt:lpstr>
      <vt:lpstr>Sonuç değerlendirme</vt:lpstr>
      <vt:lpstr>Sonuç değerlendirme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YAHUDİLİK VE HIRİSTİYANLIK DİN GELENEKLERİNDE TOPLUMSAL CİNSİYET (Geleneksel Dinler Otoritesine Feminist Bakış)</dc:title>
  <dc:creator>User</dc:creator>
  <cp:lastModifiedBy>user</cp:lastModifiedBy>
  <cp:revision>4</cp:revision>
  <dcterms:created xsi:type="dcterms:W3CDTF">2019-10-15T10:27:58Z</dcterms:created>
  <dcterms:modified xsi:type="dcterms:W3CDTF">2019-10-15T14:36:00Z</dcterms:modified>
</cp:coreProperties>
</file>