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90" y="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2427477" y="1190201"/>
            <a:ext cx="5457954" cy="36907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46252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7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3600" b="1" dirty="0" err="1" smtClean="0">
                <a:solidFill>
                  <a:srgbClr val="BF0000"/>
                </a:solidFill>
                <a:latin typeface="Arial"/>
                <a:ea typeface="Arial"/>
              </a:rPr>
              <a:t>Şekil</a:t>
            </a:r>
            <a:r>
              <a:rPr lang="en-US" altLang="zh-CN" sz="3600" b="1" dirty="0" smtClean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 err="1">
                <a:solidFill>
                  <a:srgbClr val="BF0000"/>
                </a:solidFill>
                <a:latin typeface="Arial"/>
                <a:ea typeface="Arial"/>
              </a:rPr>
              <a:t>Değiştirme</a:t>
            </a:r>
            <a:r>
              <a:rPr lang="en-US" altLang="zh-CN" sz="3600" b="1" spc="-15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 err="1" smtClean="0">
                <a:solidFill>
                  <a:srgbClr val="BF0000"/>
                </a:solidFill>
                <a:latin typeface="Arial"/>
                <a:ea typeface="Arial"/>
              </a:rPr>
              <a:t>Analizi</a:t>
            </a:r>
            <a:endParaRPr lang="en-US" altLang="zh-CN" sz="3600" b="1" dirty="0">
              <a:solidFill>
                <a:srgbClr val="BF0000"/>
              </a:solidFill>
              <a:latin typeface="Arial"/>
              <a:ea typeface="Arial"/>
            </a:endParaRP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19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2951098" y="163733"/>
            <a:ext cx="4595596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Şekil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değiştirme</a:t>
            </a:r>
            <a:r>
              <a:rPr lang="en-US" altLang="zh-CN" sz="32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61566" y="813501"/>
            <a:ext cx="760864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doğrudan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ölçülemez.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Ancak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ölçülen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45030" y="1179753"/>
            <a:ext cx="732360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791078" algn="l"/>
                <a:tab pos="5350128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deformasyon	değerinden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yararlanılarak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61566" y="1545513"/>
            <a:ext cx="7493731" cy="8077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hesaplanabilir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gerilmeler,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45030" y="2353233"/>
            <a:ext cx="732450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doğrultusunda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meydana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gelir.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birim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45030" y="2719247"/>
            <a:ext cx="7295509" cy="10972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deformasyonların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bilinmesi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ayırma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ilkesine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parçalara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ayrılır.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seçilen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koordinat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düzlemlerine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paralel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alınır.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61566" y="3893108"/>
            <a:ext cx="760730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Böylece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seçilen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koordinat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sistemine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birim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45030" y="4258868"/>
            <a:ext cx="732415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deformasyonlar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(uzamalar)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bilinirse,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45030" y="4624628"/>
            <a:ext cx="732536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801622" algn="l"/>
                <a:tab pos="3633851" algn="l"/>
                <a:tab pos="4790821" algn="l"/>
                <a:tab pos="6539103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koordinat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sistemine	göre	oluşacak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birim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45030" y="4990388"/>
            <a:ext cx="732330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472563" algn="l"/>
                <a:tab pos="3182747" algn="l"/>
                <a:tab pos="5505576" algn="l"/>
                <a:tab pos="6584822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deformasyonlar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da	hesaplanabilir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.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Buna	</a:t>
            </a:r>
            <a:r>
              <a:rPr lang="en-US" altLang="zh-CN" sz="2400" spc="-10" dirty="0">
                <a:solidFill>
                  <a:srgbClr val="BF0000"/>
                </a:solidFill>
                <a:latin typeface="Arial"/>
                <a:ea typeface="Arial"/>
              </a:rPr>
              <a:t>şekil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45030" y="5356402"/>
            <a:ext cx="472061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transformasyonu</a:t>
            </a:r>
            <a:r>
              <a:rPr lang="en-US" altLang="zh-CN" sz="2400" spc="-129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0"/>
          <p:cNvSpPr txBox="1"/>
          <p:nvPr/>
        </p:nvSpPr>
        <p:spPr>
          <a:xfrm>
            <a:off x="1433449" y="196520"/>
            <a:ext cx="7508326" cy="55359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517649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Şekil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değiştirme</a:t>
            </a:r>
            <a:r>
              <a:rPr lang="en-US" altLang="zh-CN" sz="32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158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7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7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ea typeface="Arial"/>
              </a:rPr>
              <a:t>değiştirmenin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hali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vardır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0" indent="338708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 indent="338708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Hacimsel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75"/>
              </a:lnSpc>
            </a:pPr>
            <a:endParaRPr lang="en-US" dirty="0" smtClean="0"/>
          </a:p>
          <a:p>
            <a:pPr marL="0" indent="169544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1.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Düzlem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1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değiştirme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80"/>
              </a:lnSpc>
            </a:pPr>
            <a:endParaRPr lang="en-US" dirty="0" smtClean="0"/>
          </a:p>
          <a:p>
            <a:pPr marL="283844" indent="-283844" hangingPunct="0">
              <a:lnSpc>
                <a:spcPct val="100000"/>
              </a:lnSpc>
            </a:pPr>
            <a:r>
              <a:rPr lang="en-US" altLang="zh-CN" sz="1900" spc="6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6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koordinat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sisteminde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belirtilen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prizmatik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elemanının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16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16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ɣ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xy</a:t>
            </a:r>
            <a:r>
              <a:rPr lang="en-US" altLang="zh-CN" sz="1600" spc="11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deformasyonlarını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yaptığını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edelim.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Deformasyon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vektörleri,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değişim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öncesi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sonrasında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aynı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düzleme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paralel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kalıyorsa,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haline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düzlem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şekil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hali</a:t>
            </a:r>
            <a:r>
              <a:rPr lang="en-US" altLang="zh-CN" sz="2400" spc="-11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2"/>
          <p:cNvSpPr txBox="1"/>
          <p:nvPr/>
        </p:nvSpPr>
        <p:spPr>
          <a:xfrm>
            <a:off x="1433449" y="127792"/>
            <a:ext cx="6331959" cy="13917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517649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Şekil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değiştirme</a:t>
            </a:r>
            <a:r>
              <a:rPr lang="en-US" altLang="zh-CN" sz="32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419"/>
              </a:lnSpc>
            </a:pPr>
            <a:endParaRPr lang="en-US" dirty="0" smtClean="0"/>
          </a:p>
          <a:p>
            <a:pPr marL="0" indent="169544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2.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Hacimsel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1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değiştirme</a:t>
            </a:r>
          </a:p>
          <a:p>
            <a:pPr>
              <a:lnSpc>
                <a:spcPts val="93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9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çekme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halindeki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çubukta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birim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</a:t>
            </a:r>
            <a:r>
              <a:rPr lang="en-US" altLang="zh-CN" sz="2400" spc="-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106791" y="1136160"/>
            <a:ext cx="278206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spc="530" dirty="0">
                <a:solidFill>
                  <a:srgbClr val="000000"/>
                </a:solidFill>
                <a:latin typeface="Cambria"/>
                <a:ea typeface="Cambria"/>
              </a:rPr>
              <a:t>=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727058" y="1104821"/>
            <a:ext cx="131039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spc="-15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33449" y="1579295"/>
            <a:ext cx="7507777" cy="15396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844" hangingPunct="0">
              <a:lnSpc>
                <a:spcPct val="100000"/>
              </a:lnSpc>
            </a:pP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miktarı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gerilmenin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malzemenin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elastiklik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modülüne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elde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Eksenel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maruz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elemanında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yanal</a:t>
            </a:r>
          </a:p>
          <a:p>
            <a:pPr marL="0" indent="283844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doğrultuda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değişmesi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olur.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Yanal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717294" y="3118916"/>
            <a:ext cx="725172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sayısının,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eksenel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717294" y="3522776"/>
            <a:ext cx="615926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5186679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sayısına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poisson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oranını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μ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=	)</a:t>
            </a:r>
            <a:r>
              <a:rPr lang="en-US" altLang="zh-CN" sz="2400" spc="-18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verir.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33449" y="4050334"/>
            <a:ext cx="7508288" cy="19520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844" indent="-283844" hangingPunct="0">
              <a:lnSpc>
                <a:spcPct val="1029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1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Hacimsel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değiştirmede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ekseni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doğrultusunda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uzama,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z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eksenleri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doğrultusunda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kısalma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daralma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meydana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gelir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2400" spc="80" dirty="0">
                <a:solidFill>
                  <a:srgbClr val="000000"/>
                </a:solidFill>
                <a:latin typeface="Cambria"/>
                <a:ea typeface="Cambria"/>
              </a:rPr>
              <a:t>→</a:t>
            </a:r>
            <a:r>
              <a:rPr lang="en-US" altLang="zh-CN" sz="2400" spc="20" dirty="0">
                <a:solidFill>
                  <a:srgbClr val="000000"/>
                </a:solidFill>
                <a:latin typeface="Cambria"/>
                <a:cs typeface="Cambria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uzama,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2400" spc="80" dirty="0">
                <a:solidFill>
                  <a:srgbClr val="000000"/>
                </a:solidFill>
                <a:latin typeface="Cambria"/>
                <a:ea typeface="Cambria"/>
              </a:rPr>
              <a:t>→</a:t>
            </a:r>
            <a:r>
              <a:rPr lang="en-US" altLang="zh-CN" sz="2400" spc="20" dirty="0">
                <a:solidFill>
                  <a:srgbClr val="000000"/>
                </a:solidFill>
                <a:latin typeface="Cambria"/>
                <a:cs typeface="Cambria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kısalma,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z</a:t>
            </a:r>
            <a:r>
              <a:rPr lang="en-US" altLang="zh-CN" sz="2400" dirty="0">
                <a:solidFill>
                  <a:srgbClr val="000000"/>
                </a:solidFill>
                <a:latin typeface="Cambria"/>
                <a:ea typeface="Cambria"/>
              </a:rPr>
              <a:t>→</a:t>
            </a:r>
            <a:r>
              <a:rPr lang="en-US" altLang="zh-CN" sz="2400" spc="12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daralma)</a:t>
            </a:r>
          </a:p>
          <a:p>
            <a:pPr marL="0" indent="673988">
              <a:lnSpc>
                <a:spcPct val="111666"/>
              </a:lnSpc>
              <a:spcBef>
                <a:spcPts val="295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61717" y="6071006"/>
            <a:ext cx="2800707" cy="4084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1666"/>
              </a:lnSpc>
              <a:tabLst>
                <a:tab pos="908304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spc="-5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=	</a:t>
            </a:r>
            <a:r>
              <a:rPr lang="en-US" altLang="zh-CN" sz="2400" dirty="0">
                <a:solidFill>
                  <a:srgbClr val="000000"/>
                </a:solidFill>
                <a:latin typeface="Cambria"/>
                <a:ea typeface="Cambria"/>
              </a:rPr>
              <a:t>⇒</a:t>
            </a:r>
            <a:r>
              <a:rPr lang="en-US" altLang="zh-CN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z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1"/>
          <p:cNvSpPr txBox="1"/>
          <p:nvPr/>
        </p:nvSpPr>
        <p:spPr>
          <a:xfrm>
            <a:off x="1433449" y="275874"/>
            <a:ext cx="5998946" cy="16121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517649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Şekil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değiştirme</a:t>
            </a:r>
            <a:r>
              <a:rPr lang="en-US" altLang="zh-CN" sz="32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151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0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ea typeface="Arial"/>
              </a:rPr>
              <a:t>Birim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hacim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ea typeface="Arial"/>
              </a:rPr>
              <a:t>değişmesi</a:t>
            </a:r>
          </a:p>
          <a:p>
            <a:pPr>
              <a:lnSpc>
                <a:spcPts val="750"/>
              </a:lnSpc>
            </a:pPr>
            <a:endParaRPr lang="en-US" dirty="0" smtClean="0"/>
          </a:p>
          <a:p>
            <a:pPr marL="0" indent="338708">
              <a:lnSpc>
                <a:spcPct val="128333"/>
              </a:lnSpc>
              <a:tabLst>
                <a:tab pos="1289684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v</a:t>
            </a:r>
            <a:r>
              <a:rPr lang="en-US" altLang="zh-CN" sz="16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50" dirty="0">
                <a:solidFill>
                  <a:srgbClr val="000000"/>
                </a:solidFill>
                <a:latin typeface="Cambria"/>
                <a:ea typeface="Cambria"/>
              </a:rPr>
              <a:t>∆	</a:t>
            </a:r>
            <a:r>
              <a:rPr lang="en-US" altLang="zh-CN" sz="2400" spc="100" dirty="0">
                <a:solidFill>
                  <a:srgbClr val="000000"/>
                </a:solidFill>
                <a:latin typeface="Cambria"/>
                <a:ea typeface="Cambria"/>
              </a:rPr>
              <a:t>=</a:t>
            </a:r>
            <a:r>
              <a:rPr lang="en-US" altLang="zh-CN" sz="2400" spc="4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ea typeface="Arial"/>
              </a:rPr>
              <a:t>+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ea typeface="Arial"/>
              </a:rPr>
              <a:t>+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spc="64" dirty="0">
                <a:solidFill>
                  <a:srgbClr val="000000"/>
                </a:solidFill>
                <a:latin typeface="Arial"/>
                <a:ea typeface="Arial"/>
              </a:rPr>
              <a:t>z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772157" y="2043658"/>
            <a:ext cx="4679303" cy="4084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1666"/>
              </a:lnSpc>
              <a:tabLst>
                <a:tab pos="877824" algn="l"/>
                <a:tab pos="1645920" algn="l"/>
                <a:tab pos="2414270" algn="l"/>
                <a:tab pos="2997962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v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	-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	-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=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(1-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μ)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mbria"/>
                <a:ea typeface="Cambria"/>
              </a:rPr>
              <a:t>≥</a:t>
            </a:r>
            <a:r>
              <a:rPr lang="en-US" altLang="zh-CN" sz="2400" spc="12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mbria"/>
                <a:ea typeface="Cambria"/>
              </a:rPr>
              <a:t>0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33449" y="2565704"/>
            <a:ext cx="7422129" cy="8077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53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Genel</a:t>
            </a:r>
            <a:r>
              <a:rPr lang="en-US" altLang="zh-CN" sz="2400" spc="-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Hooke</a:t>
            </a:r>
            <a:r>
              <a:rPr lang="en-US" altLang="zh-CN" sz="2400" spc="-1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Kanunu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0" indent="338708">
              <a:lnSpc>
                <a:spcPct val="100000"/>
              </a:lnSpc>
            </a:pP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Hacimsel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değiştirmede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üç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hali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33449" y="3373424"/>
            <a:ext cx="753770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getirilerek,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denklem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şeklinde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33449" y="3745120"/>
            <a:ext cx="134370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yazılır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sa,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854454" y="4191448"/>
            <a:ext cx="3327039" cy="4709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875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16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50" dirty="0">
                <a:solidFill>
                  <a:srgbClr val="000000"/>
                </a:solidFill>
                <a:latin typeface="Cambria"/>
                <a:ea typeface="Cambria"/>
              </a:rPr>
              <a:t>1</a:t>
            </a:r>
            <a:r>
              <a:rPr lang="en-US" altLang="zh-CN" sz="1750" spc="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[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16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Cambria"/>
                <a:ea typeface="Cambria"/>
              </a:rPr>
              <a:t>y</a:t>
            </a:r>
            <a:r>
              <a:rPr lang="en-US" altLang="zh-CN" sz="1600" spc="5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+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mbria"/>
                <a:ea typeface="Cambria"/>
              </a:rPr>
              <a:t>z</a:t>
            </a:r>
            <a:r>
              <a:rPr lang="en-US" altLang="zh-CN" sz="1600" spc="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]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854454" y="4784283"/>
            <a:ext cx="3299607" cy="4709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875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50" dirty="0">
                <a:solidFill>
                  <a:srgbClr val="000000"/>
                </a:solidFill>
                <a:latin typeface="Cambria"/>
                <a:ea typeface="Cambria"/>
              </a:rPr>
              <a:t>1</a:t>
            </a:r>
            <a:r>
              <a:rPr lang="en-US" altLang="zh-CN" sz="1750" spc="5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[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mbria"/>
                <a:ea typeface="Cambria"/>
              </a:rPr>
              <a:t>y</a:t>
            </a:r>
            <a:r>
              <a:rPr lang="en-US" altLang="zh-CN" sz="1600" spc="5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16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+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mbria"/>
                <a:ea typeface="Cambria"/>
              </a:rPr>
              <a:t>z</a:t>
            </a:r>
            <a:r>
              <a:rPr lang="en-US" altLang="zh-CN" sz="1600" spc="5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]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854454" y="5375850"/>
            <a:ext cx="3314847" cy="4709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875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z</a:t>
            </a:r>
            <a:r>
              <a:rPr lang="en-US" altLang="zh-CN" sz="16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50" dirty="0">
                <a:solidFill>
                  <a:srgbClr val="000000"/>
                </a:solidFill>
                <a:latin typeface="Cambria"/>
                <a:ea typeface="Cambria"/>
              </a:rPr>
              <a:t>1</a:t>
            </a:r>
            <a:r>
              <a:rPr lang="en-US" altLang="zh-CN" sz="1750" spc="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[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mbria"/>
                <a:ea typeface="Cambria"/>
              </a:rPr>
              <a:t>z</a:t>
            </a:r>
            <a:r>
              <a:rPr lang="en-US" altLang="zh-CN" sz="1600" spc="64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Cambria"/>
                <a:ea typeface="Cambria"/>
              </a:rPr>
              <a:t>x</a:t>
            </a:r>
            <a:r>
              <a:rPr lang="en-US" altLang="zh-CN" sz="1600" spc="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+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mbria"/>
                <a:ea typeface="Cambria"/>
              </a:rPr>
              <a:t>y</a:t>
            </a:r>
            <a:r>
              <a:rPr lang="en-US" altLang="zh-CN" sz="1600" spc="69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2673730" y="1190201"/>
            <a:ext cx="5593192" cy="28623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53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900048"/>
            <a:r>
              <a:rPr lang="en-US" altLang="zh-CN" sz="3600" b="1" dirty="0" err="1" smtClean="0">
                <a:solidFill>
                  <a:srgbClr val="BF0000"/>
                </a:solidFill>
                <a:latin typeface="Arial"/>
                <a:ea typeface="Arial"/>
              </a:rPr>
              <a:t>Kesme</a:t>
            </a:r>
            <a:r>
              <a:rPr lang="en-US" altLang="zh-CN" sz="3600" b="1" spc="-5" dirty="0" smtClean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 err="1" smtClean="0">
                <a:solidFill>
                  <a:srgbClr val="BF0000"/>
                </a:solidFill>
                <a:latin typeface="Arial"/>
                <a:ea typeface="Arial"/>
              </a:rPr>
              <a:t>Etkisi</a:t>
            </a:r>
            <a:endParaRPr lang="en-US" altLang="zh-CN" sz="3600" b="1" dirty="0">
              <a:solidFill>
                <a:srgbClr val="BF0000"/>
              </a:solidFill>
              <a:latin typeface="Arial"/>
              <a:ea typeface="Arial"/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460"/>
              </a:lnSpc>
            </a:pPr>
            <a:endParaRPr 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386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1361566" y="159330"/>
            <a:ext cx="7582666" cy="60962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581910"/>
            <a:r>
              <a:rPr lang="en-US" altLang="zh-CN" sz="3200" b="1" spc="-5" dirty="0">
                <a:solidFill>
                  <a:srgbClr val="552112"/>
                </a:solidFill>
                <a:latin typeface="Arial"/>
                <a:ea typeface="Arial"/>
              </a:rPr>
              <a:t>Kesme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130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/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7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çubuğu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eksenine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Q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yükü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yüklediğimizde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çubuğu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ayırdığını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düşünelim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yüzeyinde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üniform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dağılan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1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2266442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Τ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Q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/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8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338328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şeklinde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ifade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7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spc="-6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6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ea typeface="Arial"/>
              </a:rPr>
              <a:t>T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ea typeface="Arial"/>
              </a:rPr>
              <a:t>(kesme)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ea typeface="Arial"/>
              </a:rPr>
              <a:t>gerilmesi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ea typeface="Arial"/>
              </a:rPr>
              <a:t>(kg/cm</a:t>
            </a:r>
            <a:r>
              <a:rPr lang="en-US" altLang="zh-CN" sz="1600" spc="-30" dirty="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</a:p>
          <a:p>
            <a:pPr>
              <a:lnSpc>
                <a:spcPts val="6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spc="-10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ea typeface="Arial"/>
              </a:rPr>
              <a:t>Q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ea typeface="Arial"/>
              </a:rPr>
              <a:t>kuvveti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ea typeface="Arial"/>
              </a:rPr>
              <a:t>(kg)</a:t>
            </a:r>
          </a:p>
          <a:p>
            <a:pPr>
              <a:lnSpc>
                <a:spcPts val="6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spc="-12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2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109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ea typeface="Arial"/>
              </a:rPr>
              <a:t>alanı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90" dirty="0">
                <a:solidFill>
                  <a:srgbClr val="000000"/>
                </a:solidFill>
                <a:latin typeface="Arial"/>
                <a:ea typeface="Arial"/>
              </a:rPr>
              <a:t>(cm</a:t>
            </a:r>
            <a:r>
              <a:rPr lang="en-US" altLang="zh-CN" sz="1600" spc="-55" dirty="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45641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/>
          <p:cNvSpPr txBox="1"/>
          <p:nvPr/>
        </p:nvSpPr>
        <p:spPr>
          <a:xfrm>
            <a:off x="1433449" y="192114"/>
            <a:ext cx="7506699" cy="33765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510028"/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Kesme</a:t>
            </a:r>
            <a:r>
              <a:rPr lang="en-US" altLang="zh-CN" sz="3200" b="1" spc="-2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138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55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</a:t>
            </a:r>
            <a:r>
              <a:rPr lang="en-US" altLang="zh-CN" sz="2400" spc="-2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6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844" indent="48767" hangingPunct="0">
              <a:lnSpc>
                <a:spcPct val="144583"/>
              </a:lnSpc>
            </a:pP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Τ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  <a:r>
              <a:rPr lang="en-US" altLang="zh-CN" sz="16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0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8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  <a:r>
              <a:rPr lang="en-US" altLang="zh-CN" sz="16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edilir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Hesaplamalarda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olması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şartı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kontrol</a:t>
            </a:r>
            <a:r>
              <a:rPr lang="en-US" altLang="zh-CN" sz="2400" spc="-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  <a:p>
            <a:pPr>
              <a:lnSpc>
                <a:spcPts val="103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uygulamada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önemi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büyüktür.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17294" y="3751884"/>
            <a:ext cx="725289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Saç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levhaların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kesilmesi,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delinmesi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saç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17294" y="4209277"/>
            <a:ext cx="7223262" cy="10970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49583"/>
              </a:lnSpc>
            </a:pP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levhadan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presle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parça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çıkartılması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çelik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ahşap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elemanlarının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birbirlerine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bağlanmalarına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17294" y="5398160"/>
            <a:ext cx="725287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1306067" algn="l"/>
                <a:tab pos="4039108" algn="l"/>
                <a:tab pos="5497957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ilişkin	hesaplamalarda	kesme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17294" y="5946688"/>
            <a:ext cx="284096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belirlenmesi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gerekir.</a:t>
            </a:r>
          </a:p>
        </p:txBody>
      </p:sp>
    </p:spTree>
    <p:extLst>
      <p:ext uri="{BB962C8B-B14F-4D97-AF65-F5344CB8AC3E}">
        <p14:creationId xmlns:p14="http://schemas.microsoft.com/office/powerpoint/2010/main" val="1495893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/>
          <p:cNvSpPr txBox="1"/>
          <p:nvPr/>
        </p:nvSpPr>
        <p:spPr>
          <a:xfrm>
            <a:off x="1609089" y="199568"/>
            <a:ext cx="7332240" cy="2081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1308480"/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Delik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basınç</a:t>
            </a:r>
            <a:r>
              <a:rPr lang="en-US" altLang="zh-CN" sz="3200" b="1" spc="-6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gerilmeleri</a:t>
            </a:r>
          </a:p>
          <a:p>
            <a:pPr>
              <a:lnSpc>
                <a:spcPts val="41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4" indent="-283464" hangingPunct="0"/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Harekete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zorlanan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levhalar,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perçinlerin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levhalar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içinde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kalan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kısımlarına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hareket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doğrultusunda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basınç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yaparlar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Etki-tepki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prensibine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levhaların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perçinlere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892554" y="2280970"/>
            <a:ext cx="707670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perçinlerin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levhalara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basınçları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birbirlerine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09089" y="2646730"/>
            <a:ext cx="7331831" cy="3597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83464"/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eşittir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4" indent="-283464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9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Perçinlerin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levhalar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içinde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kalan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yüzeylerine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levhaların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delik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kesitlerine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eden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basınca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30" dirty="0">
                <a:solidFill>
                  <a:srgbClr val="BF0000"/>
                </a:solidFill>
                <a:latin typeface="Arial"/>
                <a:ea typeface="Arial"/>
              </a:rPr>
              <a:t>Delik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60" dirty="0">
                <a:solidFill>
                  <a:srgbClr val="BF0000"/>
                </a:solidFill>
                <a:latin typeface="Arial"/>
                <a:ea typeface="Arial"/>
              </a:rPr>
              <a:t>basıncı</a:t>
            </a:r>
            <a:r>
              <a:rPr lang="en-US" altLang="zh-CN" sz="2400" b="1" i="1" spc="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birim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alana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isabet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eden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basınca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Delik</a:t>
            </a:r>
            <a:r>
              <a:rPr lang="en-US" altLang="zh-CN" sz="2400" b="1" i="1" spc="64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basınç</a:t>
            </a:r>
            <a:r>
              <a:rPr lang="en-US" altLang="zh-CN" sz="2400" b="1" i="1" spc="69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gerilmesi</a:t>
            </a:r>
            <a:r>
              <a:rPr lang="en-US" altLang="zh-CN" sz="2400" b="1" i="1" spc="64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</a:t>
            </a:r>
            <a:r>
              <a:rPr lang="en-US" altLang="zh-CN" sz="16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gösterilir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94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1684274">
              <a:lnSpc>
                <a:spcPct val="11166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/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d.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</a:t>
            </a:r>
          </a:p>
          <a:p>
            <a:pPr indent="420624">
              <a:spcBef>
                <a:spcPts val="229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çapı</a:t>
            </a:r>
          </a:p>
          <a:p>
            <a:pPr>
              <a:lnSpc>
                <a:spcPts val="6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505967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kalınlığı</a:t>
            </a:r>
          </a:p>
        </p:txBody>
      </p:sp>
    </p:spTree>
    <p:extLst>
      <p:ext uri="{BB962C8B-B14F-4D97-AF65-F5344CB8AC3E}">
        <p14:creationId xmlns:p14="http://schemas.microsoft.com/office/powerpoint/2010/main" val="3960126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536</Words>
  <Application>Microsoft Office PowerPoint</Application>
  <PresentationFormat>Ekran Gösterisi (4:3)</PresentationFormat>
  <Paragraphs>144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宋体</vt:lpstr>
      <vt:lpstr>Arial</vt:lpstr>
      <vt:lpstr>Calibri</vt:lpstr>
      <vt:lpstr>Cambria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5</cp:revision>
  <dcterms:created xsi:type="dcterms:W3CDTF">2011-01-21T15:00:27Z</dcterms:created>
  <dcterms:modified xsi:type="dcterms:W3CDTF">2020-01-08T13:55:32Z</dcterms:modified>
</cp:coreProperties>
</file>