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9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Alt Başlık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3E039DCE-4999-4ED4-8CA8-EB9DA1CD085B}" type="datetimeFigureOut">
              <a:rPr lang="tr-TR" smtClean="0"/>
              <a:t>05.09.2020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4737FAFA-B6B0-49D0-B4D5-F01E51FDB995}" type="slidenum">
              <a:rPr lang="tr-TR" smtClean="0"/>
              <a:t>‹#›</a:t>
            </a:fld>
            <a:endParaRPr lang="tr-TR"/>
          </a:p>
        </p:txBody>
      </p:sp>
    </p:spTree>
    <p:extLst>
      <p:ext uri="{BB962C8B-B14F-4D97-AF65-F5344CB8AC3E}">
        <p14:creationId xmlns:p14="http://schemas.microsoft.com/office/powerpoint/2010/main" val="257229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3E039DCE-4999-4ED4-8CA8-EB9DA1CD085B}" type="datetimeFigureOut">
              <a:rPr lang="tr-TR" smtClean="0"/>
              <a:t>05.09.2020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4737FAFA-B6B0-49D0-B4D5-F01E51FDB995}" type="slidenum">
              <a:rPr lang="tr-TR" smtClean="0"/>
              <a:t>‹#›</a:t>
            </a:fld>
            <a:endParaRPr lang="tr-TR"/>
          </a:p>
        </p:txBody>
      </p:sp>
    </p:spTree>
    <p:extLst>
      <p:ext uri="{BB962C8B-B14F-4D97-AF65-F5344CB8AC3E}">
        <p14:creationId xmlns:p14="http://schemas.microsoft.com/office/powerpoint/2010/main" val="174661848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3E039DCE-4999-4ED4-8CA8-EB9DA1CD085B}" type="datetimeFigureOut">
              <a:rPr lang="tr-TR" smtClean="0"/>
              <a:t>05.09.2020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4737FAFA-B6B0-49D0-B4D5-F01E51FDB995}" type="slidenum">
              <a:rPr lang="tr-TR" smtClean="0"/>
              <a:t>‹#›</a:t>
            </a:fld>
            <a:endParaRPr lang="tr-TR"/>
          </a:p>
        </p:txBody>
      </p:sp>
    </p:spTree>
    <p:extLst>
      <p:ext uri="{BB962C8B-B14F-4D97-AF65-F5344CB8AC3E}">
        <p14:creationId xmlns:p14="http://schemas.microsoft.com/office/powerpoint/2010/main" val="31786843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3E039DCE-4999-4ED4-8CA8-EB9DA1CD085B}" type="datetimeFigureOut">
              <a:rPr lang="tr-TR" smtClean="0"/>
              <a:t>05.09.2020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4737FAFA-B6B0-49D0-B4D5-F01E51FDB995}" type="slidenum">
              <a:rPr lang="tr-TR" smtClean="0"/>
              <a:t>‹#›</a:t>
            </a:fld>
            <a:endParaRPr lang="tr-TR"/>
          </a:p>
        </p:txBody>
      </p:sp>
    </p:spTree>
    <p:extLst>
      <p:ext uri="{BB962C8B-B14F-4D97-AF65-F5344CB8AC3E}">
        <p14:creationId xmlns:p14="http://schemas.microsoft.com/office/powerpoint/2010/main" val="6062326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Başlık 1"/>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Metin Yer Tutucusu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3E039DCE-4999-4ED4-8CA8-EB9DA1CD085B}" type="datetimeFigureOut">
              <a:rPr lang="tr-TR" smtClean="0"/>
              <a:t>05.09.2020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4737FAFA-B6B0-49D0-B4D5-F01E51FDB995}" type="slidenum">
              <a:rPr lang="tr-TR" smtClean="0"/>
              <a:t>‹#›</a:t>
            </a:fld>
            <a:endParaRPr lang="tr-TR"/>
          </a:p>
        </p:txBody>
      </p:sp>
    </p:spTree>
    <p:extLst>
      <p:ext uri="{BB962C8B-B14F-4D97-AF65-F5344CB8AC3E}">
        <p14:creationId xmlns:p14="http://schemas.microsoft.com/office/powerpoint/2010/main" val="72230438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3E039DCE-4999-4ED4-8CA8-EB9DA1CD085B}" type="datetimeFigureOut">
              <a:rPr lang="tr-TR" smtClean="0"/>
              <a:t>05.09.2020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4737FAFA-B6B0-49D0-B4D5-F01E51FDB995}" type="slidenum">
              <a:rPr lang="tr-TR" smtClean="0"/>
              <a:t>‹#›</a:t>
            </a:fld>
            <a:endParaRPr lang="tr-TR"/>
          </a:p>
        </p:txBody>
      </p:sp>
    </p:spTree>
    <p:extLst>
      <p:ext uri="{BB962C8B-B14F-4D97-AF65-F5344CB8AC3E}">
        <p14:creationId xmlns:p14="http://schemas.microsoft.com/office/powerpoint/2010/main" val="364861222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lvl1pPr>
              <a:defRPr/>
            </a:lvl1pPr>
          </a:lstStyle>
          <a:p>
            <a:r>
              <a:rPr lang="tr-TR" smtClean="0"/>
              <a:t>Asıl başlık stili için tıklatın</a:t>
            </a:r>
            <a:endParaRPr lang="tr-TR"/>
          </a:p>
        </p:txBody>
      </p:sp>
      <p:sp>
        <p:nvSpPr>
          <p:cNvPr id="3" name="Metin Yer Tutucusu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3E039DCE-4999-4ED4-8CA8-EB9DA1CD085B}" type="datetimeFigureOut">
              <a:rPr lang="tr-TR" smtClean="0"/>
              <a:t>05.09.2020</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4737FAFA-B6B0-49D0-B4D5-F01E51FDB995}" type="slidenum">
              <a:rPr lang="tr-TR" smtClean="0"/>
              <a:t>‹#›</a:t>
            </a:fld>
            <a:endParaRPr lang="tr-TR"/>
          </a:p>
        </p:txBody>
      </p:sp>
    </p:spTree>
    <p:extLst>
      <p:ext uri="{BB962C8B-B14F-4D97-AF65-F5344CB8AC3E}">
        <p14:creationId xmlns:p14="http://schemas.microsoft.com/office/powerpoint/2010/main" val="26208993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3E039DCE-4999-4ED4-8CA8-EB9DA1CD085B}" type="datetimeFigureOut">
              <a:rPr lang="tr-TR" smtClean="0"/>
              <a:t>05.09.2020</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4737FAFA-B6B0-49D0-B4D5-F01E51FDB995}" type="slidenum">
              <a:rPr lang="tr-TR" smtClean="0"/>
              <a:t>‹#›</a:t>
            </a:fld>
            <a:endParaRPr lang="tr-TR"/>
          </a:p>
        </p:txBody>
      </p:sp>
    </p:spTree>
    <p:extLst>
      <p:ext uri="{BB962C8B-B14F-4D97-AF65-F5344CB8AC3E}">
        <p14:creationId xmlns:p14="http://schemas.microsoft.com/office/powerpoint/2010/main" val="202257479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3E039DCE-4999-4ED4-8CA8-EB9DA1CD085B}" type="datetimeFigureOut">
              <a:rPr lang="tr-TR" smtClean="0"/>
              <a:t>05.09.2020</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4737FAFA-B6B0-49D0-B4D5-F01E51FDB995}" type="slidenum">
              <a:rPr lang="tr-TR" smtClean="0"/>
              <a:t>‹#›</a:t>
            </a:fld>
            <a:endParaRPr lang="tr-TR"/>
          </a:p>
        </p:txBody>
      </p:sp>
    </p:spTree>
    <p:extLst>
      <p:ext uri="{BB962C8B-B14F-4D97-AF65-F5344CB8AC3E}">
        <p14:creationId xmlns:p14="http://schemas.microsoft.com/office/powerpoint/2010/main" val="480563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İçerik Yer Tutucus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3E039DCE-4999-4ED4-8CA8-EB9DA1CD085B}" type="datetimeFigureOut">
              <a:rPr lang="tr-TR" smtClean="0"/>
              <a:t>05.09.2020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4737FAFA-B6B0-49D0-B4D5-F01E51FDB995}" type="slidenum">
              <a:rPr lang="tr-TR" smtClean="0"/>
              <a:t>‹#›</a:t>
            </a:fld>
            <a:endParaRPr lang="tr-TR"/>
          </a:p>
        </p:txBody>
      </p:sp>
    </p:spTree>
    <p:extLst>
      <p:ext uri="{BB962C8B-B14F-4D97-AF65-F5344CB8AC3E}">
        <p14:creationId xmlns:p14="http://schemas.microsoft.com/office/powerpoint/2010/main" val="28083925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Resim Yer Tutucusu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3E039DCE-4999-4ED4-8CA8-EB9DA1CD085B}" type="datetimeFigureOut">
              <a:rPr lang="tr-TR" smtClean="0"/>
              <a:t>05.09.2020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4737FAFA-B6B0-49D0-B4D5-F01E51FDB995}" type="slidenum">
              <a:rPr lang="tr-TR" smtClean="0"/>
              <a:t>‹#›</a:t>
            </a:fld>
            <a:endParaRPr lang="tr-TR"/>
          </a:p>
        </p:txBody>
      </p:sp>
    </p:spTree>
    <p:extLst>
      <p:ext uri="{BB962C8B-B14F-4D97-AF65-F5344CB8AC3E}">
        <p14:creationId xmlns:p14="http://schemas.microsoft.com/office/powerpoint/2010/main" val="24741413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E039DCE-4999-4ED4-8CA8-EB9DA1CD085B}" type="datetimeFigureOut">
              <a:rPr lang="tr-TR" smtClean="0"/>
              <a:t>05.09.2020</a:t>
            </a:fld>
            <a:endParaRPr lang="tr-TR"/>
          </a:p>
        </p:txBody>
      </p:sp>
      <p:sp>
        <p:nvSpPr>
          <p:cNvPr id="5" name="Altbilgi Yer Tutucusu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737FAFA-B6B0-49D0-B4D5-F01E51FDB995}" type="slidenum">
              <a:rPr lang="tr-TR" smtClean="0"/>
              <a:t>‹#›</a:t>
            </a:fld>
            <a:endParaRPr lang="tr-TR"/>
          </a:p>
        </p:txBody>
      </p:sp>
    </p:spTree>
    <p:extLst>
      <p:ext uri="{BB962C8B-B14F-4D97-AF65-F5344CB8AC3E}">
        <p14:creationId xmlns:p14="http://schemas.microsoft.com/office/powerpoint/2010/main" val="221417114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p:txBody>
          <a:bodyPr/>
          <a:lstStyle/>
          <a:p>
            <a:r>
              <a:rPr lang="tr-TR" dirty="0" smtClean="0"/>
              <a:t>Tüketici Davranışı</a:t>
            </a:r>
            <a:endParaRPr lang="tr-TR" dirty="0"/>
          </a:p>
        </p:txBody>
      </p:sp>
      <p:sp>
        <p:nvSpPr>
          <p:cNvPr id="3" name="Alt Başlık 2"/>
          <p:cNvSpPr>
            <a:spLocks noGrp="1"/>
          </p:cNvSpPr>
          <p:nvPr>
            <p:ph type="subTitle" idx="1"/>
          </p:nvPr>
        </p:nvSpPr>
        <p:spPr/>
        <p:txBody>
          <a:bodyPr/>
          <a:lstStyle/>
          <a:p>
            <a:endParaRPr lang="tr-TR"/>
          </a:p>
        </p:txBody>
      </p:sp>
    </p:spTree>
    <p:extLst>
      <p:ext uri="{BB962C8B-B14F-4D97-AF65-F5344CB8AC3E}">
        <p14:creationId xmlns:p14="http://schemas.microsoft.com/office/powerpoint/2010/main" val="211279991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r>
              <a:rPr lang="tr-TR" dirty="0" smtClean="0"/>
              <a:t>Sosyal Sınıf: Bir toplumun aynı değerleri, aynı ilgileri, hayat tarzını ve davranış biçimini benimsemiş olarak homojen alt bölümleri olarak ifade edilebilir. Sosyal sınıfın oluşmasında meslek, gelir seviyesi, gelirin kaynağı, eğitim, yaşanılan konut tipi gibi nitelikler göz önüne alınmaktadır. </a:t>
            </a:r>
            <a:endParaRPr lang="tr-TR" dirty="0"/>
          </a:p>
        </p:txBody>
      </p:sp>
    </p:spTree>
    <p:extLst>
      <p:ext uri="{BB962C8B-B14F-4D97-AF65-F5344CB8AC3E}">
        <p14:creationId xmlns:p14="http://schemas.microsoft.com/office/powerpoint/2010/main" val="203096632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Sosyal sınıflar arasında kesin sınırlar yoktur. Üst bir sınıfa ait bir kişi iflas edip alt bir sosyal sınıfa dahil olabilir günün birinde. Kişiler bir üst sınıfa geçebilir veya bir alt sınıfa düşebilirler. Sosyal sınıflara göre işletmeler reklam ve pazarlama süreci </a:t>
            </a:r>
            <a:r>
              <a:rPr lang="tr-TR" dirty="0" err="1" smtClean="0"/>
              <a:t>geliştirebililer</a:t>
            </a:r>
            <a:r>
              <a:rPr lang="tr-TR" dirty="0" smtClean="0"/>
              <a:t>. </a:t>
            </a:r>
            <a:endParaRPr lang="tr-TR" dirty="0"/>
          </a:p>
        </p:txBody>
      </p:sp>
    </p:spTree>
    <p:extLst>
      <p:ext uri="{BB962C8B-B14F-4D97-AF65-F5344CB8AC3E}">
        <p14:creationId xmlns:p14="http://schemas.microsoft.com/office/powerpoint/2010/main" val="60946553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Referans Grupları: “Kişinin tutumlarını, fikirlerini değer ve değer yargılarını etkileyen herhangi bir insan topluluğu” referans grubu olarak tanımlanır. Bu gruplar çeşitli bakımlardan sınıflandırılabilirse de iki ana gruptur.</a:t>
            </a:r>
            <a:endParaRPr lang="tr-TR" dirty="0"/>
          </a:p>
        </p:txBody>
      </p:sp>
    </p:spTree>
    <p:extLst>
      <p:ext uri="{BB962C8B-B14F-4D97-AF65-F5344CB8AC3E}">
        <p14:creationId xmlns:p14="http://schemas.microsoft.com/office/powerpoint/2010/main" val="6616866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 Başta aile olmak üzere, kişinin yakın çevresi, yüz yüze ilişkilerinde etkili olan yakın arkadaşları, akrabaları komşuları, iş arkadaşları vb.dir. Yakın çevrenin yüz yüze tavsiyesi ve öğütleri reklamlardan daha etkili olabilmektedir. Çünkü tüketiciler yakın çevrelerinden konuyla ilgili fikir alma yoluna gidebilirler.</a:t>
            </a:r>
            <a:endParaRPr lang="tr-TR" dirty="0"/>
          </a:p>
        </p:txBody>
      </p:sp>
    </p:spTree>
    <p:extLst>
      <p:ext uri="{BB962C8B-B14F-4D97-AF65-F5344CB8AC3E}">
        <p14:creationId xmlns:p14="http://schemas.microsoft.com/office/powerpoint/2010/main" val="63815234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r>
              <a:rPr lang="tr-TR" dirty="0" smtClean="0"/>
              <a:t>Kişinin üye olmadığı gruplar ve yüz yüze temasta olmadığı kimseler ünlü sinema yıldızları, sporcular </a:t>
            </a:r>
            <a:r>
              <a:rPr lang="tr-TR" dirty="0" err="1" smtClean="0"/>
              <a:t>v.b</a:t>
            </a:r>
            <a:r>
              <a:rPr lang="tr-TR" dirty="0" smtClean="0"/>
              <a:t>. Bunlar; değer yargıları, giyinişleri, hareketleri, tutum ve davranış biçimleri örnek alınan grup ve kimselerdir. </a:t>
            </a:r>
            <a:endParaRPr lang="tr-TR" dirty="0"/>
          </a:p>
        </p:txBody>
      </p:sp>
    </p:spTree>
    <p:extLst>
      <p:ext uri="{BB962C8B-B14F-4D97-AF65-F5344CB8AC3E}">
        <p14:creationId xmlns:p14="http://schemas.microsoft.com/office/powerpoint/2010/main" val="374259775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Pazarlamacılar, bu “örnek alma”, “taklit etme” olgusunu işleyerek özellikle ünlü yıldız ve sporcuları kendi mamul markalarını kullanırken gösteren reklam kampanyaları ile etkili olmaktadırlar. Özellikle sosyal medyanın kullanım hızının artmasıyla da bu durum satın alma </a:t>
            </a:r>
            <a:r>
              <a:rPr lang="tr-TR" smtClean="0"/>
              <a:t>üzerinde oldukça etkilidir. </a:t>
            </a:r>
          </a:p>
          <a:p>
            <a:endParaRPr lang="tr-TR" dirty="0"/>
          </a:p>
        </p:txBody>
      </p:sp>
    </p:spTree>
    <p:extLst>
      <p:ext uri="{BB962C8B-B14F-4D97-AF65-F5344CB8AC3E}">
        <p14:creationId xmlns:p14="http://schemas.microsoft.com/office/powerpoint/2010/main" val="111133838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77500" lnSpcReduction="20000"/>
          </a:bodyPr>
          <a:lstStyle/>
          <a:p>
            <a:r>
              <a:rPr lang="tr-TR" dirty="0"/>
              <a:t>Yavuz Odabaşı ve Gülfidan Barış (2007). Tüketici Davranışı</a:t>
            </a:r>
          </a:p>
          <a:p>
            <a:r>
              <a:rPr lang="tr-TR" dirty="0"/>
              <a:t>Erdoğan Koç (2013) Tüketici Davranışı ve Pazarlama Stratejileri. Ankara: Seçkin Kitabevi</a:t>
            </a:r>
          </a:p>
          <a:p>
            <a:r>
              <a:rPr lang="tr-TR" dirty="0"/>
              <a:t>Gerald </a:t>
            </a:r>
            <a:r>
              <a:rPr lang="tr-TR" dirty="0" err="1"/>
              <a:t>Zaltman</a:t>
            </a:r>
            <a:r>
              <a:rPr lang="tr-TR" dirty="0"/>
              <a:t> (2003). Tüketici Nasıl Düşünür. </a:t>
            </a:r>
            <a:r>
              <a:rPr lang="tr-TR" dirty="0" err="1"/>
              <a:t>MediaCat</a:t>
            </a:r>
            <a:endParaRPr lang="tr-TR" dirty="0"/>
          </a:p>
          <a:p>
            <a:r>
              <a:rPr lang="tr-TR" dirty="0"/>
              <a:t>Michael R. Solomon (2003). Tüketici Krallığının Fethi</a:t>
            </a:r>
          </a:p>
          <a:p>
            <a:r>
              <a:rPr lang="tr-TR" dirty="0" err="1"/>
              <a:t>Rob</a:t>
            </a:r>
            <a:r>
              <a:rPr lang="tr-TR" dirty="0"/>
              <a:t> </a:t>
            </a:r>
            <a:r>
              <a:rPr lang="tr-TR" dirty="0" err="1"/>
              <a:t>Walker</a:t>
            </a:r>
            <a:r>
              <a:rPr lang="tr-TR" dirty="0"/>
              <a:t> (2010). Değişen Tüketici Kim? </a:t>
            </a:r>
            <a:r>
              <a:rPr lang="tr-TR" dirty="0" err="1"/>
              <a:t>MediaCat</a:t>
            </a:r>
            <a:endParaRPr lang="tr-TR" dirty="0"/>
          </a:p>
          <a:p>
            <a:r>
              <a:rPr lang="tr-TR" dirty="0"/>
              <a:t>İslamoğlu, A. H. (2003). Tüketici Davranışları, Beta Basım Yayım, İstanbul: Beta Basım Yayın. </a:t>
            </a:r>
          </a:p>
          <a:p>
            <a:r>
              <a:rPr lang="tr-TR" dirty="0"/>
              <a:t>Mucuk, İ. (1999). Pazarlama İlkeleri. 11. </a:t>
            </a:r>
            <a:r>
              <a:rPr lang="tr-TR"/>
              <a:t>Basım, İstanbul: Türkmen Kitabevi.</a:t>
            </a:r>
          </a:p>
          <a:p>
            <a:endParaRPr lang="tr-TR"/>
          </a:p>
        </p:txBody>
      </p:sp>
    </p:spTree>
    <p:extLst>
      <p:ext uri="{BB962C8B-B14F-4D97-AF65-F5344CB8AC3E}">
        <p14:creationId xmlns:p14="http://schemas.microsoft.com/office/powerpoint/2010/main" val="427368186"/>
      </p:ext>
    </p:extLst>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TotalTime>
  <Words>351</Words>
  <Application>Microsoft Office PowerPoint</Application>
  <PresentationFormat>Ekran Gösterisi (4:3)</PresentationFormat>
  <Paragraphs>14</Paragraphs>
  <Slides>8</Slides>
  <Notes>0</Notes>
  <HiddenSlides>0</HiddenSlides>
  <MMClips>0</MMClips>
  <ScaleCrop>false</ScaleCrop>
  <HeadingPairs>
    <vt:vector size="4" baseType="variant">
      <vt:variant>
        <vt:lpstr>Tema</vt:lpstr>
      </vt:variant>
      <vt:variant>
        <vt:i4>1</vt:i4>
      </vt:variant>
      <vt:variant>
        <vt:lpstr>Slayt Başlıkları</vt:lpstr>
      </vt:variant>
      <vt:variant>
        <vt:i4>8</vt:i4>
      </vt:variant>
    </vt:vector>
  </HeadingPairs>
  <TitlesOfParts>
    <vt:vector size="9" baseType="lpstr">
      <vt:lpstr>Ofis Teması</vt:lpstr>
      <vt:lpstr>Tüketici Davranışı</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Tüketici Davranışı</dc:title>
  <dc:creator>EDA</dc:creator>
  <cp:lastModifiedBy>EDA</cp:lastModifiedBy>
  <cp:revision>7</cp:revision>
  <dcterms:created xsi:type="dcterms:W3CDTF">2020-09-05T11:09:34Z</dcterms:created>
  <dcterms:modified xsi:type="dcterms:W3CDTF">2020-09-05T11:58:01Z</dcterms:modified>
</cp:coreProperties>
</file>