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A63B-0BF1-4B19-B12B-D846EBB441D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29ED-F729-43C2-970D-E30596B93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8151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A63B-0BF1-4B19-B12B-D846EBB441D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29ED-F729-43C2-970D-E30596B93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6804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A63B-0BF1-4B19-B12B-D846EBB441D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29ED-F729-43C2-970D-E30596B93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7350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A63B-0BF1-4B19-B12B-D846EBB441D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29ED-F729-43C2-970D-E30596B93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7332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A63B-0BF1-4B19-B12B-D846EBB441D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29ED-F729-43C2-970D-E30596B93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6119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A63B-0BF1-4B19-B12B-D846EBB441D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29ED-F729-43C2-970D-E30596B93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534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A63B-0BF1-4B19-B12B-D846EBB441D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29ED-F729-43C2-970D-E30596B93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170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A63B-0BF1-4B19-B12B-D846EBB441D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29ED-F729-43C2-970D-E30596B93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928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A63B-0BF1-4B19-B12B-D846EBB441D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29ED-F729-43C2-970D-E30596B93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668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A63B-0BF1-4B19-B12B-D846EBB441D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29ED-F729-43C2-970D-E30596B93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7182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7A63B-0BF1-4B19-B12B-D846EBB441D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629ED-F729-43C2-970D-E30596B93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341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F7A63B-0BF1-4B19-B12B-D846EBB441D5}" type="datetimeFigureOut">
              <a:rPr lang="tr-TR" smtClean="0"/>
              <a:t>15.01.2020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629ED-F729-43C2-970D-E30596B931F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8603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/>
              <a:t>T.C.</a:t>
            </a:r>
            <a:r>
              <a:rPr lang="tr-TR" b="1" dirty="0" smtClean="0"/>
              <a:t> </a:t>
            </a:r>
            <a:r>
              <a:rPr lang="tr-TR" sz="2400" b="1" dirty="0"/>
              <a:t>ANKARA ÜNİVERSİTESİ  </a:t>
            </a:r>
            <a:br>
              <a:rPr lang="tr-TR" sz="2400" b="1" dirty="0"/>
            </a:br>
            <a:r>
              <a:rPr lang="tr-TR" sz="2400" b="1" dirty="0"/>
              <a:t>AYAŞ MESLEK YÜKSEK OKULU</a:t>
            </a:r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4637869"/>
              </p:ext>
            </p:extLst>
          </p:nvPr>
        </p:nvGraphicFramePr>
        <p:xfrm>
          <a:off x="1847529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İLETİŞİM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Dersin Tanıtımı, Amacı, Yöntemi ve Genel Çerçeve 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TARİH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E-mail:</a:t>
                      </a:r>
                    </a:p>
                    <a:p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tr-TR" sz="1800" b="1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Tel:</a:t>
                      </a:r>
                      <a:endParaRPr lang="tr-TR" sz="1800" i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ccalisir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@</a:t>
                      </a:r>
                      <a:r>
                        <a:rPr lang="tr-TR" sz="1800" b="1" u="sng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ankara</a:t>
                      </a:r>
                      <a:r>
                        <a:rPr lang="tr-TR" sz="1800" b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.edu.tr</a:t>
                      </a:r>
                      <a:r>
                        <a:rPr lang="tr-TR" sz="1800" b="1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yusufcan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_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calisir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@</a:t>
                      </a:r>
                      <a:r>
                        <a:rPr lang="tr-TR" sz="1800" b="1" u="none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hotmail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.com</a:t>
                      </a:r>
                      <a:r>
                        <a:rPr lang="tr-TR" sz="1800" b="1" u="non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ctr"/>
                      <a:r>
                        <a:rPr lang="tr-TR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5561" y="404664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8288" y="332656"/>
            <a:ext cx="1440160" cy="12961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1346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Temel Ders Kitabı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5229200"/>
            <a:ext cx="8229600" cy="1224136"/>
          </a:xfrm>
        </p:spPr>
        <p:txBody>
          <a:bodyPr>
            <a:normAutofit fontScale="77500" lnSpcReduction="20000"/>
          </a:bodyPr>
          <a:lstStyle/>
          <a:p>
            <a:endParaRPr lang="tr-TR" dirty="0"/>
          </a:p>
          <a:p>
            <a:r>
              <a:rPr lang="tr-TR" dirty="0"/>
              <a:t>Hasan TUTAR, M. Kemal YILMAZ, Ömer EROĞLU, </a:t>
            </a:r>
          </a:p>
          <a:p>
            <a:pPr>
              <a:buNone/>
            </a:pPr>
            <a:r>
              <a:rPr lang="tr-TR" dirty="0" smtClean="0"/>
              <a:t>	“</a:t>
            </a:r>
            <a:r>
              <a:rPr lang="tr-TR" b="1" dirty="0"/>
              <a:t>GENEL ve TEKNİK İLETİŞİM</a:t>
            </a:r>
            <a:r>
              <a:rPr lang="tr-TR" dirty="0"/>
              <a:t>”, Seçkin Yayınları, Eylül 2017, Ankara.</a:t>
            </a:r>
          </a:p>
          <a:p>
            <a:endParaRPr lang="tr-TR" dirty="0"/>
          </a:p>
        </p:txBody>
      </p:sp>
      <p:pic>
        <p:nvPicPr>
          <p:cNvPr id="10242" name="Picture 2" descr="C:\Users\Se7en\Desktop\ders kitabı gi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91744" y="1313811"/>
            <a:ext cx="4104456" cy="4176464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7896200" y="4365105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/>
              <a:t>Güncellenmiş 7. BASKI</a:t>
            </a:r>
          </a:p>
        </p:txBody>
      </p:sp>
    </p:spTree>
    <p:extLst>
      <p:ext uri="{BB962C8B-B14F-4D97-AF65-F5344CB8AC3E}">
        <p14:creationId xmlns:p14="http://schemas.microsoft.com/office/powerpoint/2010/main" val="317589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19536" y="274638"/>
            <a:ext cx="8424936" cy="634082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pPr algn="l"/>
            <a:r>
              <a:rPr lang="tr-TR" sz="3600" i="1" dirty="0"/>
              <a:t>İÇİNDEKİLER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663952" y="908720"/>
            <a:ext cx="4824536" cy="576064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tr-TR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tr-TR" dirty="0" smtClean="0">
                <a:solidFill>
                  <a:srgbClr val="C00000"/>
                </a:solidFill>
              </a:rPr>
              <a:t>İLETİŞİME GİRİŞ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Dersin Amacı ve Hedefleri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Ders Kapsamında İşlenecek Konular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Ders Kapsamında İzlenecek Yöntem ve Uygulamalar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Ödev Konuları, Not Ağırlıkları, Ödev Hazırlama Biçimleri</a:t>
            </a:r>
          </a:p>
          <a:p>
            <a:pPr>
              <a:buFont typeface="Wingdings" pitchFamily="2" charset="2"/>
              <a:buChar char="Ø"/>
            </a:pPr>
            <a:r>
              <a:rPr lang="tr-TR" dirty="0" smtClean="0"/>
              <a:t>Dersten Beklenen Yararlar</a:t>
            </a:r>
            <a:endParaRPr lang="tr-TR" dirty="0"/>
          </a:p>
        </p:txBody>
      </p:sp>
      <p:sp>
        <p:nvSpPr>
          <p:cNvPr id="6" name="3 İçerik Yer Tutucusu"/>
          <p:cNvSpPr txBox="1">
            <a:spLocks/>
          </p:cNvSpPr>
          <p:nvPr/>
        </p:nvSpPr>
        <p:spPr>
          <a:xfrm>
            <a:off x="1703512" y="1052736"/>
            <a:ext cx="4316288" cy="5616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endParaRPr lang="tr-TR" sz="2800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19536" y="2780928"/>
            <a:ext cx="3096344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C:\Users\Se7en\Desktop\D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7928" y="1772816"/>
            <a:ext cx="4968552" cy="13681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613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847528" y="1988840"/>
            <a:ext cx="4392488" cy="4608512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tr-TR" dirty="0" err="1" smtClean="0"/>
              <a:t>Sylviane</a:t>
            </a:r>
            <a:r>
              <a:rPr lang="tr-TR" dirty="0" smtClean="0"/>
              <a:t> </a:t>
            </a:r>
            <a:r>
              <a:rPr lang="tr-TR" dirty="0" err="1" smtClean="0"/>
              <a:t>Herpin’e</a:t>
            </a:r>
            <a:r>
              <a:rPr lang="tr-TR" dirty="0" smtClean="0"/>
              <a:t> göre iletişimde 9 ihtimal vardır. Bu ihtimaller;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Düşündüğünüz,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Söylemek istediğiniz,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Söylediğiniz sandığınız,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Söylediğiniz,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Karşınızdakinin duymak istediği,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Duyduğu, 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Anlamak istediği,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Anladığını sandığı,</a:t>
            </a:r>
          </a:p>
          <a:p>
            <a:pPr marL="514350" indent="-514350">
              <a:buFont typeface="Wingdings" pitchFamily="2" charset="2"/>
              <a:buChar char="q"/>
            </a:pPr>
            <a:r>
              <a:rPr lang="tr-TR" dirty="0" smtClean="0"/>
              <a:t>Anladığı.</a:t>
            </a:r>
            <a:endParaRPr lang="tr-TR" dirty="0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240016" y="188640"/>
            <a:ext cx="4038600" cy="6192688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Bunun aritmetiksel anlamı, ilettiğimizi zannettiğimiz mesajların % 51 oranındaki bölümünün bizim kastetmek istediğimiz gibi algılanamadığıdır. </a:t>
            </a:r>
          </a:p>
          <a:p>
            <a:endParaRPr lang="tr-TR" dirty="0"/>
          </a:p>
          <a:p>
            <a:r>
              <a:rPr lang="tr-TR" dirty="0" smtClean="0"/>
              <a:t>İnsan yaşamının ilk gününden son gününe kadar her türlü iletişim yöntemleri ile iç içe yaşaması ve </a:t>
            </a:r>
            <a:r>
              <a:rPr lang="tr-TR" u="sng" dirty="0" smtClean="0">
                <a:solidFill>
                  <a:srgbClr val="C00000"/>
                </a:solidFill>
              </a:rPr>
              <a:t>iletişimi gerçekleştirdiğimiz mesajların yarıdan fazlasının yanlış anlaşılma olasılığının bulunması</a:t>
            </a:r>
            <a:r>
              <a:rPr lang="tr-TR" dirty="0" smtClean="0"/>
              <a:t>, iletişimin öneminin ne kadar dikkate alınması gerektiğine örnektir. 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“İletişim”, yaşamın gerektirdiği bir zorunluluktur. </a:t>
            </a:r>
          </a:p>
          <a:p>
            <a:r>
              <a:rPr lang="tr-TR" dirty="0" smtClean="0"/>
              <a:t>Bireyler arasında anlamları ortak kılma sürecidir.</a:t>
            </a:r>
          </a:p>
          <a:p>
            <a:r>
              <a:rPr lang="tr-TR" dirty="0" smtClean="0"/>
              <a:t>Kavramsal olarak iletişimin kapsamı ve önemine bu haftaki dersin sonunda detaylı olarak değinilecektir.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16162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Dersin Amacı ve Hedefleri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996953"/>
            <a:ext cx="8229600" cy="3129211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 smtClean="0"/>
              <a:t>Hemen </a:t>
            </a:r>
            <a:r>
              <a:rPr lang="tr-TR" dirty="0"/>
              <a:t>hemen tüm yükseköğretim programlarında </a:t>
            </a:r>
            <a:r>
              <a:rPr lang="tr-TR" dirty="0" smtClean="0"/>
              <a:t>İletişim </a:t>
            </a:r>
            <a:r>
              <a:rPr lang="tr-TR" dirty="0"/>
              <a:t>dersi en az bir dönemlik olmak üzere yürütülmektedir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/>
              <a:t>Bu ders öğrencilerin iş yaşamanı hazırlık sürecinde etkili iletişim bilgi ve becerileri kazandırma amacı gütmektedir.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5760" y="908720"/>
            <a:ext cx="453650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3821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Dersin Amacı ve Hedefleri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2996953"/>
            <a:ext cx="8229600" cy="3129211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tr-TR" dirty="0"/>
          </a:p>
          <a:p>
            <a:r>
              <a:rPr lang="tr-TR" dirty="0"/>
              <a:t>Bu dersin amacı: </a:t>
            </a:r>
          </a:p>
          <a:p>
            <a:r>
              <a:rPr lang="tr-TR" dirty="0" smtClean="0"/>
              <a:t>bireylerin </a:t>
            </a:r>
            <a:r>
              <a:rPr lang="tr-TR" dirty="0"/>
              <a:t>iletişimin önemi konusundaki </a:t>
            </a:r>
            <a:r>
              <a:rPr lang="tr-TR" dirty="0" err="1"/>
              <a:t>farkındalığını</a:t>
            </a:r>
            <a:r>
              <a:rPr lang="tr-TR" dirty="0"/>
              <a:t> akademik bir perspektifte edinmelerini sağlamak, </a:t>
            </a:r>
          </a:p>
          <a:p>
            <a:r>
              <a:rPr lang="tr-TR" dirty="0" smtClean="0"/>
              <a:t>öğrencilik </a:t>
            </a:r>
            <a:r>
              <a:rPr lang="tr-TR" dirty="0"/>
              <a:t>ve iş yaşamı başta olmak üzere yaşamları boyunca çevreleriyle doğru ve sağlıklı iletişim kurma becerilerini geliştirmektir.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35760" y="908720"/>
            <a:ext cx="4536504" cy="2304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8445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03512" y="188640"/>
            <a:ext cx="8784976" cy="1080120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sz="2700" dirty="0"/>
              <a:t>Ders Kapsamında İşlenecek Konuların Haftalara Göre Dağılımı </a:t>
            </a:r>
            <a:r>
              <a:rPr lang="tr-TR" dirty="0"/>
              <a:t>	</a:t>
            </a:r>
            <a:br>
              <a:rPr lang="tr-TR" dirty="0"/>
            </a:br>
            <a:endParaRPr lang="tr-TR" dirty="0"/>
          </a:p>
        </p:txBody>
      </p:sp>
      <p:pic>
        <p:nvPicPr>
          <p:cNvPr id="7170" name="Picture 2" descr="C:\Users\Se7en\Desktop\AdsızHFTPLANİL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8" y="1457400"/>
            <a:ext cx="8568952" cy="52119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2948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Ders Kapsamında İzlenecek Yöntem ve Uygulamalar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Öğretim Elemanı tarafından ilgili konunun anlatılması,</a:t>
            </a:r>
          </a:p>
          <a:p>
            <a:endParaRPr lang="tr-TR" dirty="0"/>
          </a:p>
          <a:p>
            <a:r>
              <a:rPr lang="tr-TR" dirty="0" smtClean="0"/>
              <a:t>İlgili konuya ilişkin örnek uygulamaların yapılmasının sağlanması,</a:t>
            </a:r>
          </a:p>
          <a:p>
            <a:endParaRPr lang="tr-TR" dirty="0"/>
          </a:p>
          <a:p>
            <a:r>
              <a:rPr lang="tr-TR" dirty="0" smtClean="0"/>
              <a:t>Dersin sonunda konuyla ilgili alıştırmaların yapılması,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Öğrencilere çeşitli araştırma ve ödevlerin verilmesi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144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Değerlendirme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3717033"/>
            <a:ext cx="8229600" cy="2409131"/>
          </a:xfrm>
        </p:spPr>
        <p:txBody>
          <a:bodyPr>
            <a:normAutofit lnSpcReduction="10000"/>
          </a:bodyPr>
          <a:lstStyle/>
          <a:p>
            <a:r>
              <a:rPr lang="tr-TR" dirty="0"/>
              <a:t>Ara sınav (Vize) </a:t>
            </a:r>
            <a:r>
              <a:rPr lang="tr-TR" dirty="0" smtClean="0"/>
              <a:t>%30</a:t>
            </a:r>
            <a:r>
              <a:rPr lang="tr-TR" dirty="0"/>
              <a:t>, Yarıyıl Sonu Sınavı (Final) </a:t>
            </a:r>
            <a:r>
              <a:rPr lang="tr-TR" dirty="0" smtClean="0"/>
              <a:t>%80 </a:t>
            </a:r>
            <a:r>
              <a:rPr lang="tr-TR" dirty="0"/>
              <a:t>ağırlığa sahiptir. </a:t>
            </a:r>
            <a:endParaRPr lang="tr-TR" dirty="0" smtClean="0"/>
          </a:p>
          <a:p>
            <a:r>
              <a:rPr lang="tr-TR" dirty="0" smtClean="0"/>
              <a:t>Bunun </a:t>
            </a:r>
            <a:r>
              <a:rPr lang="tr-TR" dirty="0"/>
              <a:t>dışında öğrencilerin dersteki başarısı, derse devam durumu, verilen ödevlerin yapılmış olması gibi konular da değerlendirme noktasında dikkate alınacaktır.</a:t>
            </a:r>
          </a:p>
          <a:p>
            <a:endParaRPr lang="tr-TR" dirty="0"/>
          </a:p>
        </p:txBody>
      </p:sp>
      <p:pic>
        <p:nvPicPr>
          <p:cNvPr id="8194" name="Picture 2" descr="C:\Users\Se7en\Desktop\değerlendirm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3552" y="908720"/>
            <a:ext cx="7920880" cy="2376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5360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Dersten Beklenen Yararlar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81200" y="3717033"/>
            <a:ext cx="8229600" cy="2409131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  <a:p>
            <a:r>
              <a:rPr lang="tr-TR" dirty="0" smtClean="0"/>
              <a:t>Öğrencilerin iletişim kavramı, </a:t>
            </a:r>
            <a:r>
              <a:rPr lang="tr-TR" dirty="0"/>
              <a:t>yapısı, süreci, aktörleri, </a:t>
            </a:r>
            <a:r>
              <a:rPr lang="tr-TR" dirty="0" smtClean="0"/>
              <a:t>iletişim türleri, </a:t>
            </a:r>
            <a:r>
              <a:rPr lang="tr-TR" dirty="0"/>
              <a:t>örgütsel iletişim ve kitle iletişiminin yapısı, iş yaşamındaki iletişim süreçleri hakkında asgari düzeyde bilgi sahibi olmalarını sağlamak ve bu bilgi birikimini gerek meslek gerekse kişisel yaşamlarında kullanmalarını sağlamaktır. 	</a:t>
            </a:r>
          </a:p>
          <a:p>
            <a:endParaRPr lang="tr-TR" dirty="0"/>
          </a:p>
        </p:txBody>
      </p:sp>
      <p:pic>
        <p:nvPicPr>
          <p:cNvPr id="9218" name="Picture 2" descr="C:\Users\Se7en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5720" y="1124744"/>
            <a:ext cx="5040560" cy="20882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797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402</Words>
  <Application>Microsoft Office PowerPoint</Application>
  <PresentationFormat>Geniş ekran</PresentationFormat>
  <Paragraphs>74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Wingdings</vt:lpstr>
      <vt:lpstr>Office Teması</vt:lpstr>
      <vt:lpstr>T.C. ANKARA ÜNİVERSİTESİ   AYAŞ MESLEK YÜKSEK OKULU</vt:lpstr>
      <vt:lpstr>İÇİNDEKİLER</vt:lpstr>
      <vt:lpstr>PowerPoint Sunusu</vt:lpstr>
      <vt:lpstr>Dersin Amacı ve Hedefleri </vt:lpstr>
      <vt:lpstr>Dersin Amacı ve Hedefleri </vt:lpstr>
      <vt:lpstr> Ders Kapsamında İşlenecek Konuların Haftalara Göre Dağılımı   </vt:lpstr>
      <vt:lpstr>Ders Kapsamında İzlenecek Yöntem ve Uygulamalar</vt:lpstr>
      <vt:lpstr>Değerlendirme </vt:lpstr>
      <vt:lpstr>Dersten Beklenen Yararlar </vt:lpstr>
      <vt:lpstr>Temel Ders Kitabı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user</dc:creator>
  <cp:lastModifiedBy>user</cp:lastModifiedBy>
  <cp:revision>3</cp:revision>
  <dcterms:created xsi:type="dcterms:W3CDTF">2020-01-15T18:37:56Z</dcterms:created>
  <dcterms:modified xsi:type="dcterms:W3CDTF">2020-01-15T19:12:34Z</dcterms:modified>
</cp:coreProperties>
</file>