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2" r:id="rId3"/>
    <p:sldId id="311" r:id="rId4"/>
    <p:sldId id="310" r:id="rId5"/>
    <p:sldId id="313" r:id="rId6"/>
    <p:sldId id="302" r:id="rId7"/>
    <p:sldId id="294" r:id="rId8"/>
    <p:sldId id="293" r:id="rId9"/>
    <p:sldId id="303" r:id="rId10"/>
    <p:sldId id="306" r:id="rId11"/>
    <p:sldId id="307" r:id="rId12"/>
    <p:sldId id="308" r:id="rId13"/>
    <p:sldId id="309"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20.11.2019</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err="1" smtClean="0"/>
              <a:t>Doç.Dr.Tarık</a:t>
            </a:r>
            <a:r>
              <a:rPr lang="tr-TR" dirty="0" smtClean="0"/>
              <a:t> Soydan</a:t>
            </a:r>
          </a:p>
          <a:p>
            <a:r>
              <a:rPr lang="tr-TR" dirty="0" smtClean="0"/>
              <a:t>Ankara Üniversitesi Eğitim Bilimleri Fakültesi Eğitim Yönetimi Anabilim Dalı</a:t>
            </a:r>
          </a:p>
        </p:txBody>
      </p:sp>
      <p:sp>
        <p:nvSpPr>
          <p:cNvPr id="2" name="1 Başlık"/>
          <p:cNvSpPr>
            <a:spLocks noGrp="1"/>
          </p:cNvSpPr>
          <p:nvPr>
            <p:ph type="ctrTitle"/>
          </p:nvPr>
        </p:nvSpPr>
        <p:spPr/>
        <p:txBody>
          <a:bodyPr>
            <a:normAutofit/>
          </a:bodyPr>
          <a:lstStyle/>
          <a:p>
            <a:r>
              <a:rPr lang="tr-TR" sz="2200" b="1" smtClean="0"/>
              <a:t>Eğitimde </a:t>
            </a:r>
            <a:r>
              <a:rPr lang="tr-TR" sz="2200" b="1" dirty="0" smtClean="0"/>
              <a:t>İşgücü Planlaması – 13</a:t>
            </a:r>
            <a:r>
              <a:rPr lang="tr-TR" sz="2200" b="1" dirty="0" smtClean="0"/>
              <a:t/>
            </a:r>
            <a:br>
              <a:rPr lang="tr-TR" sz="2200" b="1" dirty="0" smtClean="0"/>
            </a:br>
            <a:endParaRPr lang="tr-TR" sz="2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943100" y="1938337"/>
            <a:ext cx="5715000" cy="3590925"/>
          </a:xfrm>
        </p:spPr>
      </p:pic>
    </p:spTree>
    <p:extLst>
      <p:ext uri="{BB962C8B-B14F-4D97-AF65-F5344CB8AC3E}">
        <p14:creationId xmlns:p14="http://schemas.microsoft.com/office/powerpoint/2010/main" val="3467581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126916" y="1447800"/>
            <a:ext cx="5347368" cy="4572000"/>
          </a:xfrm>
        </p:spPr>
      </p:pic>
    </p:spTree>
    <p:extLst>
      <p:ext uri="{BB962C8B-B14F-4D97-AF65-F5344CB8AC3E}">
        <p14:creationId xmlns:p14="http://schemas.microsoft.com/office/powerpoint/2010/main" val="3167434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943100" y="2147887"/>
            <a:ext cx="5715000" cy="3171825"/>
          </a:xfrm>
        </p:spPr>
      </p:pic>
    </p:spTree>
    <p:extLst>
      <p:ext uri="{BB962C8B-B14F-4D97-AF65-F5344CB8AC3E}">
        <p14:creationId xmlns:p14="http://schemas.microsoft.com/office/powerpoint/2010/main" val="4998248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943100" y="2176462"/>
            <a:ext cx="5715000" cy="3114675"/>
          </a:xfrm>
        </p:spPr>
      </p:pic>
    </p:spTree>
    <p:extLst>
      <p:ext uri="{BB962C8B-B14F-4D97-AF65-F5344CB8AC3E}">
        <p14:creationId xmlns:p14="http://schemas.microsoft.com/office/powerpoint/2010/main" val="4122979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rPr>
              <a:t>Planlama ve Stratejik Planlama</a:t>
            </a:r>
            <a:endParaRPr lang="tr-TR" sz="2400" dirty="0">
              <a:solidFill>
                <a:srgbClr val="FF0000"/>
              </a:solidFill>
            </a:endParaRPr>
          </a:p>
        </p:txBody>
      </p:sp>
      <p:sp>
        <p:nvSpPr>
          <p:cNvPr id="3" name="İçerik Yer Tutucusu 2"/>
          <p:cNvSpPr>
            <a:spLocks noGrp="1"/>
          </p:cNvSpPr>
          <p:nvPr>
            <p:ph sz="quarter" idx="1"/>
          </p:nvPr>
        </p:nvSpPr>
        <p:spPr/>
        <p:txBody>
          <a:bodyPr>
            <a:normAutofit lnSpcReduction="10000"/>
          </a:bodyPr>
          <a:lstStyle/>
          <a:p>
            <a:pPr algn="just">
              <a:buNone/>
            </a:pPr>
            <a:r>
              <a:rPr lang="tr-TR" sz="2400" dirty="0" smtClean="0">
                <a:solidFill>
                  <a:srgbClr val="FF0000"/>
                </a:solidFill>
                <a:cs typeface="Arial" pitchFamily="34" charset="0"/>
              </a:rPr>
              <a:t>Planlama Neydi? </a:t>
            </a:r>
          </a:p>
          <a:p>
            <a:pPr algn="just">
              <a:buNone/>
            </a:pPr>
            <a:r>
              <a:rPr lang="tr-TR" sz="2400" dirty="0" smtClean="0">
                <a:cs typeface="Arial" pitchFamily="34" charset="0"/>
              </a:rPr>
              <a:t>“</a:t>
            </a:r>
            <a:r>
              <a:rPr lang="tr-TR" sz="2800" dirty="0" smtClean="0">
                <a:cs typeface="Arial" pitchFamily="34" charset="0"/>
              </a:rPr>
              <a:t>Planlama </a:t>
            </a:r>
            <a:r>
              <a:rPr lang="tr-TR" sz="2800" dirty="0">
                <a:cs typeface="Arial" pitchFamily="34" charset="0"/>
              </a:rPr>
              <a:t>şu anda bulunan yerden ulaşılmak istenen yere götürecek eylemdir” (</a:t>
            </a:r>
            <a:r>
              <a:rPr lang="tr-TR" sz="2800" dirty="0" err="1">
                <a:cs typeface="Arial" pitchFamily="34" charset="0"/>
              </a:rPr>
              <a:t>Karakütük</a:t>
            </a:r>
            <a:r>
              <a:rPr lang="tr-TR" sz="2800" dirty="0">
                <a:cs typeface="Arial" pitchFamily="34" charset="0"/>
              </a:rPr>
              <a:t>, 2012, 28).</a:t>
            </a:r>
          </a:p>
          <a:p>
            <a:pPr algn="just">
              <a:buNone/>
            </a:pPr>
            <a:r>
              <a:rPr lang="tr-TR" sz="2800" dirty="0">
                <a:cs typeface="Arial" pitchFamily="34" charset="0"/>
              </a:rPr>
              <a:t>“ </a:t>
            </a:r>
            <a:r>
              <a:rPr lang="tr-TR" sz="2800" dirty="0">
                <a:ea typeface="Tahoma" panose="020B0604030504040204" pitchFamily="34" charset="0"/>
                <a:cs typeface="Tahoma" panose="020B0604030504040204" pitchFamily="34" charset="0"/>
              </a:rPr>
              <a:t>Bir yöneticinin ileriye bakmasına ve kendine açık olan seçenekleri bulmasına yardım eden bir süreç.» </a:t>
            </a:r>
          </a:p>
          <a:p>
            <a:pPr algn="just">
              <a:buNone/>
            </a:pPr>
            <a:r>
              <a:rPr lang="tr-TR" sz="2800" dirty="0">
                <a:solidFill>
                  <a:srgbClr val="FF0000"/>
                </a:solidFill>
                <a:ea typeface="Tahoma" panose="020B0604030504040204" pitchFamily="34" charset="0"/>
                <a:cs typeface="Tahoma" panose="020B0604030504040204" pitchFamily="34" charset="0"/>
              </a:rPr>
              <a:t>   Geniş anlamda planlama</a:t>
            </a:r>
            <a:r>
              <a:rPr lang="tr-TR" sz="2800" b="1" dirty="0">
                <a:ea typeface="Tahoma" panose="020B0604030504040204" pitchFamily="34" charset="0"/>
                <a:cs typeface="Tahoma" panose="020B0604030504040204" pitchFamily="34" charset="0"/>
              </a:rPr>
              <a:t>:</a:t>
            </a:r>
            <a:r>
              <a:rPr lang="tr-TR" sz="2800" dirty="0">
                <a:ea typeface="Tahoma" panose="020B0604030504040204" pitchFamily="34" charset="0"/>
                <a:cs typeface="Tahoma" panose="020B0604030504040204" pitchFamily="34" charset="0"/>
              </a:rPr>
              <a:t> Halihazırdaki veriler ve gelecekte olası gelişmeler </a:t>
            </a:r>
            <a:r>
              <a:rPr lang="tr-TR" sz="2800" dirty="0" err="1">
                <a:ea typeface="Tahoma" panose="020B0604030504040204" pitchFamily="34" charset="0"/>
                <a:cs typeface="Tahoma" panose="020B0604030504040204" pitchFamily="34" charset="0"/>
              </a:rPr>
              <a:t>gözönüne</a:t>
            </a:r>
            <a:r>
              <a:rPr lang="tr-TR" sz="2800" dirty="0">
                <a:ea typeface="Tahoma" panose="020B0604030504040204" pitchFamily="34" charset="0"/>
                <a:cs typeface="Tahoma" panose="020B0604030504040204" pitchFamily="34" charset="0"/>
              </a:rPr>
              <a:t> alınarak belirli bir amaca ulaşmak için izlenecek </a:t>
            </a:r>
            <a:r>
              <a:rPr lang="tr-TR" sz="2800" dirty="0">
                <a:solidFill>
                  <a:srgbClr val="002060"/>
                </a:solidFill>
                <a:ea typeface="Tahoma" panose="020B0604030504040204" pitchFamily="34" charset="0"/>
                <a:cs typeface="Tahoma" panose="020B0604030504040204" pitchFamily="34" charset="0"/>
              </a:rPr>
              <a:t>yolu gösteren süreç.</a:t>
            </a:r>
          </a:p>
          <a:p>
            <a:pPr algn="just">
              <a:buNone/>
            </a:pPr>
            <a:r>
              <a:rPr lang="tr-TR" sz="2800" dirty="0">
                <a:solidFill>
                  <a:srgbClr val="002060"/>
                </a:solidFill>
                <a:ea typeface="Tahoma" panose="020B0604030504040204" pitchFamily="34" charset="0"/>
                <a:cs typeface="Tahoma" panose="020B0604030504040204" pitchFamily="34" charset="0"/>
              </a:rPr>
              <a:t>  </a:t>
            </a:r>
            <a:r>
              <a:rPr lang="tr-TR" sz="2800" dirty="0">
                <a:solidFill>
                  <a:srgbClr val="FF0000"/>
                </a:solidFill>
                <a:ea typeface="Tahoma" panose="020B0604030504040204" pitchFamily="34" charset="0"/>
                <a:cs typeface="Tahoma" panose="020B0604030504040204" pitchFamily="34" charset="0"/>
              </a:rPr>
              <a:t>Dar anlamda planlama</a:t>
            </a:r>
            <a:r>
              <a:rPr lang="tr-TR" sz="2800" b="1" dirty="0">
                <a:ea typeface="Tahoma" panose="020B0604030504040204" pitchFamily="34" charset="0"/>
                <a:cs typeface="Tahoma" panose="020B0604030504040204" pitchFamily="34" charset="0"/>
              </a:rPr>
              <a:t> </a:t>
            </a:r>
            <a:r>
              <a:rPr lang="tr-TR" sz="2800" dirty="0">
                <a:ea typeface="Tahoma" panose="020B0604030504040204" pitchFamily="34" charset="0"/>
                <a:cs typeface="Tahoma" panose="020B0604030504040204" pitchFamily="34" charset="0"/>
              </a:rPr>
              <a:t>ise, </a:t>
            </a:r>
            <a:r>
              <a:rPr lang="tr-TR" sz="2800" dirty="0">
                <a:solidFill>
                  <a:srgbClr val="00B050"/>
                </a:solidFill>
                <a:ea typeface="Tahoma" panose="020B0604030504040204" pitchFamily="34" charset="0"/>
                <a:cs typeface="Tahoma" panose="020B0604030504040204" pitchFamily="34" charset="0"/>
              </a:rPr>
              <a:t>"neyin, ne zaman, nasıl, nerede ve kim tarafından yapılacağını önceden kararlaştırma sürecidir" </a:t>
            </a:r>
            <a:endParaRPr lang="tr-TR" sz="2400" dirty="0">
              <a:ea typeface="Tahoma" panose="020B0604030504040204" pitchFamily="34" charset="0"/>
              <a:cs typeface="Tahoma" panose="020B0604030504040204" pitchFamily="34" charset="0"/>
            </a:endParaRPr>
          </a:p>
          <a:p>
            <a:pPr algn="just">
              <a:buNone/>
            </a:pPr>
            <a:endParaRPr lang="tr-TR" sz="2400" dirty="0">
              <a:latin typeface="Arial" pitchFamily="34" charset="0"/>
              <a:cs typeface="Arial" pitchFamily="34" charset="0"/>
            </a:endParaRPr>
          </a:p>
          <a:p>
            <a:endParaRPr lang="tr-TR" dirty="0"/>
          </a:p>
        </p:txBody>
      </p:sp>
    </p:spTree>
    <p:extLst>
      <p:ext uri="{BB962C8B-B14F-4D97-AF65-F5344CB8AC3E}">
        <p14:creationId xmlns:p14="http://schemas.microsoft.com/office/powerpoint/2010/main" val="278129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85000" lnSpcReduction="20000"/>
          </a:bodyPr>
          <a:lstStyle/>
          <a:p>
            <a:r>
              <a:rPr lang="tr-TR" dirty="0" smtClean="0">
                <a:solidFill>
                  <a:srgbClr val="FF0000"/>
                </a:solidFill>
              </a:rPr>
              <a:t>Peki Stratejik Planlama Ne?</a:t>
            </a:r>
          </a:p>
          <a:p>
            <a:r>
              <a:rPr lang="tr-TR" dirty="0" smtClean="0">
                <a:solidFill>
                  <a:srgbClr val="FF0000"/>
                </a:solidFill>
              </a:rPr>
              <a:t>Strateji:</a:t>
            </a:r>
            <a:r>
              <a:rPr lang="tr-TR" dirty="0" smtClean="0"/>
              <a:t> Başlangıçta </a:t>
            </a:r>
            <a:r>
              <a:rPr lang="tr-TR" dirty="0"/>
              <a:t>askeri bir kavram olarak kullanılan strateji daha sonraları iş dünyasında kullanılmaya başlanmıştır. Strateji, önceden belirlenen amaçlara ulaşmak için izlenen yoldur. </a:t>
            </a:r>
            <a:endParaRPr lang="tr-TR" dirty="0" smtClean="0"/>
          </a:p>
          <a:p>
            <a:r>
              <a:rPr lang="tr-TR" dirty="0" smtClean="0">
                <a:solidFill>
                  <a:srgbClr val="FF0000"/>
                </a:solidFill>
              </a:rPr>
              <a:t>Stratejik Planlama:</a:t>
            </a:r>
          </a:p>
          <a:p>
            <a:r>
              <a:rPr lang="tr-TR" dirty="0" smtClean="0"/>
              <a:t>Stratejik planlama, </a:t>
            </a:r>
            <a:r>
              <a:rPr lang="tr-TR" dirty="0"/>
              <a:t>bir yönetim aracıdır. Diğer bütün yönetim araçları gibi sadece tek bir amaç için kullanılır: </a:t>
            </a:r>
            <a:r>
              <a:rPr lang="tr-TR" dirty="0" smtClean="0"/>
              <a:t>Organizasyonun </a:t>
            </a:r>
            <a:r>
              <a:rPr lang="tr-TR" dirty="0"/>
              <a:t>işini daha iyi yapmasına ve kendi enerjisine odaklanmasına yardımcı olmak, çalışanlarının aynı amaç için çalışıyor olmalarını sağlamak, faaliyette bulunduğu ortamın çevresindeki değişikliklere göre yönünü belirleyip o yöne doğru gitmesini sağlamak. </a:t>
            </a:r>
            <a:endParaRPr lang="tr-TR" dirty="0" smtClean="0"/>
          </a:p>
          <a:p>
            <a:r>
              <a:rPr lang="tr-TR" dirty="0" smtClean="0"/>
              <a:t>Kısaca </a:t>
            </a:r>
            <a:r>
              <a:rPr lang="tr-TR" dirty="0"/>
              <a:t>stratejik planlama bir organizasyonun ne olduğunu, ne yaptığını ve neden yaptığını şekillendiren ve ona bu konularda kılavuzluk yapan temel kararları ve eylemleri geleceğe odaklı olarak üreten sistemli çabadır.</a:t>
            </a:r>
            <a:endParaRPr lang="tr-TR" dirty="0" smtClean="0">
              <a:solidFill>
                <a:srgbClr val="FF0000"/>
              </a:solidFill>
            </a:endParaRPr>
          </a:p>
          <a:p>
            <a:endParaRPr lang="tr-TR" dirty="0" smtClean="0"/>
          </a:p>
          <a:p>
            <a:endParaRPr lang="tr-TR" dirty="0"/>
          </a:p>
        </p:txBody>
      </p:sp>
    </p:spTree>
    <p:extLst>
      <p:ext uri="{BB962C8B-B14F-4D97-AF65-F5344CB8AC3E}">
        <p14:creationId xmlns:p14="http://schemas.microsoft.com/office/powerpoint/2010/main" val="1983798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a:bodyPr>
          <a:lstStyle/>
          <a:p>
            <a:r>
              <a:rPr lang="tr-TR" dirty="0" smtClean="0">
                <a:solidFill>
                  <a:srgbClr val="FF0000"/>
                </a:solidFill>
              </a:rPr>
              <a:t>Yeni Kamu Yönetimi Yaklaşımı</a:t>
            </a:r>
          </a:p>
          <a:p>
            <a:r>
              <a:rPr lang="tr-TR" dirty="0"/>
              <a:t>Yeni </a:t>
            </a:r>
            <a:r>
              <a:rPr lang="tr-TR" dirty="0" smtClean="0"/>
              <a:t>kamu </a:t>
            </a:r>
            <a:r>
              <a:rPr lang="tr-TR" dirty="0"/>
              <a:t>y</a:t>
            </a:r>
            <a:r>
              <a:rPr lang="tr-TR" dirty="0" smtClean="0"/>
              <a:t>önetimi </a:t>
            </a:r>
            <a:r>
              <a:rPr lang="tr-TR" dirty="0"/>
              <a:t>yaklaşımının gelişiminde ekonomik, sosyal, siyasal ve teknolojik etmenlerden söz edilebilir. Literatürde baskın olan neredeyse anonimleşmiş söyleme göre, günümüz dünyasında bilgi ve iletişim teknolojilerindeki büyük ilerlemelerle birlikte yönetim alanında önemli değişiklikler meydana gelmektedir. Bu değişikliklerle birlikte, merkeziyetçi, bürokratik, hiyerarşik, hantal ve toplumun giderek artan ve çeşitlenen isteklerine yeterli ölçüde ve kalitede yanıt veremeyen yönetim anlayışının yerine, ademi merkeziyetçi, yatay ilişkilerle şekillenen, aktif, toplumun isteklerine duyarlı, etkin, verimli, şeffaf ve hesap verebilir bir yönetim anlayışı öne çıkmaktadır.</a:t>
            </a:r>
          </a:p>
          <a:p>
            <a:endParaRPr lang="tr-TR" dirty="0"/>
          </a:p>
        </p:txBody>
      </p:sp>
    </p:spTree>
    <p:extLst>
      <p:ext uri="{BB962C8B-B14F-4D97-AF65-F5344CB8AC3E}">
        <p14:creationId xmlns:p14="http://schemas.microsoft.com/office/powerpoint/2010/main" val="2009244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r>
              <a:rPr lang="tr-TR" dirty="0" smtClean="0"/>
              <a:t>Yeni </a:t>
            </a:r>
            <a:r>
              <a:rPr lang="tr-TR" dirty="0"/>
              <a:t>kamu yönetiminin kökeninde 1970’li yılların sonundan itibaren önce Batı Avrupa’da ortaya çıkan, refah devleti anlayışına, kamu alanının büyümesine, devletin kapasitesini şüpheyle karşılayan, özel sektörün üstünlüklerine inanan, hizmet sunumunda rekabetçi piyasayı anlamlı bulan yeni liberal yaklaşım önemli etkisi vardır (</a:t>
            </a:r>
            <a:r>
              <a:rPr lang="tr-TR" dirty="0" err="1"/>
              <a:t>Hague</a:t>
            </a:r>
            <a:r>
              <a:rPr lang="tr-TR" dirty="0"/>
              <a:t>, 2013).</a:t>
            </a:r>
          </a:p>
          <a:p>
            <a:endParaRPr lang="tr-TR" dirty="0"/>
          </a:p>
        </p:txBody>
      </p:sp>
    </p:spTree>
    <p:extLst>
      <p:ext uri="{BB962C8B-B14F-4D97-AF65-F5344CB8AC3E}">
        <p14:creationId xmlns:p14="http://schemas.microsoft.com/office/powerpoint/2010/main" val="2361361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r>
              <a:rPr lang="tr-TR" dirty="0" smtClean="0">
                <a:solidFill>
                  <a:srgbClr val="FF0000"/>
                </a:solidFill>
              </a:rPr>
              <a:t>2.Stratejik Plan Genel Tablosu </a:t>
            </a:r>
            <a:r>
              <a:rPr lang="tr-TR" dirty="0" smtClean="0"/>
              <a:t>(Üç temel stratejik amaç ve alt amaçlar)</a:t>
            </a:r>
          </a:p>
          <a:p>
            <a:r>
              <a:rPr lang="tr-TR" dirty="0" smtClean="0">
                <a:solidFill>
                  <a:srgbClr val="FF0000"/>
                </a:solidFill>
              </a:rPr>
              <a:t>3.Stratejik Amaç, Hedef ve Stratejiler </a:t>
            </a:r>
            <a:r>
              <a:rPr lang="tr-TR" dirty="0" smtClean="0"/>
              <a:t>(Tema 1. Eğitim ve Öğretime Erişim, Tema 2.Eğitim ve Öğretimde Kalite,  Tema 3. Kurumsal Kapasite, </a:t>
            </a:r>
          </a:p>
          <a:p>
            <a:r>
              <a:rPr lang="tr-TR" dirty="0"/>
              <a:t> </a:t>
            </a:r>
            <a:r>
              <a:rPr lang="tr-TR" dirty="0" smtClean="0"/>
              <a:t>           - Stratejik Amaç</a:t>
            </a:r>
          </a:p>
          <a:p>
            <a:r>
              <a:rPr lang="tr-TR" dirty="0"/>
              <a:t> </a:t>
            </a:r>
            <a:r>
              <a:rPr lang="tr-TR" dirty="0" smtClean="0"/>
              <a:t>           - Stratejik Hedef</a:t>
            </a:r>
          </a:p>
          <a:p>
            <a:r>
              <a:rPr lang="tr-TR" dirty="0"/>
              <a:t> </a:t>
            </a:r>
            <a:r>
              <a:rPr lang="tr-TR" dirty="0" smtClean="0"/>
              <a:t>           - Mevcut Durum</a:t>
            </a:r>
          </a:p>
          <a:p>
            <a:r>
              <a:rPr lang="tr-TR" dirty="0"/>
              <a:t> </a:t>
            </a:r>
            <a:r>
              <a:rPr lang="tr-TR" dirty="0" smtClean="0"/>
              <a:t>           - Performans Göstergeleri</a:t>
            </a:r>
          </a:p>
          <a:p>
            <a:r>
              <a:rPr lang="tr-TR" dirty="0"/>
              <a:t> </a:t>
            </a:r>
            <a:r>
              <a:rPr lang="tr-TR" dirty="0" smtClean="0"/>
              <a:t>           - Stratejiler )</a:t>
            </a:r>
          </a:p>
          <a:p>
            <a:pPr marL="0" indent="0">
              <a:buNone/>
            </a:pPr>
            <a:r>
              <a:rPr lang="tr-TR" dirty="0"/>
              <a:t> </a:t>
            </a:r>
            <a:r>
              <a:rPr lang="tr-TR" dirty="0" smtClean="0"/>
              <a:t>             </a:t>
            </a:r>
          </a:p>
          <a:p>
            <a:endParaRPr lang="tr-TR" dirty="0" smtClean="0"/>
          </a:p>
        </p:txBody>
      </p:sp>
    </p:spTree>
    <p:extLst>
      <p:ext uri="{BB962C8B-B14F-4D97-AF65-F5344CB8AC3E}">
        <p14:creationId xmlns:p14="http://schemas.microsoft.com/office/powerpoint/2010/main" val="3976222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rPr>
              <a:t>3. MALİYETLENDİRME</a:t>
            </a:r>
            <a:endParaRPr lang="tr-TR" sz="2400" dirty="0">
              <a:solidFill>
                <a:srgbClr val="FF0000"/>
              </a:solidFill>
            </a:endParaRPr>
          </a:p>
        </p:txBody>
      </p:sp>
      <p:sp>
        <p:nvSpPr>
          <p:cNvPr id="3" name="İçerik Yer Tutucusu 2"/>
          <p:cNvSpPr>
            <a:spLocks noGrp="1"/>
          </p:cNvSpPr>
          <p:nvPr>
            <p:ph sz="quarter" idx="1"/>
          </p:nvPr>
        </p:nvSpPr>
        <p:spPr/>
        <p:txBody>
          <a:bodyPr/>
          <a:lstStyle/>
          <a:p>
            <a:r>
              <a:rPr lang="tr-TR" dirty="0"/>
              <a:t>Millî Eğitim Bakanlığı 2015-2019 Stratejik Planı’nda yer alan stratejik amaçların gerçekleştirilebilmesi için beş yıllık süre için tahmini 381.200.000.000 TL’lik kaynağa ihtiyaç duyulmaktadır. Planda yer alan hedeflerin maliyet tahmini toplamından her bir amacın tahmini maliyetine, amaç maliyetleri toplamından ise stratejik planın tahmini maliyetine ulaşılmıştır.</a:t>
            </a:r>
          </a:p>
        </p:txBody>
      </p:sp>
    </p:spTree>
    <p:extLst>
      <p:ext uri="{BB962C8B-B14F-4D97-AF65-F5344CB8AC3E}">
        <p14:creationId xmlns:p14="http://schemas.microsoft.com/office/powerpoint/2010/main" val="4865699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a:solidFill>
                  <a:srgbClr val="FF0000"/>
                </a:solidFill>
              </a:rPr>
              <a:t>4</a:t>
            </a:r>
            <a:r>
              <a:rPr lang="tr-TR" sz="2400" dirty="0" smtClean="0">
                <a:solidFill>
                  <a:srgbClr val="FF0000"/>
                </a:solidFill>
              </a:rPr>
              <a:t>. İZLEME VE DEĞERLENDİRME</a:t>
            </a:r>
            <a:endParaRPr lang="tr-TR" sz="2400" dirty="0">
              <a:solidFill>
                <a:srgbClr val="FF0000"/>
              </a:solidFill>
            </a:endParaRPr>
          </a:p>
        </p:txBody>
      </p:sp>
      <p:sp>
        <p:nvSpPr>
          <p:cNvPr id="3" name="İçerik Yer Tutucusu 2"/>
          <p:cNvSpPr>
            <a:spLocks noGrp="1"/>
          </p:cNvSpPr>
          <p:nvPr>
            <p:ph sz="quarter" idx="1"/>
          </p:nvPr>
        </p:nvSpPr>
        <p:spPr/>
        <p:txBody>
          <a:bodyPr>
            <a:normAutofit fontScale="92500" lnSpcReduction="10000"/>
          </a:bodyPr>
          <a:lstStyle/>
          <a:p>
            <a:r>
              <a:rPr lang="tr-TR" dirty="0"/>
              <a:t>2015–2019 döneminde, kalkınma planları ve programlarda yer alan politika ve hedefler doğrultusunda kaynaklarının etkili, ekonomik ve verimli bir şekilde elde edilmesi ve kullanılmasını, hesap verebilirliği ve saydamlığı sağlamak üzere Millî Eğitim Bakanlığı 2015–2019 Stratejik Planı hazırlamıştır. Hazırlanan planın gerçekleşme durumlarının tespiti ve gerekli önlemlerin zamanında ve etkin biçimde alınabilmesi için Millî Eğitim Bakanlığı 2015–2019 Stratejik Planı İzleme ve Değerlendirme Modeli geliştirilmiştir.</a:t>
            </a:r>
          </a:p>
          <a:p>
            <a:r>
              <a:rPr lang="tr-TR" dirty="0"/>
              <a:t>İzleme, stratejik plan uygulamasının sistematik olarak takip edilmesi ve raporlanmasıdır. Değerlendirme ise, uygulama sonuçlarının amaç ve hedeflere kıyasla ölçülmesi ve söz konusu amaç ve hedeflerin tutarlılık ve uygunluğunun analizidir.</a:t>
            </a:r>
          </a:p>
        </p:txBody>
      </p:sp>
    </p:spTree>
    <p:extLst>
      <p:ext uri="{BB962C8B-B14F-4D97-AF65-F5344CB8AC3E}">
        <p14:creationId xmlns:p14="http://schemas.microsoft.com/office/powerpoint/2010/main" val="81256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85000" lnSpcReduction="20000"/>
          </a:bodyPr>
          <a:lstStyle/>
          <a:p>
            <a:r>
              <a:rPr lang="tr-TR" dirty="0"/>
              <a:t>Millî Eğitim Bakanlığı 2015–2019 Stratejik Planı İzleme ve Değerlendirme </a:t>
            </a:r>
            <a:r>
              <a:rPr lang="tr-TR" dirty="0" err="1"/>
              <a:t>Modeli’nin</a:t>
            </a:r>
            <a:r>
              <a:rPr lang="tr-TR" dirty="0"/>
              <a:t> çerçevesini</a:t>
            </a:r>
            <a:r>
              <a:rPr lang="tr-TR" dirty="0" smtClean="0"/>
              <a:t>;</a:t>
            </a:r>
          </a:p>
          <a:p>
            <a:endParaRPr lang="tr-TR" dirty="0"/>
          </a:p>
          <a:p>
            <a:r>
              <a:rPr lang="tr-TR" dirty="0" smtClean="0"/>
              <a:t>- MEB </a:t>
            </a:r>
            <a:r>
              <a:rPr lang="tr-TR" dirty="0"/>
              <a:t>2015–2019 Stratejik Planı ve performans programlarında yer alan performans göstergelerinin gerçekleşme durumlarının tespit edilmesi,</a:t>
            </a:r>
          </a:p>
          <a:p>
            <a:endParaRPr lang="tr-TR" dirty="0"/>
          </a:p>
          <a:p>
            <a:pPr marL="0" indent="0">
              <a:buNone/>
            </a:pPr>
            <a:r>
              <a:rPr lang="tr-TR" dirty="0"/>
              <a:t> </a:t>
            </a:r>
            <a:r>
              <a:rPr lang="tr-TR" dirty="0" smtClean="0"/>
              <a:t> -  Performans </a:t>
            </a:r>
            <a:r>
              <a:rPr lang="tr-TR" dirty="0"/>
              <a:t>göstergelerinin gerçekleşme durumlarının hedeflerle kıyaslanması,</a:t>
            </a:r>
          </a:p>
          <a:p>
            <a:endParaRPr lang="tr-TR" dirty="0"/>
          </a:p>
          <a:p>
            <a:r>
              <a:rPr lang="tr-TR" dirty="0" smtClean="0"/>
              <a:t>- Sonuçların </a:t>
            </a:r>
            <a:r>
              <a:rPr lang="tr-TR" dirty="0"/>
              <a:t>raporlanması ve paydaşlarla paylaşımı,</a:t>
            </a:r>
          </a:p>
          <a:p>
            <a:endParaRPr lang="tr-TR" dirty="0"/>
          </a:p>
          <a:p>
            <a:r>
              <a:rPr lang="tr-TR" dirty="0" smtClean="0"/>
              <a:t>- Güncelleme </a:t>
            </a:r>
            <a:r>
              <a:rPr lang="tr-TR" dirty="0"/>
              <a:t>dâhil gerekli tedbirlerin </a:t>
            </a:r>
            <a:r>
              <a:rPr lang="tr-TR" dirty="0" smtClean="0"/>
              <a:t>alınması süreçleri </a:t>
            </a:r>
            <a:r>
              <a:rPr lang="tr-TR" dirty="0"/>
              <a:t>oluşturmaktadır.</a:t>
            </a:r>
          </a:p>
          <a:p>
            <a:endParaRPr lang="tr-TR" dirty="0"/>
          </a:p>
        </p:txBody>
      </p:sp>
    </p:spTree>
    <p:extLst>
      <p:ext uri="{BB962C8B-B14F-4D97-AF65-F5344CB8AC3E}">
        <p14:creationId xmlns:p14="http://schemas.microsoft.com/office/powerpoint/2010/main" val="41997264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816</TotalTime>
  <Words>619</Words>
  <Application>Microsoft Office PowerPoint</Application>
  <PresentationFormat>Ekran Gösterisi (4:3)</PresentationFormat>
  <Paragraphs>40</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Arial</vt:lpstr>
      <vt:lpstr>Franklin Gothic Book</vt:lpstr>
      <vt:lpstr>Perpetua</vt:lpstr>
      <vt:lpstr>Tahoma</vt:lpstr>
      <vt:lpstr>Wingdings 2</vt:lpstr>
      <vt:lpstr>Hisse Senedi</vt:lpstr>
      <vt:lpstr>Eğitimde İşgücü Planlaması – 13 </vt:lpstr>
      <vt:lpstr>Planlama ve Stratejik Planlama</vt:lpstr>
      <vt:lpstr>PowerPoint Sunusu</vt:lpstr>
      <vt:lpstr>PowerPoint Sunusu</vt:lpstr>
      <vt:lpstr>PowerPoint Sunusu</vt:lpstr>
      <vt:lpstr>PowerPoint Sunusu</vt:lpstr>
      <vt:lpstr>3. MALİYETLENDİRME</vt:lpstr>
      <vt:lpstr>4. İZLEME VE DEĞERLENDİRME</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227</cp:revision>
  <dcterms:created xsi:type="dcterms:W3CDTF">2014-05-05T08:01:07Z</dcterms:created>
  <dcterms:modified xsi:type="dcterms:W3CDTF">2019-11-20T12:05:15Z</dcterms:modified>
</cp:coreProperties>
</file>