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3477400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360500B-C53D-43BD-A0C3-F5D1CFD71800}"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412101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2690465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1434562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376860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360500B-C53D-43BD-A0C3-F5D1CFD71800}" type="datetimeFigureOut">
              <a:rPr lang="tr-TR" smtClean="0"/>
              <a:t>15.2.2018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2549112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360500B-C53D-43BD-A0C3-F5D1CFD71800}" type="datetimeFigureOut">
              <a:rPr lang="tr-TR" smtClean="0"/>
              <a:t>15.2.2018</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1210086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2434048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1115516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457200"/>
            <a:ext cx="10972800" cy="13716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981200"/>
            <a:ext cx="5384800" cy="3886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384800" cy="3886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ftr" sz="quarter" idx="10"/>
          </p:nvPr>
        </p:nvSpPr>
        <p:spPr>
          <a:ln/>
        </p:spPr>
        <p:txBody>
          <a:bodyPr/>
          <a:lstStyle>
            <a:lvl1pPr>
              <a:defRPr/>
            </a:lvl1pPr>
          </a:lstStyle>
          <a:p>
            <a:pPr>
              <a:defRPr/>
            </a:pPr>
            <a:endParaRPr lang="tr-TR" altLang="tr-TR"/>
          </a:p>
        </p:txBody>
      </p:sp>
      <p:sp>
        <p:nvSpPr>
          <p:cNvPr id="6" name="Rectangle 3"/>
          <p:cNvSpPr>
            <a:spLocks noGrp="1" noChangeArrowheads="1"/>
          </p:cNvSpPr>
          <p:nvPr>
            <p:ph type="sldNum" sz="quarter" idx="11"/>
          </p:nvPr>
        </p:nvSpPr>
        <p:spPr>
          <a:ln/>
        </p:spPr>
        <p:txBody>
          <a:bodyPr/>
          <a:lstStyle>
            <a:lvl1pPr>
              <a:defRPr/>
            </a:lvl1pPr>
          </a:lstStyle>
          <a:p>
            <a:pPr>
              <a:defRPr/>
            </a:pPr>
            <a:fld id="{7918DB14-E804-4402-8501-A600CE19C045}" type="slidenum">
              <a:rPr lang="tr-TR" altLang="tr-TR"/>
              <a:pPr>
                <a:defRPr/>
              </a:pPr>
              <a:t>‹#›</a:t>
            </a:fld>
            <a:endParaRPr lang="tr-TR" altLang="tr-TR"/>
          </a:p>
        </p:txBody>
      </p:sp>
      <p:sp>
        <p:nvSpPr>
          <p:cNvPr id="7" name="Rectangle 16"/>
          <p:cNvSpPr>
            <a:spLocks noGrp="1" noChangeArrowheads="1"/>
          </p:cNvSpPr>
          <p:nvPr>
            <p:ph type="dt" sz="half" idx="12"/>
          </p:nvPr>
        </p:nvSpPr>
        <p:spPr>
          <a:ln/>
        </p:spPr>
        <p:txBody>
          <a:bodyPr/>
          <a:lstStyle>
            <a:lvl1pPr>
              <a:defRPr/>
            </a:lvl1pPr>
          </a:lstStyle>
          <a:p>
            <a:pPr>
              <a:defRPr/>
            </a:pPr>
            <a:endParaRPr lang="tr-TR" altLang="tr-TR"/>
          </a:p>
        </p:txBody>
      </p:sp>
    </p:spTree>
    <p:extLst>
      <p:ext uri="{BB962C8B-B14F-4D97-AF65-F5344CB8AC3E}">
        <p14:creationId xmlns:p14="http://schemas.microsoft.com/office/powerpoint/2010/main" val="1595519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1162574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360500B-C53D-43BD-A0C3-F5D1CFD71800}"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261312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360500B-C53D-43BD-A0C3-F5D1CFD71800}"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345710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360500B-C53D-43BD-A0C3-F5D1CFD71800}" type="datetimeFigureOut">
              <a:rPr lang="tr-TR" smtClean="0"/>
              <a:t>15.2.2018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16010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360500B-C53D-43BD-A0C3-F5D1CFD71800}" type="datetimeFigureOut">
              <a:rPr lang="tr-TR" smtClean="0"/>
              <a:t>15.2.2018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3028113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0500B-C53D-43BD-A0C3-F5D1CFD71800}" type="datetimeFigureOut">
              <a:rPr lang="tr-TR" smtClean="0"/>
              <a:t>15.2.2018</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4229346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360500B-C53D-43BD-A0C3-F5D1CFD71800}"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411900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360500B-C53D-43BD-A0C3-F5D1CFD71800}"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CE7F21-EA29-44D2-B081-FD10187B127E}" type="slidenum">
              <a:rPr lang="tr-TR" smtClean="0"/>
              <a:t>‹#›</a:t>
            </a:fld>
            <a:endParaRPr lang="tr-TR"/>
          </a:p>
        </p:txBody>
      </p:sp>
    </p:spTree>
    <p:extLst>
      <p:ext uri="{BB962C8B-B14F-4D97-AF65-F5344CB8AC3E}">
        <p14:creationId xmlns:p14="http://schemas.microsoft.com/office/powerpoint/2010/main" val="349220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360500B-C53D-43BD-A0C3-F5D1CFD71800}" type="datetimeFigureOut">
              <a:rPr lang="tr-TR" smtClean="0"/>
              <a:t>15.2.2018</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CCE7F21-EA29-44D2-B081-FD10187B127E}" type="slidenum">
              <a:rPr lang="tr-TR" smtClean="0"/>
              <a:t>‹#›</a:t>
            </a:fld>
            <a:endParaRPr lang="tr-TR"/>
          </a:p>
        </p:txBody>
      </p:sp>
    </p:spTree>
    <p:extLst>
      <p:ext uri="{BB962C8B-B14F-4D97-AF65-F5344CB8AC3E}">
        <p14:creationId xmlns:p14="http://schemas.microsoft.com/office/powerpoint/2010/main" val="1078726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EĞİTİMDE ETKİN ÖĞRENME</a:t>
            </a:r>
            <a:endParaRPr lang="tr-TR" dirty="0"/>
          </a:p>
        </p:txBody>
      </p:sp>
      <p:sp>
        <p:nvSpPr>
          <p:cNvPr id="3" name="Alt Başlık 2"/>
          <p:cNvSpPr>
            <a:spLocks noGrp="1"/>
          </p:cNvSpPr>
          <p:nvPr>
            <p:ph type="subTitle" idx="1"/>
          </p:nvPr>
        </p:nvSpPr>
        <p:spPr/>
        <p:txBody>
          <a:bodyPr/>
          <a:lstStyle/>
          <a:p>
            <a:r>
              <a:rPr lang="tr-TR" dirty="0" smtClean="0"/>
              <a:t>PLATON: ANIMSAMA KURAMI</a:t>
            </a:r>
            <a:endParaRPr lang="tr-TR" dirty="0"/>
          </a:p>
        </p:txBody>
      </p:sp>
    </p:spTree>
    <p:extLst>
      <p:ext uri="{BB962C8B-B14F-4D97-AF65-F5344CB8AC3E}">
        <p14:creationId xmlns:p14="http://schemas.microsoft.com/office/powerpoint/2010/main" val="1090951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A500B22-555B-43C0-9DF4-879C48FE3719}" type="slidenum">
              <a:rPr lang="tr-TR" altLang="tr-TR">
                <a:latin typeface="Arial Black" panose="020B0A04020102020204" pitchFamily="34" charset="0"/>
              </a:rPr>
              <a:pPr/>
              <a:t>10</a:t>
            </a:fld>
            <a:endParaRPr lang="tr-TR" altLang="tr-TR">
              <a:latin typeface="Arial Black" panose="020B0A04020102020204" pitchFamily="34" charset="0"/>
            </a:endParaRPr>
          </a:p>
        </p:txBody>
      </p:sp>
      <p:sp>
        <p:nvSpPr>
          <p:cNvPr id="9219"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9220"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“Platon’a göre bilgi, duyulara bağlı olarak elde edilemez, çünkü bilgi, hem var olana ilişkin olmalıdır hem de yanılmaz olmalıdır”(Demirci, 2008). </a:t>
            </a:r>
          </a:p>
          <a:p>
            <a:pPr eaLnBrk="1" hangingPunct="1"/>
            <a:endParaRPr lang="tr-TR" altLang="tr-TR">
              <a:latin typeface="Times New Roman" panose="02020603050405020304" pitchFamily="18" charset="0"/>
            </a:endParaRP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“Oysa, duyu algısının bu iki özelliği taşıdığı söylenemez ”(akt. Demirci, 2008). </a:t>
            </a:r>
          </a:p>
          <a:p>
            <a:pPr eaLnBrk="1" hangingPunct="1"/>
            <a:endParaRPr lang="tr-TR" altLang="tr-TR">
              <a:latin typeface="Times New Roman" panose="02020603050405020304" pitchFamily="18" charset="0"/>
            </a:endParaRP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“Sokrates, deyim yerindeyse dinamik bir bilgi anlayışına sahipken, Platon bilgiyi statikleştirir ve aşkın bir konuma yerleştirir ”(Demirci, 2008). </a:t>
            </a:r>
          </a:p>
          <a:p>
            <a:pPr eaLnBrk="1" hangingPunct="1">
              <a:buFont typeface="Wingdings" panose="05000000000000000000" pitchFamily="2" charset="2"/>
              <a:buNone/>
            </a:pPr>
            <a:endParaRPr lang="tr-TR" altLang="tr-TR">
              <a:latin typeface="Times New Roman" panose="02020603050405020304" pitchFamily="18" charset="0"/>
            </a:endParaRPr>
          </a:p>
        </p:txBody>
      </p:sp>
    </p:spTree>
    <p:extLst>
      <p:ext uri="{BB962C8B-B14F-4D97-AF65-F5344CB8AC3E}">
        <p14:creationId xmlns:p14="http://schemas.microsoft.com/office/powerpoint/2010/main" val="406672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0BCA32-D986-4950-9789-5B1D284E8397}" type="slidenum">
              <a:rPr lang="tr-TR" altLang="tr-TR">
                <a:latin typeface="Arial Black" panose="020B0A04020102020204" pitchFamily="34" charset="0"/>
              </a:rPr>
              <a:pPr/>
              <a:t>11</a:t>
            </a:fld>
            <a:endParaRPr lang="tr-TR" altLang="tr-TR">
              <a:latin typeface="Arial Black" panose="020B0A04020102020204" pitchFamily="34" charset="0"/>
            </a:endParaRPr>
          </a:p>
        </p:txBody>
      </p:sp>
      <p:sp>
        <p:nvSpPr>
          <p:cNvPr id="10243"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10244"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“Platon’da, Sokrates’teki gibi hayatı daha fazla yaşanmaya değer kılan şey, kendini mümkün olduğunca gerçekleştirme olmayıp, daha çok, bu türden hareketlerin sonunda varılan statik bir yetkinlik hâlidir. Örneğin, bir insan, güzelin bilgisine ulaşınca, hayatı onun için gerçekten de yaşanmaya değer bir hayat olur”(Demirci, 2008). </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durum bir kez kazanılınca, yeryüzünün tüm haz ve sevinçleri çok gerilerde kalacaktır” (akt. Demirci, 2008)  </a:t>
            </a:r>
          </a:p>
        </p:txBody>
      </p:sp>
    </p:spTree>
    <p:extLst>
      <p:ext uri="{BB962C8B-B14F-4D97-AF65-F5344CB8AC3E}">
        <p14:creationId xmlns:p14="http://schemas.microsoft.com/office/powerpoint/2010/main" val="2326556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F310FB-CC84-4B51-B60F-54A20AE55592}" type="slidenum">
              <a:rPr lang="tr-TR" altLang="tr-TR">
                <a:latin typeface="Arial Black" panose="020B0A04020102020204" pitchFamily="34" charset="0"/>
              </a:rPr>
              <a:pPr/>
              <a:t>12</a:t>
            </a:fld>
            <a:endParaRPr lang="tr-TR" altLang="tr-TR">
              <a:latin typeface="Arial Black" panose="020B0A04020102020204" pitchFamily="34" charset="0"/>
            </a:endParaRPr>
          </a:p>
        </p:txBody>
      </p:sp>
      <p:sp>
        <p:nvSpPr>
          <p:cNvPr id="11267"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11268"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“Sokrates, bilgiye karşı sürekli şüpheli yaklaşmayı öğütleyip bilgiye sürekli şüpheyle yaklaştığı hâlde insana, tek tek her bir insana güven duyarken, Platon, bilgiye yönelik şüpheyi ortadan kaldırıp onu mutlaklaştırdığı hâlde insana, bireye şüpheyle yaklaşır”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durum, Platon’un idealar felsefesine dayandırdığı bilgi kuramının bir sonucudur” (Demirci, 2008).  </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 şeylerin neden değiştiğinin bir açıklamasının formlar ya da idealar öğretisiyle açıklar” (Demirci, 2008). </a:t>
            </a:r>
          </a:p>
        </p:txBody>
      </p:sp>
    </p:spTree>
    <p:extLst>
      <p:ext uri="{BB962C8B-B14F-4D97-AF65-F5344CB8AC3E}">
        <p14:creationId xmlns:p14="http://schemas.microsoft.com/office/powerpoint/2010/main" val="3075314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E983B2-FF74-4D7E-8866-BC3FD6476BE6}" type="slidenum">
              <a:rPr lang="tr-TR" altLang="tr-TR">
                <a:latin typeface="Arial Black" panose="020B0A04020102020204" pitchFamily="34" charset="0"/>
              </a:rPr>
              <a:pPr/>
              <a:t>13</a:t>
            </a:fld>
            <a:endParaRPr lang="tr-TR" altLang="tr-TR">
              <a:latin typeface="Arial Black" panose="020B0A04020102020204" pitchFamily="34" charset="0"/>
            </a:endParaRPr>
          </a:p>
        </p:txBody>
      </p:sp>
      <p:sp>
        <p:nvSpPr>
          <p:cNvPr id="12291"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12292"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“Bu öğretiye göre, her madde, değişmez bir şekilde değişmeye ve çürümeye maruz kalır. Bununla birlikte, değişen maddi nesnelerin ve onlara dayalı kurumlar ve kanaatlerin arkasında değişmeyen bir gerçeklik vardır”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gerçeklik, hiç değişmeyen ve sonsuza kadar bozulmadan kalacak olan çok sayıda formlardan oluşur”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görülmeyen formlar, duyuların maddi formlarından bağımsız olarak göklerde var olur” (Demirci, 2008). </a:t>
            </a:r>
          </a:p>
        </p:txBody>
      </p:sp>
    </p:spTree>
    <p:extLst>
      <p:ext uri="{BB962C8B-B14F-4D97-AF65-F5344CB8AC3E}">
        <p14:creationId xmlns:p14="http://schemas.microsoft.com/office/powerpoint/2010/main" val="106755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ayt Numarası Yer Tutucusu 5"/>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0E842F-1F3B-420C-9D8D-75C8465F157F}" type="slidenum">
              <a:rPr lang="tr-TR" altLang="tr-TR">
                <a:latin typeface="Arial Black" panose="020B0A04020102020204" pitchFamily="34" charset="0"/>
              </a:rPr>
              <a:pPr/>
              <a:t>14</a:t>
            </a:fld>
            <a:endParaRPr lang="tr-TR" altLang="tr-TR">
              <a:latin typeface="Arial Black" panose="020B0A04020102020204" pitchFamily="34" charset="0"/>
            </a:endParaRPr>
          </a:p>
        </p:txBody>
      </p:sp>
      <p:sp>
        <p:nvSpPr>
          <p:cNvPr id="13315" name="Rectangle 4"/>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13316" name="Rectangle 5"/>
          <p:cNvSpPr>
            <a:spLocks noGrp="1" noChangeArrowheads="1"/>
          </p:cNvSpPr>
          <p:nvPr>
            <p:ph type="body" sz="half" idx="1"/>
          </p:nvPr>
        </p:nvSpPr>
        <p:spPr>
          <a:xfrm>
            <a:off x="609599" y="2798956"/>
            <a:ext cx="10581139" cy="3068444"/>
          </a:xfrm>
        </p:spPr>
        <p:txBody>
          <a:bodyPr/>
          <a:lstStyle/>
          <a:p>
            <a:pPr eaLnBrk="1" hangingPunct="1"/>
            <a:r>
              <a:rPr lang="tr-TR" altLang="tr-TR" dirty="0">
                <a:latin typeface="Times New Roman" panose="02020603050405020304" pitchFamily="18" charset="0"/>
              </a:rPr>
              <a:t>“Her bir form, yalnız akıl tarafından bilinebilen kutsal bir değer ve her dünyevî, maddî ya da geleneksel bir amaçtan daha üstün evrensel bir ideadır” (Demirci, 2008). </a:t>
            </a:r>
          </a:p>
        </p:txBody>
      </p:sp>
    </p:spTree>
    <p:extLst>
      <p:ext uri="{BB962C8B-B14F-4D97-AF65-F5344CB8AC3E}">
        <p14:creationId xmlns:p14="http://schemas.microsoft.com/office/powerpoint/2010/main" val="41588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FDDE09C-56B4-4197-B7C1-526F45BD0947}" type="slidenum">
              <a:rPr lang="tr-TR" altLang="tr-TR">
                <a:latin typeface="Arial Black" panose="020B0A04020102020204" pitchFamily="34" charset="0"/>
              </a:rPr>
              <a:pPr/>
              <a:t>15</a:t>
            </a:fld>
            <a:endParaRPr lang="tr-TR" altLang="tr-TR">
              <a:latin typeface="Arial Black" panose="020B0A04020102020204" pitchFamily="34" charset="0"/>
            </a:endParaRPr>
          </a:p>
        </p:txBody>
      </p:sp>
      <p:sp>
        <p:nvSpPr>
          <p:cNvPr id="14339"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14340"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“Bu öğretiye göre, örneğin, biz belli bir nesneyi “masa” olarak adlandırdığımızda, onun gerekli “masalık” vasıflarına sahip olduğunu söylemekteyiz. Platon’a göre formlar, hakikaten gerçek olanlardır, bütün fiziksel nesneler, sadece formların yaydıkları görünümlerdir” (Demirci, 2008). </a:t>
            </a:r>
          </a:p>
        </p:txBody>
      </p:sp>
    </p:spTree>
    <p:extLst>
      <p:ext uri="{BB962C8B-B14F-4D97-AF65-F5344CB8AC3E}">
        <p14:creationId xmlns:p14="http://schemas.microsoft.com/office/powerpoint/2010/main" val="3816576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E7E061-564D-4222-B40D-DBD7A773A895}" type="slidenum">
              <a:rPr lang="tr-TR" altLang="tr-TR">
                <a:latin typeface="Arial Black" panose="020B0A04020102020204" pitchFamily="34" charset="0"/>
              </a:rPr>
              <a:pPr/>
              <a:t>16</a:t>
            </a:fld>
            <a:endParaRPr lang="tr-TR" altLang="tr-TR">
              <a:latin typeface="Arial Black" panose="020B0A04020102020204" pitchFamily="34" charset="0"/>
            </a:endParaRPr>
          </a:p>
        </p:txBody>
      </p:sp>
      <p:sp>
        <p:nvSpPr>
          <p:cNvPr id="15363"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15364"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“Siyaset üzerine sistematik olarak eğilen ilk filozof olan Platon,Devlet’te, üç tabakalı bir yapı öngörürse de, aslında iki tabakalı bir yapı söz konusudur” (akt. Demirci, 2008).</a:t>
            </a:r>
            <a:r>
              <a:rPr lang="tr-TR" altLang="tr-TR"/>
              <a:t> </a:t>
            </a:r>
          </a:p>
          <a:p>
            <a:pPr eaLnBrk="1" hangingPunct="1"/>
            <a:endParaRPr lang="tr-TR" altLang="tr-TR"/>
          </a:p>
          <a:p>
            <a:pPr eaLnBrk="1" hangingPunct="1"/>
            <a:r>
              <a:rPr lang="tr-TR" altLang="tr-TR">
                <a:latin typeface="Times New Roman" panose="02020603050405020304" pitchFamily="18" charset="0"/>
              </a:rPr>
              <a:t>“Platon’un Devlet’inde yurttaşlar iki sınıfa bölünecek, bunlardan daha üst olanı da yine ikiye bölünecek, böylece toplam üç sınıf olacaktır. Bu sınıflar, aynı zamanda zihnin üç bölümüne, akıl, ruh ve şehvete denk düşerler”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 “Her sınıfa girecek insanlar, bu zihinsel vasıflardan ağırlıklı olarak sahip olduğu hangisiyse ona bağlı olarak belirlenir” (akt. Demirci, 2008).</a:t>
            </a:r>
            <a:r>
              <a:rPr lang="tr-TR" altLang="tr-TR"/>
              <a:t> </a:t>
            </a:r>
          </a:p>
        </p:txBody>
      </p:sp>
    </p:spTree>
    <p:extLst>
      <p:ext uri="{BB962C8B-B14F-4D97-AF65-F5344CB8AC3E}">
        <p14:creationId xmlns:p14="http://schemas.microsoft.com/office/powerpoint/2010/main" val="1016851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0DF6325-EDD3-4BB1-ADFF-5C15553169D3}" type="slidenum">
              <a:rPr lang="tr-TR" altLang="tr-TR">
                <a:latin typeface="Arial Black" panose="020B0A04020102020204" pitchFamily="34" charset="0"/>
              </a:rPr>
              <a:pPr/>
              <a:t>17</a:t>
            </a:fld>
            <a:endParaRPr lang="tr-TR" altLang="tr-TR">
              <a:latin typeface="Arial Black" panose="020B0A04020102020204" pitchFamily="34" charset="0"/>
            </a:endParaRPr>
          </a:p>
        </p:txBody>
      </p:sp>
      <p:sp>
        <p:nvSpPr>
          <p:cNvPr id="16387"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16388"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“Platon’a göre insanlar, yaradılıştan farklı işlere eğilimlidir ve toplumda her insanın birçok işi değil, doğuştan eğilimli olduğu tek bir işi görmesi ve aynı zamanda o iş ile sürekli uğraşarak o işte ustalaşması gerekir” (Demirci, 2008).</a:t>
            </a:r>
          </a:p>
          <a:p>
            <a:pPr eaLnBrk="1" hangingPunct="1"/>
            <a:endParaRPr lang="tr-TR" altLang="tr-TR">
              <a:latin typeface="Times New Roman" panose="02020603050405020304" pitchFamily="18" charset="0"/>
            </a:endParaRPr>
          </a:p>
          <a:p>
            <a:pPr eaLnBrk="1" hangingPunct="1">
              <a:buFont typeface="Wingdings" panose="05000000000000000000" pitchFamily="2" charset="2"/>
              <a:buNone/>
            </a:pPr>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çerçevede, Platon’un devletinde kafaları işlemeyip, yalnızca bedenleriyle çalışmasını bilenlerin üreticiler sınıfını, yani işçiler, çiftçiler zanaatçıları oluşturacağını, bu kişilerin, bu işlerin dışındaki askerlik ve yöneticilik gibi beceremeyeceği işlerle uğraşamayacağını belirtir” (Demirci, 2008). </a:t>
            </a:r>
          </a:p>
        </p:txBody>
      </p:sp>
    </p:spTree>
    <p:extLst>
      <p:ext uri="{BB962C8B-B14F-4D97-AF65-F5344CB8AC3E}">
        <p14:creationId xmlns:p14="http://schemas.microsoft.com/office/powerpoint/2010/main" val="3893795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16DDDC-6D35-49B0-8EE8-03B3AEAB0890}" type="slidenum">
              <a:rPr lang="tr-TR" altLang="tr-TR">
                <a:latin typeface="Arial Black" panose="020B0A04020102020204" pitchFamily="34" charset="0"/>
              </a:rPr>
              <a:pPr/>
              <a:t>18</a:t>
            </a:fld>
            <a:endParaRPr lang="tr-TR" altLang="tr-TR">
              <a:latin typeface="Arial Black" panose="020B0A04020102020204" pitchFamily="34" charset="0"/>
            </a:endParaRPr>
          </a:p>
        </p:txBody>
      </p:sp>
      <p:sp>
        <p:nvSpPr>
          <p:cNvPr id="17411"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17412" name="Rectangle 3"/>
          <p:cNvSpPr>
            <a:spLocks noGrp="1" noChangeArrowheads="1"/>
          </p:cNvSpPr>
          <p:nvPr>
            <p:ph type="body" idx="1"/>
          </p:nvPr>
        </p:nvSpPr>
        <p:spPr/>
        <p:txBody>
          <a:bodyPr>
            <a:normAutofit lnSpcReduction="10000"/>
          </a:bodyPr>
          <a:lstStyle/>
          <a:p>
            <a:pPr eaLnBrk="1" hangingPunct="1"/>
            <a:r>
              <a:rPr lang="tr-TR" altLang="tr-TR">
                <a:latin typeface="Times New Roman" panose="02020603050405020304" pitchFamily="18" charset="0"/>
              </a:rPr>
              <a:t>“Doğuştan yürekli ve cesur olanlar ise, askerlikle uğraşan koruyucular sınıfını oluşturacaklardır” (akt. Demirci, 2008).</a:t>
            </a:r>
          </a:p>
          <a:p>
            <a:pPr eaLnBrk="1" hangingPunct="1"/>
            <a:endParaRPr lang="tr-TR" altLang="tr-TR">
              <a:latin typeface="Times New Roman" panose="02020603050405020304" pitchFamily="18" charset="0"/>
            </a:endParaRPr>
          </a:p>
          <a:p>
            <a:pPr eaLnBrk="1" hangingPunct="1">
              <a:buFont typeface="Wingdings" panose="05000000000000000000" pitchFamily="2" charset="2"/>
              <a:buNone/>
            </a:pPr>
            <a:endParaRPr lang="tr-TR" altLang="tr-TR">
              <a:latin typeface="Times New Roman" panose="02020603050405020304" pitchFamily="18" charset="0"/>
            </a:endParaRPr>
          </a:p>
          <a:p>
            <a:pPr eaLnBrk="1" hangingPunct="1"/>
            <a:r>
              <a:rPr lang="tr-TR" altLang="tr-TR">
                <a:latin typeface="Times New Roman" panose="02020603050405020304" pitchFamily="18" charset="0"/>
              </a:rPr>
              <a:t>“Devlet’teki diyalogların başlangıcında adaleti tartışan ve sonunda adaleti kişinin kendi doğasına uygun işi yapması ve başkasının işine karışmaması olarak tanımlayan Platon, eğitimin amacını da, kişinin kendine uygun toplumsal bir konumda bulunmasını sağlamak olarak nitelemiştir” (akt. Demirci, 2008). </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“İdeal devleti adaletli hâle getiren şey de budur”(Demirci, 2008).  </a:t>
            </a:r>
          </a:p>
        </p:txBody>
      </p:sp>
    </p:spTree>
    <p:extLst>
      <p:ext uri="{BB962C8B-B14F-4D97-AF65-F5344CB8AC3E}">
        <p14:creationId xmlns:p14="http://schemas.microsoft.com/office/powerpoint/2010/main" val="1887638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7CC2DF2-87CE-41BE-93EE-C8953EC5670A}" type="slidenum">
              <a:rPr lang="tr-TR" altLang="tr-TR">
                <a:latin typeface="Arial Black" panose="020B0A04020102020204" pitchFamily="34" charset="0"/>
              </a:rPr>
              <a:pPr/>
              <a:t>19</a:t>
            </a:fld>
            <a:endParaRPr lang="tr-TR" altLang="tr-TR">
              <a:latin typeface="Arial Black" panose="020B0A04020102020204" pitchFamily="34" charset="0"/>
            </a:endParaRPr>
          </a:p>
        </p:txBody>
      </p:sp>
      <p:sp>
        <p:nvSpPr>
          <p:cNvPr id="18435"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18436" name="Rectangle 3"/>
          <p:cNvSpPr>
            <a:spLocks noGrp="1" noChangeArrowheads="1"/>
          </p:cNvSpPr>
          <p:nvPr>
            <p:ph type="body" idx="1"/>
          </p:nvPr>
        </p:nvSpPr>
        <p:spPr/>
        <p:txBody>
          <a:bodyPr>
            <a:normAutofit fontScale="92500" lnSpcReduction="20000"/>
          </a:bodyPr>
          <a:lstStyle/>
          <a:p>
            <a:pPr eaLnBrk="1" hangingPunct="1"/>
            <a:r>
              <a:rPr lang="tr-TR" altLang="tr-TR">
                <a:latin typeface="Times New Roman" panose="02020603050405020304" pitchFamily="18" charset="0"/>
              </a:rPr>
              <a:t>“Sokrates’ten farklı olarak, devleti bir amaç, bireyi ise bir araç olarak gören Platon, doğaları itibariyle farklı niteliklere sahip olan üç sınıfını birbirine karışmasının, devlete en çok zarar veren şey olduğunu belirtir” (akt.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düzeni sağlamanın aracı ise, eğitimdir”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durumda, her sınıfa farklı bir eğitim verilecek, hatta yöneticilik becerisi olmayan aşağı sınıftakilerin eğitiminde yalana bile başvurulacaktır”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“Ancak bu yalan, basit maddi çıkarlar için söylenmediği için, soylu yalan olarak nitelendirilecektir” (akt. Demirci, 2008).  </a:t>
            </a:r>
          </a:p>
        </p:txBody>
      </p:sp>
    </p:spTree>
    <p:extLst>
      <p:ext uri="{BB962C8B-B14F-4D97-AF65-F5344CB8AC3E}">
        <p14:creationId xmlns:p14="http://schemas.microsoft.com/office/powerpoint/2010/main" val="3371583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p:txBody>
          <a:bodyPr/>
          <a:lstStyle/>
          <a:p>
            <a:r>
              <a:rPr lang="tr-TR" altLang="tr-TR" sz="3200"/>
              <a:t>Platon’un Öğrenme Kuramı</a:t>
            </a:r>
          </a:p>
        </p:txBody>
      </p:sp>
      <p:sp>
        <p:nvSpPr>
          <p:cNvPr id="3" name="İçerik Yer Tutucusu 2"/>
          <p:cNvSpPr>
            <a:spLocks noGrp="1"/>
          </p:cNvSpPr>
          <p:nvPr>
            <p:ph idx="1"/>
          </p:nvPr>
        </p:nvSpPr>
        <p:spPr/>
        <p:txBody>
          <a:bodyPr>
            <a:normAutofit fontScale="92500" lnSpcReduction="20000"/>
          </a:bodyPr>
          <a:lstStyle/>
          <a:p>
            <a:pPr marL="0" indent="0" algn="just">
              <a:buNone/>
              <a:defRPr/>
            </a:pPr>
            <a:r>
              <a:rPr lang="tr-TR" sz="2400" dirty="0"/>
              <a:t>Bilgi doğuştandır, doğan kişinin zihninde bir yerdedir. Eğitim </a:t>
            </a:r>
            <a:r>
              <a:rPr lang="tr-TR" sz="2400" b="1" dirty="0">
                <a:solidFill>
                  <a:srgbClr val="FF0000"/>
                </a:solidFill>
              </a:rPr>
              <a:t>‘anımsama’</a:t>
            </a:r>
            <a:r>
              <a:rPr lang="tr-TR" sz="2400" b="1" dirty="0">
                <a:solidFill>
                  <a:schemeClr val="accent4">
                    <a:lumMod val="20000"/>
                    <a:lumOff val="80000"/>
                  </a:schemeClr>
                </a:solidFill>
              </a:rPr>
              <a:t> </a:t>
            </a:r>
            <a:r>
              <a:rPr lang="tr-TR" sz="2400" dirty="0"/>
              <a:t>sürecine yardım etmektir. Platon’a göre öğrenme süreci, ruhun zaten gördüğü ve elde ettiği gerçekliğin anımsanmasına bağlıdır. </a:t>
            </a:r>
          </a:p>
          <a:p>
            <a:pPr marL="0" indent="0">
              <a:buNone/>
              <a:defRPr/>
            </a:pPr>
            <a:endParaRPr lang="tr-TR" sz="2000" dirty="0"/>
          </a:p>
          <a:p>
            <a:pPr>
              <a:defRPr/>
            </a:pPr>
            <a:r>
              <a:rPr lang="tr-TR" sz="2000" dirty="0"/>
              <a:t>Platon ‘Devlet’ ‘Er’ miti</a:t>
            </a:r>
          </a:p>
          <a:p>
            <a:pPr>
              <a:defRPr/>
            </a:pPr>
            <a:endParaRPr lang="tr-TR" sz="2000" dirty="0"/>
          </a:p>
          <a:p>
            <a:pPr>
              <a:defRPr/>
            </a:pPr>
            <a:r>
              <a:rPr lang="tr-TR" sz="2000" dirty="0"/>
              <a:t>Platon ‘</a:t>
            </a:r>
            <a:r>
              <a:rPr lang="tr-TR" sz="2000" dirty="0" err="1"/>
              <a:t>Menon</a:t>
            </a:r>
            <a:r>
              <a:rPr lang="tr-TR" sz="2000" dirty="0"/>
              <a:t> Diyalogu’  </a:t>
            </a:r>
          </a:p>
          <a:p>
            <a:pPr>
              <a:defRPr/>
            </a:pPr>
            <a:endParaRPr lang="tr-TR" sz="2000" dirty="0"/>
          </a:p>
          <a:p>
            <a:pPr>
              <a:defRPr/>
            </a:pPr>
            <a:r>
              <a:rPr lang="tr-TR" sz="2000" dirty="0"/>
              <a:t>‘Mağara metaforu’</a:t>
            </a:r>
          </a:p>
          <a:p>
            <a:pPr>
              <a:defRPr/>
            </a:pPr>
            <a:endParaRPr lang="tr-TR" sz="2000" dirty="0"/>
          </a:p>
        </p:txBody>
      </p:sp>
      <p:sp>
        <p:nvSpPr>
          <p:cNvPr id="23556" name="Veri Yer Tutucusu 3"/>
          <p:cNvSpPr>
            <a:spLocks noGrp="1"/>
          </p:cNvSpPr>
          <p:nvPr>
            <p:ph type="dt"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81AEA69-1D90-4852-BC51-8AD720156532}" type="datetime1">
              <a:rPr lang="tr-TR" altLang="tr-TR" sz="1400"/>
              <a:pPr eaLnBrk="1" hangingPunct="1"/>
              <a:t>15.2.2018</a:t>
            </a:fld>
            <a:endParaRPr lang="en-US" altLang="tr-TR" sz="1400"/>
          </a:p>
        </p:txBody>
      </p:sp>
      <p:sp>
        <p:nvSpPr>
          <p:cNvPr id="23557"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sv-SE" altLang="tr-TR" sz="1400"/>
              <a:t>Öğr. Gör. Dr. Pınar Kızılhan</a:t>
            </a:r>
            <a:endParaRPr lang="en-US" altLang="tr-TR" sz="1400"/>
          </a:p>
        </p:txBody>
      </p:sp>
      <p:sp>
        <p:nvSpPr>
          <p:cNvPr id="23558"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A50F067-2614-42A8-AA91-AC55DFE6F990}" type="slidenum">
              <a:rPr lang="en-US" altLang="tr-TR" sz="1400"/>
              <a:pPr eaLnBrk="1" hangingPunct="1"/>
              <a:t>2</a:t>
            </a:fld>
            <a:endParaRPr lang="en-US" altLang="tr-TR" sz="1400"/>
          </a:p>
        </p:txBody>
      </p:sp>
    </p:spTree>
    <p:extLst>
      <p:ext uri="{BB962C8B-B14F-4D97-AF65-F5344CB8AC3E}">
        <p14:creationId xmlns:p14="http://schemas.microsoft.com/office/powerpoint/2010/main" val="737854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8DEAD0-218A-444D-A769-BD986FAE064B}" type="slidenum">
              <a:rPr lang="tr-TR" altLang="tr-TR">
                <a:latin typeface="Arial Black" panose="020B0A04020102020204" pitchFamily="34" charset="0"/>
              </a:rPr>
              <a:pPr/>
              <a:t>20</a:t>
            </a:fld>
            <a:endParaRPr lang="tr-TR" altLang="tr-TR">
              <a:latin typeface="Arial Black" panose="020B0A04020102020204" pitchFamily="34" charset="0"/>
            </a:endParaRPr>
          </a:p>
        </p:txBody>
      </p:sp>
      <p:sp>
        <p:nvSpPr>
          <p:cNvPr id="19459"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19460"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“Fakat daha önemlisi, her insanın doğuştan iyi olduğuna inandığı için ayrım yapmadan herkesle diyalog kuran, yani eğiten Sokrates’ten farklı olarak Platon, ruhları bakımından iyi doğmuş olanlarla kötü doğmuş olanlar arasında ayrım yapar ve bedenen kusurlu ve hastalıklı olanların ölmesine göz yumulmasını ve ruhları yaratılıştan kötü olanların ise öldürülmesini salık verir” (akt.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“Platon’da böylece, Sokrates’te herkesin sahip olduğu eğitim alma hakkı, sadece bir kısım elemelerden geçenlerin sahip olduğu bir ayrıcalık hâline gelmektedir” (Demirci, 2008).</a:t>
            </a:r>
            <a:r>
              <a:rPr lang="tr-TR" altLang="tr-TR"/>
              <a:t>  </a:t>
            </a:r>
          </a:p>
        </p:txBody>
      </p:sp>
    </p:spTree>
    <p:extLst>
      <p:ext uri="{BB962C8B-B14F-4D97-AF65-F5344CB8AC3E}">
        <p14:creationId xmlns:p14="http://schemas.microsoft.com/office/powerpoint/2010/main" val="891856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C5F446B-EE49-4A1B-B04A-C0F9D74AA194}" type="slidenum">
              <a:rPr lang="tr-TR" altLang="tr-TR">
                <a:latin typeface="Arial Black" panose="020B0A04020102020204" pitchFamily="34" charset="0"/>
              </a:rPr>
              <a:pPr/>
              <a:t>21</a:t>
            </a:fld>
            <a:endParaRPr lang="tr-TR" altLang="tr-TR">
              <a:latin typeface="Arial Black" panose="020B0A04020102020204" pitchFamily="34" charset="0"/>
            </a:endParaRPr>
          </a:p>
        </p:txBody>
      </p:sp>
      <p:sp>
        <p:nvSpPr>
          <p:cNvPr id="20483"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20484"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“Platon’un eğitim anlayışı, Sokrates’inki gibi kişisel kapasiteleri keşfetme ve geliştirme de değildir. Eğitim, Sokrates’inkinden farklı olarak, dinamik değil statik bir mahiyettedir Platon’da”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“Bu durumda eğitimin amacı, mevcudu korumak olmakta ve mevcudu korumak için de sorgulayıcı değil, endoktrine edici bir eğitim öngörülmektedir” (Demirci, 2008). </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“Platon’un devletinde eğitimin niteliğine bakıldığı zaman bu açıkça görülür. Bir kere, doğuştan belli niteliklere sahip olanların oluşturduğu koruyucular sınıfına otoriter ve totaliter nitelikli bir eğitim verilir” (Demirci, 2008). </a:t>
            </a:r>
          </a:p>
        </p:txBody>
      </p:sp>
    </p:spTree>
    <p:extLst>
      <p:ext uri="{BB962C8B-B14F-4D97-AF65-F5344CB8AC3E}">
        <p14:creationId xmlns:p14="http://schemas.microsoft.com/office/powerpoint/2010/main" val="3180281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A1E3075-9EF7-4DFF-A0A8-F00A7A767485}" type="slidenum">
              <a:rPr lang="tr-TR" altLang="tr-TR">
                <a:latin typeface="Arial Black" panose="020B0A04020102020204" pitchFamily="34" charset="0"/>
              </a:rPr>
              <a:pPr/>
              <a:t>22</a:t>
            </a:fld>
            <a:endParaRPr lang="tr-TR" altLang="tr-TR">
              <a:latin typeface="Arial Black" panose="020B0A04020102020204" pitchFamily="34" charset="0"/>
            </a:endParaRPr>
          </a:p>
        </p:txBody>
      </p:sp>
      <p:sp>
        <p:nvSpPr>
          <p:cNvPr id="21507"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21508"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“Devlet tarafından verilen ve tek tip olan bu eğitim, müzikten sanata kadar her öğretilecek şeyi denetim altına alır ve gerektiğinde sansürler”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“Müzik ve beden eğitimi dengeli bir şekilde verilen koruyucular, zaman zaman savaşa da götürülürler” (Demirci, 2008).</a:t>
            </a: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“Platon’un devletteki temel kaygısı olan hakiki bilgiye sahip olan bilge filozofun devleti yönetmesinin sağlanması, doğal olarak yöneticilerin seçilip eğitilmesi sorununu ortaya çıkarır” (Demirci, 2008).   </a:t>
            </a:r>
          </a:p>
        </p:txBody>
      </p:sp>
    </p:spTree>
    <p:extLst>
      <p:ext uri="{BB962C8B-B14F-4D97-AF65-F5344CB8AC3E}">
        <p14:creationId xmlns:p14="http://schemas.microsoft.com/office/powerpoint/2010/main" val="2644410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620CC26-AFDB-4214-8B7D-0518A32D0DC8}" type="slidenum">
              <a:rPr lang="tr-TR" altLang="tr-TR">
                <a:latin typeface="Arial Black" panose="020B0A04020102020204" pitchFamily="34" charset="0"/>
              </a:rPr>
              <a:pPr/>
              <a:t>23</a:t>
            </a:fld>
            <a:endParaRPr lang="tr-TR" altLang="tr-TR">
              <a:latin typeface="Arial Black" panose="020B0A04020102020204" pitchFamily="34" charset="0"/>
            </a:endParaRPr>
          </a:p>
        </p:txBody>
      </p:sp>
      <p:sp>
        <p:nvSpPr>
          <p:cNvPr id="22531"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22532"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“Bu sorunun çözümü ise, geleceğin planlanması anlamına gelir ki, bu da kurumsalcılığa yol açar” (Demirci, 2008). </a:t>
            </a:r>
          </a:p>
          <a:p>
            <a:pPr eaLnBrk="1" hangingPunct="1"/>
            <a:endParaRPr lang="tr-TR" altLang="tr-TR">
              <a:latin typeface="Times New Roman" panose="02020603050405020304" pitchFamily="18" charset="0"/>
            </a:endParaRPr>
          </a:p>
          <a:p>
            <a:pPr eaLnBrk="1" hangingPunct="1">
              <a:buFont typeface="Wingdings" panose="05000000000000000000" pitchFamily="2" charset="2"/>
              <a:buNone/>
            </a:pPr>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“Platon’un devleti, geleceğin yöneticileriyle ilgili kurumu, bir tür eğitim bakanlığı işlevi görür ve toplumdaki en önemli kurum da budur. Çünkü, iktidarın anahtarlarını o elinde tutar” (Demirci, 2008). </a:t>
            </a:r>
          </a:p>
        </p:txBody>
      </p:sp>
    </p:spTree>
    <p:extLst>
      <p:ext uri="{BB962C8B-B14F-4D97-AF65-F5344CB8AC3E}">
        <p14:creationId xmlns:p14="http://schemas.microsoft.com/office/powerpoint/2010/main" val="2648809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42A1FB-F4D2-48DA-ABD6-D33830888980}" type="slidenum">
              <a:rPr lang="tr-TR" altLang="tr-TR">
                <a:latin typeface="Arial Black" panose="020B0A04020102020204" pitchFamily="34" charset="0"/>
              </a:rPr>
              <a:pPr/>
              <a:t>24</a:t>
            </a:fld>
            <a:endParaRPr lang="tr-TR" altLang="tr-TR">
              <a:latin typeface="Arial Black" panose="020B0A04020102020204" pitchFamily="34" charset="0"/>
            </a:endParaRPr>
          </a:p>
        </p:txBody>
      </p:sp>
      <p:sp>
        <p:nvSpPr>
          <p:cNvPr id="23555"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DEVLET’TE EĞİTİM</a:t>
            </a:r>
          </a:p>
        </p:txBody>
      </p:sp>
      <p:sp>
        <p:nvSpPr>
          <p:cNvPr id="23556"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“Ayrıca, Platon’un devletinde doğaldır ki, devletin en önemli görevi, en iyileri, en yeteneklileri seçme işini başarıyla yerine getirmektir. Sokrates’te eğitimde her bir birey, öğrenmek için öğrenmeye teşvik edilirken, Platon’da eğitim, yükselmek ve iktidar sahibi olmak için bir araç hâline gelir” (Demirci, 2008).</a:t>
            </a:r>
          </a:p>
          <a:p>
            <a:pPr eaLnBrk="1" hangingPunct="1"/>
            <a:endParaRPr lang="tr-TR" altLang="tr-TR">
              <a:latin typeface="Times New Roman" panose="02020603050405020304" pitchFamily="18" charset="0"/>
            </a:endParaRP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“Kısaca, Platon’un eğitim sistemi, bireysel olmaktan çok kurumsaldır” (akt. Demirci, 2008).  </a:t>
            </a:r>
          </a:p>
        </p:txBody>
      </p:sp>
    </p:spTree>
    <p:extLst>
      <p:ext uri="{BB962C8B-B14F-4D97-AF65-F5344CB8AC3E}">
        <p14:creationId xmlns:p14="http://schemas.microsoft.com/office/powerpoint/2010/main" val="15992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FF66C0E-A495-41E5-8CD5-F82DD4949F5E}" type="slidenum">
              <a:rPr lang="tr-TR" altLang="tr-TR">
                <a:latin typeface="Arial Black" panose="020B0A04020102020204" pitchFamily="34" charset="0"/>
              </a:rPr>
              <a:pPr/>
              <a:t>25</a:t>
            </a:fld>
            <a:endParaRPr lang="tr-TR" altLang="tr-TR">
              <a:latin typeface="Arial Black" panose="020B0A04020102020204" pitchFamily="34" charset="0"/>
            </a:endParaRPr>
          </a:p>
        </p:txBody>
      </p:sp>
      <p:sp>
        <p:nvSpPr>
          <p:cNvPr id="24579"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KAYNAKÇA</a:t>
            </a:r>
          </a:p>
        </p:txBody>
      </p:sp>
      <p:sp>
        <p:nvSpPr>
          <p:cNvPr id="24580" name="Rectangle 3"/>
          <p:cNvSpPr>
            <a:spLocks noGrp="1" noChangeArrowheads="1"/>
          </p:cNvSpPr>
          <p:nvPr>
            <p:ph type="body" idx="1"/>
          </p:nvPr>
        </p:nvSpPr>
        <p:spPr/>
        <p:txBody>
          <a:bodyPr/>
          <a:lstStyle/>
          <a:p>
            <a:pPr eaLnBrk="1" hangingPunct="1">
              <a:buFont typeface="Wingdings" panose="05000000000000000000" pitchFamily="2" charset="2"/>
              <a:buChar char="Ø"/>
            </a:pPr>
            <a:r>
              <a:rPr lang="tr-TR" altLang="tr-TR" sz="1600">
                <a:latin typeface="Times New Roman" panose="02020603050405020304" pitchFamily="18" charset="0"/>
              </a:rPr>
              <a:t>Demirci, F. (2008). </a:t>
            </a:r>
            <a:r>
              <a:rPr lang="tr-TR" altLang="tr-TR" sz="1600" b="1" i="1">
                <a:latin typeface="Times New Roman" panose="02020603050405020304" pitchFamily="18" charset="0"/>
              </a:rPr>
              <a:t>İki Siyasal Eğitim Modeli: Sokrates ve Platon’un Eğitim ve İnsan Anlayışları (Sokratik ve Platonik Eğitim).</a:t>
            </a:r>
            <a:r>
              <a:rPr lang="tr-TR" altLang="tr-TR" sz="1600">
                <a:latin typeface="Times New Roman" panose="02020603050405020304" pitchFamily="18" charset="0"/>
              </a:rPr>
              <a:t> 38. ICANAS Uluslararası Asya ve K. Afrika Çalışmaları Kongresi Bildiriler Kitabı-Felsefe 10-15 Eylül 2007, Atatürk Kültür, Dil ve Tarih Yüksek Kurumu Yayınları, Ankara. </a:t>
            </a:r>
          </a:p>
          <a:p>
            <a:pPr eaLnBrk="1" hangingPunct="1">
              <a:buFont typeface="Wingdings" panose="05000000000000000000" pitchFamily="2" charset="2"/>
              <a:buChar char="Ø"/>
            </a:pPr>
            <a:r>
              <a:rPr lang="tr-TR" altLang="tr-TR" sz="1600">
                <a:latin typeface="Times New Roman" panose="02020603050405020304" pitchFamily="18" charset="0"/>
              </a:rPr>
              <a:t>Senemoğlu, O ( Güz 2016). </a:t>
            </a:r>
            <a:r>
              <a:rPr lang="tr-TR" altLang="tr-TR" sz="1600" b="1" i="1">
                <a:latin typeface="Times New Roman" panose="02020603050405020304" pitchFamily="18" charset="0"/>
              </a:rPr>
              <a:t>Antik Yunan Siyasal Düşünüşünde İnsan Doğası ve Toplum Anlayışı: Platon ve Aristoteles</a:t>
            </a:r>
            <a:r>
              <a:rPr lang="tr-TR" altLang="tr-TR" sz="1600">
                <a:latin typeface="Times New Roman" panose="02020603050405020304" pitchFamily="18" charset="0"/>
              </a:rPr>
              <a:t>. İnsan ve İnsan Bilim Kültür Sanat ve Düşünce Dergisi, sayı:10, s.42-63</a:t>
            </a:r>
          </a:p>
          <a:p>
            <a:pPr eaLnBrk="1" hangingPunct="1">
              <a:buFont typeface="Wingdings" panose="05000000000000000000" pitchFamily="2" charset="2"/>
              <a:buChar char="Ø"/>
            </a:pPr>
            <a:endParaRPr lang="tr-TR" altLang="tr-TR" sz="3000">
              <a:latin typeface="Times New Roman" panose="02020603050405020304" pitchFamily="18" charset="0"/>
            </a:endParaRPr>
          </a:p>
          <a:p>
            <a:pPr eaLnBrk="1" hangingPunct="1"/>
            <a:endParaRPr lang="tr-TR" altLang="tr-TR" smtClean="0"/>
          </a:p>
        </p:txBody>
      </p:sp>
    </p:spTree>
    <p:extLst>
      <p:ext uri="{BB962C8B-B14F-4D97-AF65-F5344CB8AC3E}">
        <p14:creationId xmlns:p14="http://schemas.microsoft.com/office/powerpoint/2010/main" val="2729227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p:txBody>
          <a:bodyPr/>
          <a:lstStyle/>
          <a:p>
            <a:r>
              <a:rPr lang="tr-TR" altLang="tr-TR" sz="3200">
                <a:solidFill>
                  <a:srgbClr val="FFCC66"/>
                </a:solidFill>
              </a:rPr>
              <a:t>Platon’un Öğrenme Kuramı</a:t>
            </a:r>
            <a:endParaRPr lang="tr-TR" altLang="tr-TR" smtClean="0"/>
          </a:p>
        </p:txBody>
      </p:sp>
      <p:sp>
        <p:nvSpPr>
          <p:cNvPr id="3" name="İçerik Yer Tutucusu 2"/>
          <p:cNvSpPr>
            <a:spLocks noGrp="1"/>
          </p:cNvSpPr>
          <p:nvPr>
            <p:ph idx="1"/>
          </p:nvPr>
        </p:nvSpPr>
        <p:spPr>
          <a:xfrm>
            <a:off x="2667000" y="1600200"/>
            <a:ext cx="7772400" cy="4495800"/>
          </a:xfrm>
        </p:spPr>
        <p:txBody>
          <a:bodyPr>
            <a:normAutofit fontScale="85000" lnSpcReduction="10000"/>
          </a:bodyPr>
          <a:lstStyle/>
          <a:p>
            <a:pPr marL="0" indent="0">
              <a:buNone/>
              <a:defRPr/>
            </a:pPr>
            <a:r>
              <a:rPr lang="tr-TR" sz="2400" dirty="0"/>
              <a:t>Platon Devlet Er miti </a:t>
            </a:r>
          </a:p>
          <a:p>
            <a:pPr>
              <a:defRPr/>
            </a:pPr>
            <a:endParaRPr lang="tr-TR" sz="2400" dirty="0"/>
          </a:p>
          <a:p>
            <a:pPr algn="just">
              <a:defRPr/>
            </a:pPr>
            <a:r>
              <a:rPr lang="tr-TR" sz="2000" dirty="0"/>
              <a:t>Savaşta ölen ruhuna neler olduğunu anlatmak için iki hafta sonra dirilen genç asker Er’in maceralarının anlatıldığı mitolojik öyküde;</a:t>
            </a:r>
          </a:p>
          <a:p>
            <a:pPr algn="just">
              <a:defRPr/>
            </a:pPr>
            <a:endParaRPr lang="tr-TR" sz="2000" dirty="0"/>
          </a:p>
          <a:p>
            <a:pPr algn="just">
              <a:defRPr/>
            </a:pPr>
            <a:r>
              <a:rPr lang="tr-TR" sz="2000" dirty="0"/>
              <a:t>Er, gerçekten ölenlerin ruhları ile birlikte sonsuz gerçeklik ülkesini temaşa etmiş, bu temaşa vasıtasıyla hakikate ulaşmıştır. Ruhların yeniden doğmadan önce unutkanlık nehrinden içmeye zorlananlardan bazıları kendilerine düşen paydan fazlasını içerek, cennette gördüklerini unutmuş, dünyadaki yeni hayatlarında gerçeklikle ilgili hiç bir şey hatırlayamamıştır. Az miktarda içenler (öğrenenler) kendi ruhlarının elde ettiği gerçeklik kavrayışını kazanabilmiştir. </a:t>
            </a:r>
          </a:p>
          <a:p>
            <a:pPr algn="just">
              <a:defRPr/>
            </a:pPr>
            <a:endParaRPr lang="tr-TR" sz="2000" dirty="0"/>
          </a:p>
          <a:p>
            <a:pPr algn="just">
              <a:defRPr/>
            </a:pPr>
            <a:r>
              <a:rPr lang="tr-TR" sz="2000" dirty="0"/>
              <a:t>   </a:t>
            </a:r>
          </a:p>
        </p:txBody>
      </p:sp>
      <p:sp>
        <p:nvSpPr>
          <p:cNvPr id="24580" name="Veri Yer Tutucusu 3"/>
          <p:cNvSpPr>
            <a:spLocks noGrp="1"/>
          </p:cNvSpPr>
          <p:nvPr>
            <p:ph type="dt"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FB47C5E-D433-4DB7-8130-9C732E73E54A}" type="datetime1">
              <a:rPr lang="tr-TR" altLang="tr-TR" sz="1400"/>
              <a:pPr eaLnBrk="1" hangingPunct="1"/>
              <a:t>15.2.2018</a:t>
            </a:fld>
            <a:endParaRPr lang="en-US" altLang="tr-TR" sz="1400"/>
          </a:p>
        </p:txBody>
      </p:sp>
      <p:sp>
        <p:nvSpPr>
          <p:cNvPr id="24581"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sv-SE" altLang="tr-TR" sz="1400"/>
              <a:t>Öğr. Gör. Dr. Pınar Kızılhan</a:t>
            </a:r>
            <a:endParaRPr lang="en-US" altLang="tr-TR" sz="1400"/>
          </a:p>
        </p:txBody>
      </p:sp>
      <p:sp>
        <p:nvSpPr>
          <p:cNvPr id="24582"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D584F3-1DEC-4D4F-AA24-32C97CCC650B}" type="slidenum">
              <a:rPr lang="en-US" altLang="tr-TR" sz="1400"/>
              <a:pPr eaLnBrk="1" hangingPunct="1"/>
              <a:t>3</a:t>
            </a:fld>
            <a:endParaRPr lang="en-US" altLang="tr-TR" sz="1400"/>
          </a:p>
        </p:txBody>
      </p:sp>
    </p:spTree>
    <p:extLst>
      <p:ext uri="{BB962C8B-B14F-4D97-AF65-F5344CB8AC3E}">
        <p14:creationId xmlns:p14="http://schemas.microsoft.com/office/powerpoint/2010/main" val="127988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p:txBody>
          <a:bodyPr/>
          <a:lstStyle/>
          <a:p>
            <a:r>
              <a:rPr lang="tr-TR" altLang="tr-TR" sz="3200">
                <a:solidFill>
                  <a:srgbClr val="FFCC66"/>
                </a:solidFill>
              </a:rPr>
              <a:t>Platon’un Öğrenme Kuramı</a:t>
            </a:r>
            <a:endParaRPr lang="tr-TR" altLang="tr-TR" smtClean="0"/>
          </a:p>
        </p:txBody>
      </p:sp>
      <p:sp>
        <p:nvSpPr>
          <p:cNvPr id="3" name="İçerik Yer Tutucusu 2"/>
          <p:cNvSpPr>
            <a:spLocks noGrp="1"/>
          </p:cNvSpPr>
          <p:nvPr>
            <p:ph idx="1"/>
          </p:nvPr>
        </p:nvSpPr>
        <p:spPr/>
        <p:txBody>
          <a:bodyPr/>
          <a:lstStyle/>
          <a:p>
            <a:pPr marL="0" indent="0">
              <a:buNone/>
              <a:defRPr/>
            </a:pPr>
            <a:r>
              <a:rPr lang="tr-TR" sz="2400" dirty="0"/>
              <a:t>Platon </a:t>
            </a:r>
            <a:r>
              <a:rPr lang="tr-TR" sz="2400" dirty="0" err="1"/>
              <a:t>Menon</a:t>
            </a:r>
            <a:r>
              <a:rPr lang="tr-TR" sz="2400" dirty="0"/>
              <a:t> Diyalogu</a:t>
            </a:r>
          </a:p>
          <a:p>
            <a:pPr>
              <a:defRPr/>
            </a:pPr>
            <a:endParaRPr lang="tr-TR" sz="2400" dirty="0"/>
          </a:p>
          <a:p>
            <a:pPr algn="just">
              <a:defRPr/>
            </a:pPr>
            <a:r>
              <a:rPr lang="tr-TR" sz="2000" dirty="0"/>
              <a:t>Daha önce hiç geometri dersi görmemiş köle bir çocuğa, Pisagor teoremine (üçgenin iki kenarının karelerinin toplamı, hipotenüsün karesine eşittir) benzer bir teoremi kendisinin bulabilmesi için çeşitli sorular sorduğu yer alır. </a:t>
            </a:r>
          </a:p>
        </p:txBody>
      </p:sp>
      <p:sp>
        <p:nvSpPr>
          <p:cNvPr id="25604" name="Veri Yer Tutucusu 3"/>
          <p:cNvSpPr>
            <a:spLocks noGrp="1"/>
          </p:cNvSpPr>
          <p:nvPr>
            <p:ph type="dt"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4E4F6-8FF1-4A68-812D-28CE48A3206E}" type="datetime1">
              <a:rPr lang="tr-TR" altLang="tr-TR" sz="1400"/>
              <a:pPr eaLnBrk="1" hangingPunct="1"/>
              <a:t>15.2.2018</a:t>
            </a:fld>
            <a:endParaRPr lang="en-US" altLang="tr-TR" sz="1400"/>
          </a:p>
        </p:txBody>
      </p:sp>
      <p:sp>
        <p:nvSpPr>
          <p:cNvPr id="25605"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sv-SE" altLang="tr-TR" sz="1400"/>
              <a:t>Öğr. Gör. Dr. Pınar Kızılhan</a:t>
            </a:r>
            <a:endParaRPr lang="en-US" altLang="tr-TR" sz="1400"/>
          </a:p>
        </p:txBody>
      </p:sp>
      <p:sp>
        <p:nvSpPr>
          <p:cNvPr id="25606"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77C4625-39A0-4E9A-A64A-854BCB46A961}" type="slidenum">
              <a:rPr lang="en-US" altLang="tr-TR" sz="1400"/>
              <a:pPr eaLnBrk="1" hangingPunct="1"/>
              <a:t>4</a:t>
            </a:fld>
            <a:endParaRPr lang="en-US" altLang="tr-TR" sz="1400"/>
          </a:p>
        </p:txBody>
      </p:sp>
    </p:spTree>
    <p:extLst>
      <p:ext uri="{BB962C8B-B14F-4D97-AF65-F5344CB8AC3E}">
        <p14:creationId xmlns:p14="http://schemas.microsoft.com/office/powerpoint/2010/main" val="2261292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p:cNvSpPr>
            <a:spLocks noGrp="1"/>
          </p:cNvSpPr>
          <p:nvPr>
            <p:ph type="title"/>
          </p:nvPr>
        </p:nvSpPr>
        <p:spPr/>
        <p:txBody>
          <a:bodyPr/>
          <a:lstStyle/>
          <a:p>
            <a:r>
              <a:rPr lang="tr-TR" altLang="tr-TR" sz="3200">
                <a:solidFill>
                  <a:srgbClr val="FFCC66"/>
                </a:solidFill>
              </a:rPr>
              <a:t>Platon’un Öğrenme Kuramı</a:t>
            </a:r>
            <a:endParaRPr lang="tr-TR" altLang="tr-TR" smtClean="0"/>
          </a:p>
        </p:txBody>
      </p:sp>
      <p:sp>
        <p:nvSpPr>
          <p:cNvPr id="26627" name="İçerik Yer Tutucusu 2"/>
          <p:cNvSpPr>
            <a:spLocks noGrp="1"/>
          </p:cNvSpPr>
          <p:nvPr>
            <p:ph idx="1"/>
          </p:nvPr>
        </p:nvSpPr>
        <p:spPr/>
        <p:txBody>
          <a:bodyPr/>
          <a:lstStyle/>
          <a:p>
            <a:pPr marL="0" indent="0">
              <a:buNone/>
            </a:pPr>
            <a:r>
              <a:rPr lang="tr-TR" altLang="tr-TR" sz="2400"/>
              <a:t>Mağara metaforu</a:t>
            </a:r>
          </a:p>
          <a:p>
            <a:pPr marL="0" indent="0">
              <a:buNone/>
            </a:pPr>
            <a:endParaRPr lang="tr-TR" altLang="tr-TR" sz="2000"/>
          </a:p>
          <a:p>
            <a:pPr marL="0" indent="0">
              <a:buNone/>
            </a:pPr>
            <a:r>
              <a:rPr lang="tr-TR" altLang="tr-TR" sz="2000"/>
              <a:t>Bu metafora göre </a:t>
            </a:r>
            <a:r>
              <a:rPr lang="tr-TR" altLang="tr-TR" sz="2000" b="1"/>
              <a:t>öğretme</a:t>
            </a:r>
            <a:r>
              <a:rPr lang="tr-TR" altLang="tr-TR" sz="2000"/>
              <a:t>, insanları cehaletin zincirlerinden kurtarma sürecidir. Mantıksal ve matematiksel olarak soyut akıl yürütmeye değer verir. Mantık kurmak üzerine eğitilmiş bir kişi cehalet mağarasından kaçabilir, zihnini kullanarak, hakikati görebilir. </a:t>
            </a:r>
          </a:p>
        </p:txBody>
      </p:sp>
      <p:sp>
        <p:nvSpPr>
          <p:cNvPr id="26628" name="Veri Yer Tutucusu 3"/>
          <p:cNvSpPr>
            <a:spLocks noGrp="1"/>
          </p:cNvSpPr>
          <p:nvPr>
            <p:ph type="dt"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46FE4F0-BB1B-45BD-AECB-680DD3165B59}" type="datetime1">
              <a:rPr lang="tr-TR" altLang="tr-TR" sz="1400"/>
              <a:pPr eaLnBrk="1" hangingPunct="1"/>
              <a:t>15.2.2018</a:t>
            </a:fld>
            <a:endParaRPr lang="en-US" altLang="tr-TR" sz="1400"/>
          </a:p>
        </p:txBody>
      </p:sp>
      <p:sp>
        <p:nvSpPr>
          <p:cNvPr id="26629" name="Altbilgi Yer Tutucusu 4"/>
          <p:cNvSpPr>
            <a:spLocks noGrp="1"/>
          </p:cNvSpPr>
          <p:nvPr>
            <p:ph type="ftr" sz="quarter" idx="1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sv-SE" altLang="tr-TR" sz="1400"/>
              <a:t>Öğr. Gör. Dr. Pınar Kızılhan</a:t>
            </a:r>
            <a:endParaRPr lang="en-US" altLang="tr-TR" sz="1400"/>
          </a:p>
        </p:txBody>
      </p:sp>
      <p:sp>
        <p:nvSpPr>
          <p:cNvPr id="26630" name="Slayt Numarası Yer Tutucusu 5"/>
          <p:cNvSpPr>
            <a:spLocks noGrp="1"/>
          </p:cNvSpPr>
          <p:nvPr>
            <p:ph type="sldNum" sz="quarter" idx="12"/>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4748D44-6B81-4C6C-95B0-1BCF31F5AE07}" type="slidenum">
              <a:rPr lang="en-US" altLang="tr-TR" sz="1400"/>
              <a:pPr eaLnBrk="1" hangingPunct="1"/>
              <a:t>5</a:t>
            </a:fld>
            <a:endParaRPr lang="en-US" altLang="tr-TR" sz="1400"/>
          </a:p>
        </p:txBody>
      </p:sp>
    </p:spTree>
    <p:extLst>
      <p:ext uri="{BB962C8B-B14F-4D97-AF65-F5344CB8AC3E}">
        <p14:creationId xmlns:p14="http://schemas.microsoft.com/office/powerpoint/2010/main" val="95453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ayt Numarası Yer Tutucusu 5"/>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95BD42-B1F0-45D4-BE0F-0DC22E0242FD}" type="slidenum">
              <a:rPr lang="tr-TR" altLang="tr-TR">
                <a:latin typeface="Arial Black" panose="020B0A04020102020204" pitchFamily="34" charset="0"/>
              </a:rPr>
              <a:pPr/>
              <a:t>6</a:t>
            </a:fld>
            <a:endParaRPr lang="tr-TR" altLang="tr-TR">
              <a:latin typeface="Arial Black" panose="020B0A04020102020204" pitchFamily="34" charset="0"/>
            </a:endParaRPr>
          </a:p>
        </p:txBody>
      </p:sp>
      <p:sp>
        <p:nvSpPr>
          <p:cNvPr id="5123"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KİMDİR?</a:t>
            </a:r>
          </a:p>
        </p:txBody>
      </p:sp>
      <p:sp>
        <p:nvSpPr>
          <p:cNvPr id="5124" name="Rectangle 4"/>
          <p:cNvSpPr>
            <a:spLocks noGrp="1" noChangeArrowheads="1"/>
          </p:cNvSpPr>
          <p:nvPr>
            <p:ph type="body" sz="half" idx="1"/>
          </p:nvPr>
        </p:nvSpPr>
        <p:spPr>
          <a:xfrm>
            <a:off x="609599" y="2520176"/>
            <a:ext cx="9348439" cy="3347224"/>
          </a:xfrm>
        </p:spPr>
        <p:txBody>
          <a:bodyPr/>
          <a:lstStyle/>
          <a:p>
            <a:pPr eaLnBrk="1" hangingPunct="1">
              <a:buFont typeface="Wingdings" panose="05000000000000000000" pitchFamily="2" charset="2"/>
              <a:buChar char="Ø"/>
            </a:pPr>
            <a:r>
              <a:rPr lang="tr-TR" altLang="tr-TR" dirty="0">
                <a:latin typeface="Times New Roman" panose="02020603050405020304" pitchFamily="18" charset="0"/>
              </a:rPr>
              <a:t>Atina’da İ.Ö. 420’de doğan Platon, siyaset üzerinde sistematik olarak eğilen ilk antik düşünürdür” (</a:t>
            </a:r>
            <a:r>
              <a:rPr lang="tr-TR" altLang="tr-TR" dirty="0" err="1">
                <a:latin typeface="Times New Roman" panose="02020603050405020304" pitchFamily="18" charset="0"/>
              </a:rPr>
              <a:t>akt</a:t>
            </a:r>
            <a:r>
              <a:rPr lang="tr-TR" altLang="tr-TR" dirty="0">
                <a:latin typeface="Times New Roman" panose="02020603050405020304" pitchFamily="18" charset="0"/>
              </a:rPr>
              <a:t>. Senemoğlu, 2016).</a:t>
            </a:r>
          </a:p>
          <a:p>
            <a:pPr eaLnBrk="1" hangingPunct="1">
              <a:buFont typeface="Wingdings" panose="05000000000000000000" pitchFamily="2" charset="2"/>
              <a:buChar char="Ø"/>
            </a:pPr>
            <a:endParaRPr lang="tr-TR" altLang="tr-TR" dirty="0">
              <a:latin typeface="Times New Roman" panose="02020603050405020304" pitchFamily="18" charset="0"/>
            </a:endParaRPr>
          </a:p>
          <a:p>
            <a:pPr eaLnBrk="1" hangingPunct="1">
              <a:buFont typeface="Wingdings" panose="05000000000000000000" pitchFamily="2" charset="2"/>
              <a:buChar char="Ø"/>
            </a:pPr>
            <a:r>
              <a:rPr lang="tr-TR" altLang="tr-TR" dirty="0">
                <a:latin typeface="Times New Roman" panose="02020603050405020304" pitchFamily="18" charset="0"/>
              </a:rPr>
              <a:t>İdealist felsefenin öncüsüdür.</a:t>
            </a:r>
          </a:p>
          <a:p>
            <a:pPr eaLnBrk="1" hangingPunct="1">
              <a:buFont typeface="Wingdings" panose="05000000000000000000" pitchFamily="2" charset="2"/>
              <a:buChar char="Ø"/>
            </a:pPr>
            <a:endParaRPr lang="tr-TR" altLang="tr-TR" dirty="0">
              <a:latin typeface="Times New Roman" panose="02020603050405020304" pitchFamily="18" charset="0"/>
            </a:endParaRPr>
          </a:p>
          <a:p>
            <a:pPr eaLnBrk="1" hangingPunct="1">
              <a:buFont typeface="Wingdings" panose="05000000000000000000" pitchFamily="2" charset="2"/>
              <a:buChar char="Ø"/>
            </a:pPr>
            <a:r>
              <a:rPr lang="tr-TR" altLang="tr-TR" dirty="0">
                <a:latin typeface="Times New Roman" panose="02020603050405020304" pitchFamily="18" charset="0"/>
              </a:rPr>
              <a:t>İdealar ve duyalar dünyasından bahseder.</a:t>
            </a:r>
          </a:p>
          <a:p>
            <a:pPr eaLnBrk="1" hangingPunct="1">
              <a:buFont typeface="Wingdings" panose="05000000000000000000" pitchFamily="2" charset="2"/>
              <a:buChar char="Ø"/>
            </a:pPr>
            <a:endParaRPr lang="tr-TR" altLang="tr-TR" dirty="0">
              <a:latin typeface="Times New Roman" panose="02020603050405020304" pitchFamily="18" charset="0"/>
            </a:endParaRPr>
          </a:p>
        </p:txBody>
      </p:sp>
    </p:spTree>
    <p:extLst>
      <p:ext uri="{BB962C8B-B14F-4D97-AF65-F5344CB8AC3E}">
        <p14:creationId xmlns:p14="http://schemas.microsoft.com/office/powerpoint/2010/main" val="843541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ED97598-22F8-4229-9372-907456D5C831}" type="slidenum">
              <a:rPr lang="tr-TR" altLang="tr-TR">
                <a:latin typeface="Arial Black" panose="020B0A04020102020204" pitchFamily="34" charset="0"/>
              </a:rPr>
              <a:pPr/>
              <a:t>7</a:t>
            </a:fld>
            <a:endParaRPr lang="tr-TR" altLang="tr-TR">
              <a:latin typeface="Arial Black" panose="020B0A04020102020204" pitchFamily="34" charset="0"/>
            </a:endParaRPr>
          </a:p>
        </p:txBody>
      </p:sp>
      <p:sp>
        <p:nvSpPr>
          <p:cNvPr id="6147"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 KİMDİR?</a:t>
            </a:r>
          </a:p>
        </p:txBody>
      </p:sp>
      <p:sp>
        <p:nvSpPr>
          <p:cNvPr id="6148" name="Rectangle 3"/>
          <p:cNvSpPr>
            <a:spLocks noGrp="1" noChangeArrowheads="1"/>
          </p:cNvSpPr>
          <p:nvPr>
            <p:ph type="body" idx="1"/>
          </p:nvPr>
        </p:nvSpPr>
        <p:spPr/>
        <p:txBody>
          <a:bodyPr/>
          <a:lstStyle/>
          <a:p>
            <a:pPr eaLnBrk="1" hangingPunct="1">
              <a:buFont typeface="Wingdings" panose="05000000000000000000" pitchFamily="2" charset="2"/>
              <a:buChar char="Ø"/>
            </a:pPr>
            <a:r>
              <a:rPr lang="tr-TR" altLang="tr-TR">
                <a:latin typeface="Times New Roman" panose="02020603050405020304" pitchFamily="18" charset="0"/>
              </a:rPr>
              <a:t>“İdealar dünyası, asıl gerçek olan bu dünya, tek tek nesnelerin özünü barındırır. İdealar dünyası hep aynıdır, değişim ve devinim yoktur. Var olmak için başka bir şeye ihtiyaç duymazlar. Çünkü varoluşları kendilerindendir. Felsefenin görevi bunun böyle olduğunu ispatlamak veya onu anlamaktır. Duyu dünyası ise sürekli değişim içinde olan nesnelerin var olduğu ve meydana gelip yok olan şeylere tanık olunan dünyadır” (Senemoğlu, 2016).</a:t>
            </a:r>
          </a:p>
          <a:p>
            <a:pPr eaLnBrk="1" hangingPunct="1">
              <a:buFont typeface="Wingdings" panose="05000000000000000000" pitchFamily="2" charset="2"/>
              <a:buChar char="Ø"/>
            </a:pPr>
            <a:endParaRPr lang="tr-TR" altLang="tr-TR">
              <a:latin typeface="Times New Roman" panose="02020603050405020304" pitchFamily="18" charset="0"/>
            </a:endParaRPr>
          </a:p>
          <a:p>
            <a:pPr eaLnBrk="1" hangingPunct="1">
              <a:buFont typeface="Wingdings" panose="05000000000000000000" pitchFamily="2" charset="2"/>
              <a:buChar char="Ø"/>
            </a:pPr>
            <a:r>
              <a:rPr lang="tr-TR" altLang="tr-TR">
                <a:latin typeface="Times New Roman" panose="02020603050405020304" pitchFamily="18" charset="0"/>
              </a:rPr>
              <a:t>Atina Akademi’nin kurucusudur.</a:t>
            </a:r>
          </a:p>
          <a:p>
            <a:pPr eaLnBrk="1" hangingPunct="1">
              <a:buFont typeface="Wingdings" panose="05000000000000000000" pitchFamily="2" charset="2"/>
              <a:buChar char="Ø"/>
            </a:pPr>
            <a:endParaRPr lang="tr-TR" altLang="tr-TR">
              <a:latin typeface="Times New Roman" panose="02020603050405020304" pitchFamily="18" charset="0"/>
            </a:endParaRPr>
          </a:p>
          <a:p>
            <a:pPr eaLnBrk="1" hangingPunct="1">
              <a:buFont typeface="Wingdings" panose="05000000000000000000" pitchFamily="2" charset="2"/>
              <a:buChar char="Ø"/>
            </a:pPr>
            <a:r>
              <a:rPr lang="tr-TR" altLang="tr-TR">
                <a:latin typeface="Times New Roman" panose="02020603050405020304" pitchFamily="18" charset="0"/>
              </a:rPr>
              <a:t>M.Ö 347 yılında ölmüştür.</a:t>
            </a:r>
          </a:p>
          <a:p>
            <a:pPr eaLnBrk="1" hangingPunct="1">
              <a:buFont typeface="Wingdings" panose="05000000000000000000" pitchFamily="2" charset="2"/>
              <a:buChar char="Ø"/>
            </a:pPr>
            <a:endParaRPr lang="tr-TR" altLang="tr-TR">
              <a:latin typeface="Times New Roman" panose="02020603050405020304" pitchFamily="18" charset="0"/>
            </a:endParaRPr>
          </a:p>
          <a:p>
            <a:pPr eaLnBrk="1" hangingPunct="1">
              <a:buFont typeface="Wingdings" panose="05000000000000000000" pitchFamily="2" charset="2"/>
              <a:buChar char="Ø"/>
            </a:pPr>
            <a:endParaRPr lang="tr-TR" altLang="tr-TR">
              <a:latin typeface="Times New Roman" panose="02020603050405020304" pitchFamily="18" charset="0"/>
            </a:endParaRPr>
          </a:p>
          <a:p>
            <a:pPr eaLnBrk="1" hangingPunct="1">
              <a:buFont typeface="Wingdings" panose="05000000000000000000" pitchFamily="2" charset="2"/>
              <a:buNone/>
            </a:pPr>
            <a:endParaRPr lang="tr-TR" altLang="tr-TR">
              <a:latin typeface="Times New Roman" panose="02020603050405020304" pitchFamily="18" charset="0"/>
            </a:endParaRPr>
          </a:p>
          <a:p>
            <a:pPr eaLnBrk="1" hangingPunct="1"/>
            <a:endParaRPr lang="tr-TR" altLang="tr-TR"/>
          </a:p>
        </p:txBody>
      </p:sp>
    </p:spTree>
    <p:extLst>
      <p:ext uri="{BB962C8B-B14F-4D97-AF65-F5344CB8AC3E}">
        <p14:creationId xmlns:p14="http://schemas.microsoft.com/office/powerpoint/2010/main" val="2531469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ayt Numarası Yer Tutucusu 5"/>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A2FB25-522C-4D75-AE50-2E36D8E9566D}" type="slidenum">
              <a:rPr lang="tr-TR" altLang="tr-TR">
                <a:latin typeface="Arial Black" panose="020B0A04020102020204" pitchFamily="34" charset="0"/>
              </a:rPr>
              <a:pPr/>
              <a:t>8</a:t>
            </a:fld>
            <a:endParaRPr lang="tr-TR" altLang="tr-TR">
              <a:latin typeface="Arial Black" panose="020B0A04020102020204" pitchFamily="34" charset="0"/>
            </a:endParaRPr>
          </a:p>
        </p:txBody>
      </p:sp>
      <p:sp>
        <p:nvSpPr>
          <p:cNvPr id="7171"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İDEALAR KURAMI</a:t>
            </a:r>
          </a:p>
        </p:txBody>
      </p:sp>
      <p:sp>
        <p:nvSpPr>
          <p:cNvPr id="7172" name="Rectangle 4"/>
          <p:cNvSpPr>
            <a:spLocks noGrp="1" noChangeArrowheads="1"/>
          </p:cNvSpPr>
          <p:nvPr>
            <p:ph type="body" sz="half" idx="1"/>
          </p:nvPr>
        </p:nvSpPr>
        <p:spPr>
          <a:xfrm>
            <a:off x="609600" y="2598234"/>
            <a:ext cx="10972800" cy="3269166"/>
          </a:xfrm>
        </p:spPr>
        <p:txBody>
          <a:bodyPr/>
          <a:lstStyle/>
          <a:p>
            <a:pPr eaLnBrk="1" hangingPunct="1">
              <a:lnSpc>
                <a:spcPct val="80000"/>
              </a:lnSpc>
            </a:pPr>
            <a:r>
              <a:rPr lang="tr-TR" altLang="tr-TR" dirty="0">
                <a:latin typeface="Times New Roman" panose="02020603050405020304" pitchFamily="18" charset="0"/>
              </a:rPr>
              <a:t>Platon bu mağara söylencesiyle “idealar” ve “görünenler” dünyasından bahsetmektedir.</a:t>
            </a:r>
          </a:p>
          <a:p>
            <a:pPr eaLnBrk="1" hangingPunct="1">
              <a:lnSpc>
                <a:spcPct val="80000"/>
              </a:lnSpc>
            </a:pPr>
            <a:endParaRPr lang="tr-TR" altLang="tr-TR" dirty="0"/>
          </a:p>
          <a:p>
            <a:pPr marL="0" indent="0" eaLnBrk="1" hangingPunct="1">
              <a:lnSpc>
                <a:spcPct val="80000"/>
              </a:lnSpc>
              <a:buNone/>
            </a:pPr>
            <a:r>
              <a:rPr lang="tr-TR" altLang="tr-TR" dirty="0">
                <a:latin typeface="Times New Roman" panose="02020603050405020304" pitchFamily="18" charset="0"/>
              </a:rPr>
              <a:t>“İdealar dünyası, asıl gerçek olan bu dünya, tek tek nesnelerin özünü barındırır. İdealar dünyası hep aynıdır, değişim ve devinim yoktur. Var olmak için başka bir şeye ihtiyaç duymazlar. Çünkü varoluşları kendilerindendir. Felsefenin görevi bunun böyle olduğunu ispatlamak veya onu anlamaktır. Duyu dünyası ise sürekli değişim içinde olan nesnelerin var olduğu ve meydana gelip yok olan şeylere tanık olunan dünyadır” (Senemoğlu, 2016).</a:t>
            </a:r>
          </a:p>
          <a:p>
            <a:pPr eaLnBrk="1" hangingPunct="1">
              <a:lnSpc>
                <a:spcPct val="80000"/>
              </a:lnSpc>
              <a:buFont typeface="Wingdings" panose="05000000000000000000" pitchFamily="2" charset="2"/>
              <a:buChar char="§"/>
            </a:pPr>
            <a:endParaRPr lang="tr-TR" altLang="tr-TR" dirty="0">
              <a:latin typeface="Times New Roman" panose="02020603050405020304" pitchFamily="18" charset="0"/>
            </a:endParaRPr>
          </a:p>
          <a:p>
            <a:pPr eaLnBrk="1" hangingPunct="1">
              <a:lnSpc>
                <a:spcPct val="80000"/>
              </a:lnSpc>
              <a:buFont typeface="Wingdings" panose="05000000000000000000" pitchFamily="2" charset="2"/>
              <a:buNone/>
            </a:pPr>
            <a:endParaRPr lang="tr-TR" altLang="tr-TR" dirty="0"/>
          </a:p>
        </p:txBody>
      </p:sp>
    </p:spTree>
    <p:extLst>
      <p:ext uri="{BB962C8B-B14F-4D97-AF65-F5344CB8AC3E}">
        <p14:creationId xmlns:p14="http://schemas.microsoft.com/office/powerpoint/2010/main" val="3785959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ayt Numarası Yer Tutucusu 4"/>
          <p:cNvSpPr>
            <a:spLocks noGrp="1"/>
          </p:cNvSpPr>
          <p:nvPr>
            <p:ph type="sldNum"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FDDBF2-6A14-4F74-AE37-95DCFF7F4BBF}" type="slidenum">
              <a:rPr lang="tr-TR" altLang="tr-TR">
                <a:latin typeface="Arial Black" panose="020B0A04020102020204" pitchFamily="34" charset="0"/>
              </a:rPr>
              <a:pPr/>
              <a:t>9</a:t>
            </a:fld>
            <a:endParaRPr lang="tr-TR" altLang="tr-TR">
              <a:latin typeface="Arial Black" panose="020B0A04020102020204" pitchFamily="34" charset="0"/>
            </a:endParaRPr>
          </a:p>
        </p:txBody>
      </p:sp>
      <p:sp>
        <p:nvSpPr>
          <p:cNvPr id="8195" name="Rectangle 2"/>
          <p:cNvSpPr>
            <a:spLocks noGrp="1" noChangeArrowheads="1"/>
          </p:cNvSpPr>
          <p:nvPr>
            <p:ph type="title"/>
          </p:nvPr>
        </p:nvSpPr>
        <p:spPr/>
        <p:txBody>
          <a:bodyPr/>
          <a:lstStyle/>
          <a:p>
            <a:pPr algn="ctr" eaLnBrk="1" hangingPunct="1"/>
            <a:r>
              <a:rPr lang="tr-TR" altLang="tr-TR" sz="3200" b="1">
                <a:latin typeface="Times New Roman" panose="02020603050405020304" pitchFamily="18" charset="0"/>
              </a:rPr>
              <a:t>PLATON’UN BİLGİ KURAMI</a:t>
            </a:r>
          </a:p>
        </p:txBody>
      </p:sp>
      <p:sp>
        <p:nvSpPr>
          <p:cNvPr id="8196" name="Rectangle 3"/>
          <p:cNvSpPr>
            <a:spLocks noGrp="1" noChangeArrowheads="1"/>
          </p:cNvSpPr>
          <p:nvPr>
            <p:ph type="body" idx="1"/>
          </p:nvPr>
        </p:nvSpPr>
        <p:spPr/>
        <p:txBody>
          <a:bodyPr/>
          <a:lstStyle/>
          <a:p>
            <a:pPr eaLnBrk="1" hangingPunct="1"/>
            <a:r>
              <a:rPr lang="tr-TR" altLang="tr-TR">
                <a:latin typeface="Times New Roman" panose="02020603050405020304" pitchFamily="18" charset="0"/>
              </a:rPr>
              <a:t>“Platon’un devlet anlayışı, onun bilgi kuramının bir sonucudur” (Demirci, 2008).</a:t>
            </a:r>
          </a:p>
          <a:p>
            <a:pPr eaLnBrk="1" hangingPunct="1"/>
            <a:endParaRPr lang="tr-TR" altLang="tr-TR">
              <a:latin typeface="Times New Roman" panose="02020603050405020304" pitchFamily="18" charset="0"/>
            </a:endParaRP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“Platon’a göre bilme yeteneğimizin hiçbir sınırı yoktur” (Demirci, 2008).</a:t>
            </a:r>
          </a:p>
          <a:p>
            <a:pPr eaLnBrk="1" hangingPunct="1"/>
            <a:endParaRPr lang="tr-TR" altLang="tr-TR">
              <a:latin typeface="Times New Roman" panose="02020603050405020304" pitchFamily="18" charset="0"/>
            </a:endParaRPr>
          </a:p>
          <a:p>
            <a:pPr eaLnBrk="1" hangingPunct="1"/>
            <a:endParaRPr lang="tr-TR" altLang="tr-TR">
              <a:latin typeface="Times New Roman" panose="02020603050405020304" pitchFamily="18" charset="0"/>
            </a:endParaRPr>
          </a:p>
          <a:p>
            <a:pPr eaLnBrk="1" hangingPunct="1"/>
            <a:r>
              <a:rPr lang="tr-TR" altLang="tr-TR">
                <a:latin typeface="Times New Roman" panose="02020603050405020304" pitchFamily="18" charset="0"/>
              </a:rPr>
              <a:t>“Sokrates’ten nesnel ve evrensel olarak geçerli bilgi anlamında bilginin olabileceği anlayışını alan Platon, bunu teorik olarak da kanıtlamaya çalışmıştır”(Demirci, 2008).  </a:t>
            </a:r>
          </a:p>
        </p:txBody>
      </p:sp>
    </p:spTree>
    <p:extLst>
      <p:ext uri="{BB962C8B-B14F-4D97-AF65-F5344CB8AC3E}">
        <p14:creationId xmlns:p14="http://schemas.microsoft.com/office/powerpoint/2010/main" val="4207099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TotalTime>
  <Words>1870</Words>
  <Application>Microsoft Office PowerPoint</Application>
  <PresentationFormat>Geniş ekran</PresentationFormat>
  <Paragraphs>167</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Arial Black</vt:lpstr>
      <vt:lpstr>Century Gothic</vt:lpstr>
      <vt:lpstr>Times New Roman</vt:lpstr>
      <vt:lpstr>Wingdings</vt:lpstr>
      <vt:lpstr>Wingdings 3</vt:lpstr>
      <vt:lpstr>İyon Toplantı Odası</vt:lpstr>
      <vt:lpstr>EĞİTİMDE ETKİN ÖĞRENME</vt:lpstr>
      <vt:lpstr>Platon’un Öğrenme Kuramı</vt:lpstr>
      <vt:lpstr>Platon’un Öğrenme Kuramı</vt:lpstr>
      <vt:lpstr>Platon’un Öğrenme Kuramı</vt:lpstr>
      <vt:lpstr>Platon’un Öğrenme Kuramı</vt:lpstr>
      <vt:lpstr>PLATON KİMDİR?</vt:lpstr>
      <vt:lpstr>PLATON KİMDİR?</vt:lpstr>
      <vt:lpstr>İDEALAR KURAMI</vt:lpstr>
      <vt:lpstr>PLATON’UN BİLGİ KURAMI</vt:lpstr>
      <vt:lpstr>PLATON’UN BİLGİ KURAMI</vt:lpstr>
      <vt:lpstr>PLATON’UN BİLGİ KURAMI</vt:lpstr>
      <vt:lpstr>PLATON’UN BİLGİ KURAMI</vt:lpstr>
      <vt:lpstr>PLATON’UN BİLGİ KURAMI</vt:lpstr>
      <vt:lpstr>PLATON’UN BİLGİ KURAMI</vt:lpstr>
      <vt:lpstr>PLATON’UN BİLGİ KURAMI</vt:lpstr>
      <vt:lpstr>PLATON DEVLET’TE EĞİTİM</vt:lpstr>
      <vt:lpstr>PLATON DEVLET’TE EĞİTİM</vt:lpstr>
      <vt:lpstr>PLATON DEVLET’TE EĞİTİM</vt:lpstr>
      <vt:lpstr>PLATON DEVLET’TE EĞİTİM</vt:lpstr>
      <vt:lpstr>PLATON DEVLET’TE EĞİTİM</vt:lpstr>
      <vt:lpstr>PLATON DEVLET’TE EĞİTİM</vt:lpstr>
      <vt:lpstr>PLATON DEVLET’TE EĞİTİM</vt:lpstr>
      <vt:lpstr>PLATON DEVLET’TE EĞİTİM</vt:lpstr>
      <vt:lpstr>PLATON DEVLET’TE EĞİTİM</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ETKİN ÖĞRENME</dc:title>
  <dc:creator>packardbellpc</dc:creator>
  <cp:lastModifiedBy>packardbellpc</cp:lastModifiedBy>
  <cp:revision>4</cp:revision>
  <dcterms:created xsi:type="dcterms:W3CDTF">2018-02-12T22:04:58Z</dcterms:created>
  <dcterms:modified xsi:type="dcterms:W3CDTF">2018-02-15T14:46:12Z</dcterms:modified>
</cp:coreProperties>
</file>