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6" r:id="rId3"/>
    <p:sldId id="258" r:id="rId4"/>
    <p:sldId id="277" r:id="rId5"/>
    <p:sldId id="275" r:id="rId6"/>
    <p:sldId id="259" r:id="rId7"/>
    <p:sldId id="261" r:id="rId8"/>
    <p:sldId id="262" r:id="rId9"/>
    <p:sldId id="263" r:id="rId10"/>
    <p:sldId id="269" r:id="rId11"/>
    <p:sldId id="270" r:id="rId12"/>
    <p:sldId id="271" r:id="rId13"/>
    <p:sldId id="272" r:id="rId14"/>
    <p:sldId id="273" r:id="rId15"/>
    <p:sldId id="274" r:id="rId16"/>
    <p:sldId id="264" r:id="rId17"/>
    <p:sldId id="266" r:id="rId18"/>
    <p:sldId id="267" r:id="rId19"/>
    <p:sldId id="268"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36942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0780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96830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16228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490959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32230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828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337612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985548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71074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8664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95918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0093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95308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76715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3615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75210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0332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5874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86441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4207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8507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11E85-C0EA-41B6-8EC5-91B300BAA69C}"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BA47D-26F1-46D2-BBD0-2B616E05D79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42845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9811D7-0259-4ECB-A085-3361BFF26186}" type="datetimeFigureOut">
              <a:rPr lang="tr-TR" smtClean="0">
                <a:solidFill>
                  <a:prstClr val="black">
                    <a:tint val="75000"/>
                  </a:prstClr>
                </a:solidFill>
              </a:rPr>
              <a:pPr/>
              <a:t>19.2.2020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783D9-11B6-4A28-8501-82C4C4C0DA2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90468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tug.Yalcintas@politics.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whittjones.pbworks.com/w/page/14132528/EVALUATION%20OF%20MALTHUSIAN%20THEORY" TargetMode="External"/><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faculty.rsu.edu/users/f/felwell/www/Theorists/Essays/Malthus1.htm"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arwin-online.org.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57300" y="762000"/>
            <a:ext cx="9715500" cy="5295900"/>
          </a:xfrm>
        </p:spPr>
        <p:txBody>
          <a:bodyPr>
            <a:normAutofit/>
          </a:bodyPr>
          <a:lstStyle/>
          <a:p>
            <a:r>
              <a:rPr lang="tr-TR" dirty="0" smtClean="0"/>
              <a:t>İKT 216</a:t>
            </a:r>
            <a:r>
              <a:rPr lang="en-GB" dirty="0" smtClean="0"/>
              <a:t/>
            </a:r>
            <a:br>
              <a:rPr lang="en-GB" dirty="0" smtClean="0"/>
            </a:br>
            <a:r>
              <a:rPr lang="tr-TR" dirty="0" smtClean="0"/>
              <a:t>İktisadi Düşünceler Tarihi</a:t>
            </a:r>
            <a:br>
              <a:rPr lang="tr-TR" dirty="0" smtClean="0"/>
            </a:br>
            <a:r>
              <a:rPr lang="tr-TR" sz="4400" i="1" dirty="0" smtClean="0"/>
              <a:t>Ankara Üniversitesi SBF II. Sınıf İktisat</a:t>
            </a:r>
            <a:br>
              <a:rPr lang="tr-TR" sz="4400" i="1" dirty="0" smtClean="0"/>
            </a:br>
            <a:r>
              <a:rPr lang="tr-TR" sz="4400" i="1" dirty="0" smtClean="0"/>
              <a:t/>
            </a:r>
            <a:br>
              <a:rPr lang="tr-TR" sz="4400" i="1" dirty="0" smtClean="0"/>
            </a:br>
            <a:r>
              <a:rPr lang="tr-TR" sz="4400" b="1" dirty="0" smtClean="0"/>
              <a:t>Ders </a:t>
            </a:r>
            <a:r>
              <a:rPr lang="tr-TR" sz="4400" b="1" dirty="0" smtClean="0"/>
              <a:t>1</a:t>
            </a:r>
            <a:r>
              <a:rPr lang="en-GB" sz="4400" b="1" dirty="0" smtClean="0"/>
              <a:t>b</a:t>
            </a:r>
            <a:r>
              <a:rPr lang="tr-TR" sz="4400" b="1" dirty="0" smtClean="0"/>
              <a:t/>
            </a:r>
            <a:br>
              <a:rPr lang="tr-TR" sz="4400" b="1" dirty="0" smtClean="0"/>
            </a:br>
            <a:r>
              <a:rPr lang="tr-TR" sz="3100" i="1" dirty="0" smtClean="0"/>
              <a:t/>
            </a:r>
            <a:br>
              <a:rPr lang="tr-TR" sz="3100" i="1" dirty="0" smtClean="0"/>
            </a:br>
            <a:r>
              <a:rPr lang="tr-TR" sz="4000" dirty="0" smtClean="0"/>
              <a:t>Altuğ Yalçıntaş</a:t>
            </a:r>
            <a:r>
              <a:rPr lang="tr-TR" sz="4400" dirty="0" smtClean="0"/>
              <a:t/>
            </a:r>
            <a:br>
              <a:rPr lang="tr-TR" sz="4400" dirty="0" smtClean="0"/>
            </a:br>
            <a:r>
              <a:rPr lang="tr-TR" sz="3100" dirty="0" smtClean="0">
                <a:hlinkClick r:id="rId2"/>
              </a:rPr>
              <a:t>altug.yalcintas@politics.ankara.edu.tr</a:t>
            </a:r>
            <a:r>
              <a:rPr lang="tr-TR" sz="3100" dirty="0" smtClean="0"/>
              <a:t> </a:t>
            </a:r>
            <a:endParaRPr lang="tr-TR" i="1" dirty="0"/>
          </a:p>
        </p:txBody>
      </p:sp>
    </p:spTree>
    <p:extLst>
      <p:ext uri="{BB962C8B-B14F-4D97-AF65-F5344CB8AC3E}">
        <p14:creationId xmlns:p14="http://schemas.microsoft.com/office/powerpoint/2010/main" val="1811483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smtClean="0"/>
              <a:t>Nüfus Kuramı</a:t>
            </a:r>
          </a:p>
          <a:p>
            <a:pPr marL="0" indent="0">
              <a:buNone/>
            </a:pPr>
            <a:endParaRPr lang="tr-TR" dirty="0"/>
          </a:p>
          <a:p>
            <a:pPr marL="0" indent="0">
              <a:buNone/>
            </a:pPr>
            <a:r>
              <a:rPr lang="tr-TR" dirty="0" smtClean="0"/>
              <a:t>Nüfus </a:t>
            </a:r>
            <a:r>
              <a:rPr lang="tr-TR" u="sng" dirty="0" smtClean="0"/>
              <a:t>geometrik</a:t>
            </a:r>
            <a:r>
              <a:rPr lang="tr-TR" dirty="0" smtClean="0"/>
              <a:t> olarak artarken gıda stoku </a:t>
            </a:r>
            <a:r>
              <a:rPr lang="tr-TR" u="sng" dirty="0" smtClean="0"/>
              <a:t>aritmetik</a:t>
            </a:r>
            <a:r>
              <a:rPr lang="tr-TR" dirty="0" smtClean="0"/>
              <a:t> olarak artar.</a:t>
            </a:r>
          </a:p>
          <a:p>
            <a:pPr marL="0" indent="0">
              <a:buNone/>
            </a:pPr>
            <a:r>
              <a:rPr lang="tr-TR" dirty="0" smtClean="0"/>
              <a:t>Nüfus geçim düzeyindeki ücretler tarafından sınırlanır.</a:t>
            </a:r>
          </a:p>
          <a:p>
            <a:pPr marL="0" indent="0">
              <a:buNone/>
            </a:pPr>
            <a:r>
              <a:rPr lang="tr-TR" dirty="0" smtClean="0"/>
              <a:t>Kısa dönemde</a:t>
            </a:r>
          </a:p>
          <a:p>
            <a:pPr lvl="1"/>
            <a:r>
              <a:rPr lang="tr-TR" dirty="0" smtClean="0"/>
              <a:t>W ↑ , P ↑, W ↓</a:t>
            </a:r>
          </a:p>
          <a:p>
            <a:pPr lvl="1"/>
            <a:r>
              <a:rPr lang="tr-TR" dirty="0" smtClean="0"/>
              <a:t>W ↓, P ↓, W ↑</a:t>
            </a:r>
            <a:endParaRPr lang="tr-TR" dirty="0"/>
          </a:p>
          <a:p>
            <a:pPr marL="0" indent="0">
              <a:buNone/>
            </a:pPr>
            <a:r>
              <a:rPr lang="tr-TR" dirty="0" smtClean="0"/>
              <a:t>Uzun dönemde:</a:t>
            </a:r>
          </a:p>
          <a:p>
            <a:pPr lvl="1"/>
            <a:r>
              <a:rPr lang="tr-TR" dirty="0" smtClean="0"/>
              <a:t>W = W* (</a:t>
            </a:r>
            <a:r>
              <a:rPr lang="tr-TR" dirty="0" err="1" smtClean="0"/>
              <a:t>subsistence</a:t>
            </a:r>
            <a:r>
              <a:rPr lang="en-GB" dirty="0" smtClean="0"/>
              <a:t>, </a:t>
            </a:r>
            <a:r>
              <a:rPr lang="en-GB" dirty="0" err="1" smtClean="0"/>
              <a:t>geçimlik</a:t>
            </a:r>
            <a:r>
              <a:rPr lang="en-GB" dirty="0" smtClean="0"/>
              <a:t> </a:t>
            </a:r>
            <a:r>
              <a:rPr lang="en-GB" dirty="0" err="1" smtClean="0"/>
              <a:t>düzey</a:t>
            </a:r>
            <a:r>
              <a:rPr lang="tr-TR" dirty="0" smtClean="0"/>
              <a:t>)</a:t>
            </a:r>
          </a:p>
          <a:p>
            <a:pPr lvl="1"/>
            <a:r>
              <a:rPr lang="tr-TR" dirty="0" smtClean="0"/>
              <a:t>P = P* (</a:t>
            </a:r>
            <a:r>
              <a:rPr lang="tr-TR" dirty="0" err="1" smtClean="0"/>
              <a:t>no</a:t>
            </a:r>
            <a:r>
              <a:rPr lang="tr-TR" dirty="0" smtClean="0"/>
              <a:t> </a:t>
            </a:r>
            <a:r>
              <a:rPr lang="tr-TR" dirty="0" err="1" smtClean="0"/>
              <a:t>over-population</a:t>
            </a:r>
            <a:r>
              <a:rPr lang="en-GB" dirty="0" smtClean="0"/>
              <a:t>, </a:t>
            </a:r>
            <a:r>
              <a:rPr lang="en-GB" dirty="0" err="1" smtClean="0"/>
              <a:t>aşırı</a:t>
            </a:r>
            <a:r>
              <a:rPr lang="en-GB" dirty="0" smtClean="0"/>
              <a:t> </a:t>
            </a:r>
            <a:r>
              <a:rPr lang="en-GB" dirty="0" err="1" smtClean="0"/>
              <a:t>nüfus</a:t>
            </a:r>
            <a:r>
              <a:rPr lang="en-GB" dirty="0" smtClean="0"/>
              <a:t> yok</a:t>
            </a:r>
            <a:r>
              <a:rPr lang="tr-TR" dirty="0" smtClean="0"/>
              <a:t>)</a:t>
            </a:r>
          </a:p>
          <a:p>
            <a:pPr marL="0" indent="0">
              <a:buNone/>
            </a:pPr>
            <a:endParaRPr lang="tr-TR" dirty="0"/>
          </a:p>
        </p:txBody>
      </p:sp>
    </p:spTree>
    <p:extLst>
      <p:ext uri="{BB962C8B-B14F-4D97-AF65-F5344CB8AC3E}">
        <p14:creationId xmlns:p14="http://schemas.microsoft.com/office/powerpoint/2010/main" val="1615307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Nüfus Kuramı</a:t>
            </a:r>
          </a:p>
          <a:p>
            <a:pPr marL="0" indent="0">
              <a:buNone/>
            </a:pPr>
            <a:endParaRPr lang="tr-TR" dirty="0" smtClean="0"/>
          </a:p>
          <a:p>
            <a:pPr marL="0" indent="0">
              <a:buNone/>
            </a:pPr>
            <a:r>
              <a:rPr lang="tr-TR" dirty="0" smtClean="0"/>
              <a:t>Aritmetik dizi</a:t>
            </a:r>
          </a:p>
          <a:p>
            <a:r>
              <a:rPr lang="tr-TR" dirty="0" smtClean="0"/>
              <a:t>1, 2, 3, 4, 5, 6,  …</a:t>
            </a:r>
          </a:p>
          <a:p>
            <a:pPr lvl="1"/>
            <a:endParaRPr lang="tr-TR" dirty="0" smtClean="0"/>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0275" y="1475799"/>
            <a:ext cx="6613525" cy="5050989"/>
          </a:xfrm>
          <a:prstGeom prst="rect">
            <a:avLst/>
          </a:prstGeom>
        </p:spPr>
      </p:pic>
    </p:spTree>
    <p:extLst>
      <p:ext uri="{BB962C8B-B14F-4D97-AF65-F5344CB8AC3E}">
        <p14:creationId xmlns:p14="http://schemas.microsoft.com/office/powerpoint/2010/main" val="968309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Nüfus Kuramı</a:t>
            </a:r>
          </a:p>
          <a:p>
            <a:pPr marL="0" indent="0">
              <a:buNone/>
            </a:pPr>
            <a:endParaRPr lang="tr-TR" dirty="0" smtClean="0"/>
          </a:p>
          <a:p>
            <a:pPr marL="0" indent="0">
              <a:buNone/>
            </a:pPr>
            <a:r>
              <a:rPr lang="tr-TR" dirty="0" smtClean="0"/>
              <a:t>Geometrik dizi</a:t>
            </a:r>
          </a:p>
          <a:p>
            <a:r>
              <a:rPr lang="tr-TR" dirty="0" smtClean="0"/>
              <a:t>1, 2, 4, 8, 16, 32,  …</a:t>
            </a:r>
          </a:p>
          <a:p>
            <a:pPr lvl="1"/>
            <a:endParaRPr lang="tr-TR" dirty="0" smtClean="0"/>
          </a:p>
          <a:p>
            <a:pPr marL="0" indent="0">
              <a:buNone/>
            </a:pP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3012" y="1399056"/>
            <a:ext cx="6300788" cy="5204475"/>
          </a:xfrm>
          <a:prstGeom prst="rect">
            <a:avLst/>
          </a:prstGeom>
        </p:spPr>
      </p:pic>
    </p:spTree>
    <p:extLst>
      <p:ext uri="{BB962C8B-B14F-4D97-AF65-F5344CB8AC3E}">
        <p14:creationId xmlns:p14="http://schemas.microsoft.com/office/powerpoint/2010/main" val="2373508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Nüfus Kuramı</a:t>
            </a:r>
          </a:p>
          <a:p>
            <a:pPr marL="0" indent="0">
              <a:buNone/>
            </a:pPr>
            <a:endParaRPr lang="tr-TR" dirty="0"/>
          </a:p>
          <a:p>
            <a:pPr marL="0" indent="0">
              <a:buNone/>
            </a:pPr>
            <a:r>
              <a:rPr lang="tr-TR" dirty="0" smtClean="0"/>
              <a:t>Kriz noktası: </a:t>
            </a:r>
            <a:endParaRPr lang="tr-TR" dirty="0"/>
          </a:p>
        </p:txBody>
      </p:sp>
      <p:pic>
        <p:nvPicPr>
          <p:cNvPr id="4" name="Picture 2" descr="malthus graph 2"/>
          <p:cNvPicPr>
            <a:picLocks noChangeAspect="1" noChangeArrowheads="1"/>
          </p:cNvPicPr>
          <p:nvPr/>
        </p:nvPicPr>
        <p:blipFill>
          <a:blip r:embed="rId2" cstate="print"/>
          <a:srcRect/>
          <a:stretch>
            <a:fillRect/>
          </a:stretch>
        </p:blipFill>
        <p:spPr bwMode="auto">
          <a:xfrm>
            <a:off x="4771532" y="1539018"/>
            <a:ext cx="6582268" cy="4417282"/>
          </a:xfrm>
          <a:prstGeom prst="rect">
            <a:avLst/>
          </a:prstGeom>
          <a:noFill/>
          <a:ln w="9525">
            <a:noFill/>
            <a:miter lim="800000"/>
            <a:headEnd/>
            <a:tailEnd/>
          </a:ln>
        </p:spPr>
      </p:pic>
      <p:sp>
        <p:nvSpPr>
          <p:cNvPr id="5" name="Metin kutusu 4"/>
          <p:cNvSpPr txBox="1"/>
          <p:nvPr/>
        </p:nvSpPr>
        <p:spPr>
          <a:xfrm>
            <a:off x="838200" y="5956300"/>
            <a:ext cx="10185400" cy="646331"/>
          </a:xfrm>
          <a:prstGeom prst="rect">
            <a:avLst/>
          </a:prstGeom>
          <a:noFill/>
        </p:spPr>
        <p:txBody>
          <a:bodyPr wrap="square" rtlCol="0">
            <a:spAutoFit/>
          </a:bodyPr>
          <a:lstStyle/>
          <a:p>
            <a:r>
              <a:rPr lang="en-GB" dirty="0">
                <a:solidFill>
                  <a:prstClr val="black"/>
                </a:solidFill>
              </a:rPr>
              <a:t>Source: “Evaluation of Malthusian Theory” by C. Chaney, E. </a:t>
            </a:r>
            <a:r>
              <a:rPr lang="en-GB" dirty="0" err="1">
                <a:solidFill>
                  <a:prstClr val="black"/>
                </a:solidFill>
              </a:rPr>
              <a:t>Gjertsen</a:t>
            </a:r>
            <a:r>
              <a:rPr lang="en-GB" dirty="0">
                <a:solidFill>
                  <a:prstClr val="black"/>
                </a:solidFill>
              </a:rPr>
              <a:t>, M. </a:t>
            </a:r>
            <a:r>
              <a:rPr lang="en-GB" dirty="0" err="1">
                <a:solidFill>
                  <a:prstClr val="black"/>
                </a:solidFill>
              </a:rPr>
              <a:t>Mrosek</a:t>
            </a:r>
            <a:r>
              <a:rPr lang="en-GB" dirty="0">
                <a:solidFill>
                  <a:prstClr val="black"/>
                </a:solidFill>
              </a:rPr>
              <a:t>, J. </a:t>
            </a:r>
            <a:r>
              <a:rPr lang="en-GB" dirty="0" err="1">
                <a:solidFill>
                  <a:prstClr val="black"/>
                </a:solidFill>
              </a:rPr>
              <a:t>Niesen</a:t>
            </a:r>
            <a:r>
              <a:rPr lang="en-GB" dirty="0">
                <a:solidFill>
                  <a:prstClr val="black"/>
                </a:solidFill>
              </a:rPr>
              <a:t>, C. </a:t>
            </a:r>
            <a:r>
              <a:rPr lang="en-GB" dirty="0" err="1">
                <a:solidFill>
                  <a:prstClr val="black"/>
                </a:solidFill>
              </a:rPr>
              <a:t>Stalzer</a:t>
            </a:r>
            <a:r>
              <a:rPr lang="en-GB" dirty="0">
                <a:solidFill>
                  <a:prstClr val="black"/>
                </a:solidFill>
              </a:rPr>
              <a:t>: </a:t>
            </a:r>
            <a:r>
              <a:rPr lang="en-GB" u="sng" dirty="0">
                <a:solidFill>
                  <a:prstClr val="black"/>
                </a:solidFill>
                <a:hlinkClick r:id="rId3"/>
              </a:rPr>
              <a:t>http://whittjones.pbworks.com/w/page/14132528/EVALUATION%20OF%20MALTHUSIAN%20THEORY</a:t>
            </a:r>
            <a:r>
              <a:rPr lang="en-GB" dirty="0">
                <a:solidFill>
                  <a:prstClr val="black"/>
                </a:solidFill>
              </a:rPr>
              <a:t> </a:t>
            </a:r>
            <a:endParaRPr lang="tr-TR" dirty="0">
              <a:solidFill>
                <a:prstClr val="black"/>
              </a:solidFill>
            </a:endParaRPr>
          </a:p>
        </p:txBody>
      </p:sp>
    </p:spTree>
    <p:extLst>
      <p:ext uri="{BB962C8B-B14F-4D97-AF65-F5344CB8AC3E}">
        <p14:creationId xmlns:p14="http://schemas.microsoft.com/office/powerpoint/2010/main" val="3987613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Nüfus Kuramı</a:t>
            </a:r>
          </a:p>
          <a:p>
            <a:pPr marL="0" indent="0">
              <a:buNone/>
            </a:pPr>
            <a:endParaRPr lang="tr-TR" dirty="0"/>
          </a:p>
          <a:p>
            <a:pPr marL="0" indent="0">
              <a:buNone/>
            </a:pPr>
            <a:r>
              <a:rPr lang="tr-TR" dirty="0" smtClean="0"/>
              <a:t>Kriz noktası: </a:t>
            </a:r>
            <a:endParaRPr lang="tr-TR" dirty="0"/>
          </a:p>
        </p:txBody>
      </p:sp>
      <p:sp>
        <p:nvSpPr>
          <p:cNvPr id="5" name="Metin kutusu 4"/>
          <p:cNvSpPr txBox="1"/>
          <p:nvPr/>
        </p:nvSpPr>
        <p:spPr>
          <a:xfrm>
            <a:off x="838200" y="5956300"/>
            <a:ext cx="10185400" cy="646331"/>
          </a:xfrm>
          <a:prstGeom prst="rect">
            <a:avLst/>
          </a:prstGeom>
          <a:noFill/>
        </p:spPr>
        <p:txBody>
          <a:bodyPr wrap="square" rtlCol="0">
            <a:spAutoFit/>
          </a:bodyPr>
          <a:lstStyle/>
          <a:p>
            <a:r>
              <a:rPr lang="en-GB" dirty="0">
                <a:solidFill>
                  <a:prstClr val="black"/>
                </a:solidFill>
              </a:rPr>
              <a:t>Source: “Malthus’s Population Principle Explained” By Frank W. Elwell: </a:t>
            </a:r>
            <a:r>
              <a:rPr lang="en-GB" u="sng" dirty="0">
                <a:solidFill>
                  <a:prstClr val="black"/>
                </a:solidFill>
                <a:hlinkClick r:id="rId2"/>
              </a:rPr>
              <a:t>http://www.faculty.rsu.edu/users/f/felwell/www/Theorists/Essays/Malthus1.htm</a:t>
            </a:r>
            <a:r>
              <a:rPr lang="en-GB" dirty="0">
                <a:solidFill>
                  <a:prstClr val="black"/>
                </a:solidFill>
              </a:rPr>
              <a:t> </a:t>
            </a:r>
            <a:endParaRPr lang="tr-TR" dirty="0">
              <a:solidFill>
                <a:prstClr val="black"/>
              </a:solidFill>
            </a:endParaRPr>
          </a:p>
        </p:txBody>
      </p:sp>
      <p:pic>
        <p:nvPicPr>
          <p:cNvPr id="1028" name="Picture 4" descr="http://www.faculty.rsu.edu/users/f/felwell/www/Theorists/Essays/Malthus%20files/Malthu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1" y="1420369"/>
            <a:ext cx="5346700" cy="4535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04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a:t>
            </a:r>
            <a:r>
              <a:rPr lang="en-GB" dirty="0" err="1" smtClean="0"/>
              <a:t>ekonomi</a:t>
            </a:r>
            <a:r>
              <a:rPr lang="en-GB" dirty="0" smtClean="0"/>
              <a:t> </a:t>
            </a:r>
            <a:r>
              <a:rPr lang="en-GB" dirty="0" err="1" smtClean="0"/>
              <a:t>kavramı</a:t>
            </a:r>
            <a:endParaRPr lang="tr-TR" dirty="0"/>
          </a:p>
        </p:txBody>
      </p:sp>
      <p:sp>
        <p:nvSpPr>
          <p:cNvPr id="3" name="İçerik Yer Tutucusu 2"/>
          <p:cNvSpPr>
            <a:spLocks noGrp="1"/>
          </p:cNvSpPr>
          <p:nvPr>
            <p:ph idx="1"/>
          </p:nvPr>
        </p:nvSpPr>
        <p:spPr/>
        <p:txBody>
          <a:bodyPr/>
          <a:lstStyle/>
          <a:p>
            <a:pPr marL="0" indent="0">
              <a:buNone/>
            </a:pPr>
            <a:r>
              <a:rPr lang="tr-TR" sz="2500" dirty="0"/>
              <a:t>Darwin “</a:t>
            </a:r>
            <a:r>
              <a:rPr lang="tr-TR" sz="2500" dirty="0" err="1"/>
              <a:t>economy</a:t>
            </a:r>
            <a:r>
              <a:rPr lang="tr-TR" sz="2500" dirty="0"/>
              <a:t>” kelimesini sadece </a:t>
            </a:r>
            <a:r>
              <a:rPr lang="tr-TR" sz="2500" i="1" dirty="0"/>
              <a:t>On </a:t>
            </a:r>
            <a:r>
              <a:rPr lang="tr-TR" sz="2500" i="1" dirty="0" err="1"/>
              <a:t>the</a:t>
            </a:r>
            <a:r>
              <a:rPr lang="tr-TR" sz="2500" i="1" dirty="0"/>
              <a:t> </a:t>
            </a:r>
            <a:r>
              <a:rPr lang="tr-TR" sz="2500" i="1" dirty="0" err="1"/>
              <a:t>Origin</a:t>
            </a:r>
            <a:r>
              <a:rPr lang="tr-TR" sz="2500" i="1" dirty="0"/>
              <a:t> of </a:t>
            </a:r>
            <a:r>
              <a:rPr lang="tr-TR" sz="2500" i="1" dirty="0" err="1"/>
              <a:t>Species</a:t>
            </a:r>
            <a:r>
              <a:rPr lang="tr-TR" sz="2500" dirty="0" err="1"/>
              <a:t>’te</a:t>
            </a:r>
            <a:r>
              <a:rPr lang="tr-TR" sz="2500" dirty="0"/>
              <a:t> </a:t>
            </a:r>
            <a:r>
              <a:rPr lang="tr-TR" sz="2500" u="sng" dirty="0"/>
              <a:t>26 </a:t>
            </a:r>
            <a:r>
              <a:rPr lang="tr-TR" sz="2500" u="sng" dirty="0" smtClean="0"/>
              <a:t>defa</a:t>
            </a:r>
            <a:endParaRPr lang="en-GB" sz="2500" u="sng" dirty="0" smtClean="0"/>
          </a:p>
          <a:p>
            <a:r>
              <a:rPr lang="tr-TR" sz="2500" dirty="0" smtClean="0"/>
              <a:t>Çoğunlukla </a:t>
            </a:r>
            <a:r>
              <a:rPr lang="tr-TR" sz="2500" dirty="0"/>
              <a:t>“</a:t>
            </a:r>
            <a:r>
              <a:rPr lang="tr-TR" sz="2500" dirty="0" err="1"/>
              <a:t>economy</a:t>
            </a:r>
            <a:r>
              <a:rPr lang="tr-TR" sz="2500" dirty="0"/>
              <a:t> of </a:t>
            </a:r>
            <a:r>
              <a:rPr lang="tr-TR" sz="2500" dirty="0" err="1"/>
              <a:t>nature</a:t>
            </a:r>
            <a:r>
              <a:rPr lang="tr-TR" sz="2500" dirty="0"/>
              <a:t>” </a:t>
            </a:r>
            <a:endParaRPr lang="en-GB" sz="2500" dirty="0" smtClean="0"/>
          </a:p>
          <a:p>
            <a:r>
              <a:rPr lang="tr-TR" sz="2500" dirty="0" smtClean="0"/>
              <a:t>1 </a:t>
            </a:r>
            <a:r>
              <a:rPr lang="tr-TR" sz="2500" dirty="0"/>
              <a:t>defa “</a:t>
            </a:r>
            <a:r>
              <a:rPr lang="tr-TR" sz="2500" dirty="0" err="1"/>
              <a:t>economy</a:t>
            </a:r>
            <a:r>
              <a:rPr lang="tr-TR" sz="2500" dirty="0"/>
              <a:t> of </a:t>
            </a:r>
            <a:r>
              <a:rPr lang="tr-TR" sz="2500" dirty="0" err="1" smtClean="0"/>
              <a:t>growth</a:t>
            </a:r>
            <a:r>
              <a:rPr lang="tr-TR" sz="2500" dirty="0" smtClean="0"/>
              <a:t>”</a:t>
            </a:r>
            <a:endParaRPr lang="en-GB" sz="2500" dirty="0" smtClean="0"/>
          </a:p>
          <a:p>
            <a:r>
              <a:rPr lang="tr-TR" sz="2500" dirty="0" smtClean="0"/>
              <a:t>1 </a:t>
            </a:r>
            <a:r>
              <a:rPr lang="tr-TR" sz="2500" dirty="0"/>
              <a:t>defa “</a:t>
            </a:r>
            <a:r>
              <a:rPr lang="tr-TR" sz="2500" dirty="0" err="1"/>
              <a:t>natural</a:t>
            </a:r>
            <a:r>
              <a:rPr lang="tr-TR" sz="2500" dirty="0"/>
              <a:t> </a:t>
            </a:r>
            <a:r>
              <a:rPr lang="tr-TR" sz="2500" dirty="0" err="1"/>
              <a:t>economy</a:t>
            </a:r>
            <a:r>
              <a:rPr lang="tr-TR" sz="2500" dirty="0"/>
              <a:t> of </a:t>
            </a:r>
            <a:r>
              <a:rPr lang="tr-TR" sz="2500" dirty="0" err="1"/>
              <a:t>each</a:t>
            </a:r>
            <a:r>
              <a:rPr lang="tr-TR" sz="2500" dirty="0"/>
              <a:t> </a:t>
            </a:r>
            <a:r>
              <a:rPr lang="tr-TR" sz="2500" dirty="0" err="1" smtClean="0"/>
              <a:t>island</a:t>
            </a:r>
            <a:r>
              <a:rPr lang="tr-TR" sz="2500" dirty="0" smtClean="0"/>
              <a:t>”</a:t>
            </a:r>
            <a:endParaRPr lang="en-GB" sz="2500" dirty="0" smtClean="0"/>
          </a:p>
          <a:p>
            <a:r>
              <a:rPr lang="tr-TR" sz="2500" dirty="0" smtClean="0"/>
              <a:t>1 </a:t>
            </a:r>
            <a:r>
              <a:rPr lang="tr-TR" sz="2500" dirty="0"/>
              <a:t>defa “</a:t>
            </a:r>
            <a:r>
              <a:rPr lang="tr-TR" sz="2500" dirty="0" err="1"/>
              <a:t>natural</a:t>
            </a:r>
            <a:r>
              <a:rPr lang="tr-TR" sz="2500" dirty="0"/>
              <a:t> </a:t>
            </a:r>
            <a:r>
              <a:rPr lang="tr-TR" sz="2500" dirty="0" err="1"/>
              <a:t>economy</a:t>
            </a:r>
            <a:r>
              <a:rPr lang="tr-TR" sz="2500" dirty="0"/>
              <a:t> of </a:t>
            </a:r>
            <a:r>
              <a:rPr lang="tr-TR" sz="2500" dirty="0" err="1"/>
              <a:t>the</a:t>
            </a:r>
            <a:r>
              <a:rPr lang="tr-TR" sz="2500" dirty="0"/>
              <a:t> </a:t>
            </a:r>
            <a:r>
              <a:rPr lang="tr-TR" sz="2500" dirty="0" err="1" smtClean="0"/>
              <a:t>district</a:t>
            </a:r>
            <a:r>
              <a:rPr lang="tr-TR" sz="2500" dirty="0" smtClean="0"/>
              <a:t>”</a:t>
            </a:r>
            <a:endParaRPr lang="en-GB" sz="2500" dirty="0" smtClean="0"/>
          </a:p>
          <a:p>
            <a:r>
              <a:rPr lang="tr-TR" sz="2500" dirty="0" smtClean="0"/>
              <a:t>1 </a:t>
            </a:r>
            <a:r>
              <a:rPr lang="tr-TR" sz="2500" dirty="0"/>
              <a:t>defa “</a:t>
            </a:r>
            <a:r>
              <a:rPr lang="tr-TR" sz="2500" dirty="0" err="1"/>
              <a:t>the</a:t>
            </a:r>
            <a:r>
              <a:rPr lang="tr-TR" sz="2500" dirty="0"/>
              <a:t> </a:t>
            </a:r>
            <a:r>
              <a:rPr lang="tr-TR" sz="2500" dirty="0" err="1"/>
              <a:t>whole</a:t>
            </a:r>
            <a:r>
              <a:rPr lang="tr-TR" sz="2500" dirty="0"/>
              <a:t> </a:t>
            </a:r>
            <a:r>
              <a:rPr lang="tr-TR" sz="2500" dirty="0" err="1"/>
              <a:t>economy</a:t>
            </a:r>
            <a:r>
              <a:rPr lang="tr-TR" sz="2500" dirty="0"/>
              <a:t> of </a:t>
            </a:r>
            <a:r>
              <a:rPr lang="tr-TR" sz="2500" dirty="0" err="1"/>
              <a:t>any</a:t>
            </a:r>
            <a:r>
              <a:rPr lang="tr-TR" sz="2500" dirty="0"/>
              <a:t> </a:t>
            </a:r>
            <a:r>
              <a:rPr lang="tr-TR" sz="2500" dirty="0" err="1"/>
              <a:t>one</a:t>
            </a:r>
            <a:r>
              <a:rPr lang="tr-TR" sz="2500" dirty="0"/>
              <a:t> </a:t>
            </a:r>
            <a:r>
              <a:rPr lang="tr-TR" sz="2500" dirty="0" err="1"/>
              <a:t>organic</a:t>
            </a:r>
            <a:r>
              <a:rPr lang="tr-TR" sz="2500" dirty="0"/>
              <a:t> </a:t>
            </a:r>
            <a:r>
              <a:rPr lang="tr-TR" sz="2500" dirty="0" err="1" smtClean="0"/>
              <a:t>being</a:t>
            </a:r>
            <a:r>
              <a:rPr lang="tr-TR" sz="2500" dirty="0" smtClean="0"/>
              <a:t>”</a:t>
            </a:r>
            <a:endParaRPr lang="en-GB" sz="2500" dirty="0" smtClean="0"/>
          </a:p>
          <a:p>
            <a:r>
              <a:rPr lang="tr-TR" sz="2500" dirty="0" smtClean="0"/>
              <a:t>1 </a:t>
            </a:r>
            <a:r>
              <a:rPr lang="tr-TR" sz="2500" dirty="0"/>
              <a:t>defa “</a:t>
            </a:r>
            <a:r>
              <a:rPr lang="tr-TR" sz="2500" dirty="0" err="1"/>
              <a:t>division</a:t>
            </a:r>
            <a:r>
              <a:rPr lang="tr-TR" sz="2500" dirty="0"/>
              <a:t> of </a:t>
            </a:r>
            <a:r>
              <a:rPr lang="tr-TR" sz="2500" dirty="0" err="1"/>
              <a:t>labour</a:t>
            </a:r>
            <a:r>
              <a:rPr lang="tr-TR" sz="2500" dirty="0" smtClean="0"/>
              <a:t>”</a:t>
            </a:r>
            <a:endParaRPr lang="en-GB" sz="2500" dirty="0" smtClean="0"/>
          </a:p>
          <a:p>
            <a:r>
              <a:rPr lang="tr-TR" sz="2500" dirty="0" smtClean="0"/>
              <a:t>…</a:t>
            </a:r>
            <a:endParaRPr lang="en-US" sz="2000" dirty="0"/>
          </a:p>
          <a:p>
            <a:endParaRPr lang="tr-TR" dirty="0"/>
          </a:p>
        </p:txBody>
      </p:sp>
    </p:spTree>
    <p:extLst>
      <p:ext uri="{BB962C8B-B14F-4D97-AF65-F5344CB8AC3E}">
        <p14:creationId xmlns:p14="http://schemas.microsoft.com/office/powerpoint/2010/main" val="3574862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a:t>
            </a:r>
            <a:r>
              <a:rPr lang="en-GB" dirty="0" err="1" smtClean="0"/>
              <a:t>ekonomi</a:t>
            </a:r>
            <a:r>
              <a:rPr lang="en-GB" dirty="0" smtClean="0"/>
              <a:t> </a:t>
            </a:r>
            <a:r>
              <a:rPr lang="en-GB" dirty="0" err="1" smtClean="0"/>
              <a:t>kavramı</a:t>
            </a:r>
            <a:endParaRPr lang="tr-TR" dirty="0"/>
          </a:p>
        </p:txBody>
      </p:sp>
      <p:sp>
        <p:nvSpPr>
          <p:cNvPr id="3" name="İçerik Yer Tutucusu 2"/>
          <p:cNvSpPr>
            <a:spLocks noGrp="1"/>
          </p:cNvSpPr>
          <p:nvPr>
            <p:ph idx="1"/>
          </p:nvPr>
        </p:nvSpPr>
        <p:spPr/>
        <p:txBody>
          <a:bodyPr/>
          <a:lstStyle/>
          <a:p>
            <a:pPr>
              <a:buNone/>
            </a:pPr>
            <a:r>
              <a:rPr lang="tr-TR" sz="2400" dirty="0"/>
              <a:t>”</a:t>
            </a:r>
            <a:r>
              <a:rPr lang="en-GB" sz="2400" dirty="0"/>
              <a:t>So in </a:t>
            </a:r>
            <a:r>
              <a:rPr lang="en-GB" sz="2400" b="1" dirty="0">
                <a:solidFill>
                  <a:srgbClr val="FF0000"/>
                </a:solidFill>
              </a:rPr>
              <a:t>the general economy of any land</a:t>
            </a:r>
            <a:r>
              <a:rPr lang="en-GB" sz="2400" dirty="0"/>
              <a:t>, the more widely and perfectly the animals and plants are diversified for different habits of life, so will a greater number of individuals be capable of there supporting themselves. A set of animals, with their organisation but little diversified, could hardly compete with a set more perfectly diversified in structure.</a:t>
            </a:r>
            <a:r>
              <a:rPr lang="tr-TR" sz="2400" dirty="0"/>
              <a:t>”</a:t>
            </a:r>
          </a:p>
          <a:p>
            <a:pPr>
              <a:buNone/>
            </a:pPr>
            <a:endParaRPr lang="tr-TR" sz="2400" dirty="0"/>
          </a:p>
          <a:p>
            <a:pPr>
              <a:buNone/>
            </a:pPr>
            <a:r>
              <a:rPr lang="tr-TR" sz="2400" dirty="0"/>
              <a:t>On </a:t>
            </a:r>
            <a:r>
              <a:rPr lang="tr-TR" sz="2400" dirty="0" err="1"/>
              <a:t>the</a:t>
            </a:r>
            <a:r>
              <a:rPr lang="tr-TR" sz="2400" dirty="0"/>
              <a:t> </a:t>
            </a:r>
            <a:r>
              <a:rPr lang="tr-TR" sz="2400" dirty="0" err="1"/>
              <a:t>Origin</a:t>
            </a:r>
            <a:r>
              <a:rPr lang="tr-TR" sz="2400" dirty="0"/>
              <a:t> of </a:t>
            </a:r>
            <a:r>
              <a:rPr lang="tr-TR" sz="2400" dirty="0" err="1"/>
              <a:t>Species</a:t>
            </a:r>
            <a:r>
              <a:rPr lang="tr-TR" sz="2400" dirty="0"/>
              <a:t>, </a:t>
            </a:r>
            <a:r>
              <a:rPr lang="tr-TR" sz="2400" dirty="0" err="1"/>
              <a:t>Chapter</a:t>
            </a:r>
            <a:r>
              <a:rPr lang="tr-TR" sz="2400" dirty="0"/>
              <a:t> 4</a:t>
            </a:r>
          </a:p>
        </p:txBody>
      </p:sp>
    </p:spTree>
    <p:extLst>
      <p:ext uri="{BB962C8B-B14F-4D97-AF65-F5344CB8AC3E}">
        <p14:creationId xmlns:p14="http://schemas.microsoft.com/office/powerpoint/2010/main" val="2358265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a:t>
            </a:r>
            <a:r>
              <a:rPr lang="en-GB" dirty="0" err="1" smtClean="0"/>
              <a:t>ekonomi</a:t>
            </a:r>
            <a:r>
              <a:rPr lang="en-GB" dirty="0" smtClean="0"/>
              <a:t> </a:t>
            </a:r>
            <a:r>
              <a:rPr lang="en-GB" dirty="0" err="1" smtClean="0"/>
              <a:t>kavramı</a:t>
            </a:r>
            <a:endParaRPr lang="tr-TR" dirty="0"/>
          </a:p>
        </p:txBody>
      </p:sp>
      <p:sp>
        <p:nvSpPr>
          <p:cNvPr id="3" name="İçerik Yer Tutucusu 2"/>
          <p:cNvSpPr>
            <a:spLocks noGrp="1"/>
          </p:cNvSpPr>
          <p:nvPr>
            <p:ph idx="1"/>
          </p:nvPr>
        </p:nvSpPr>
        <p:spPr/>
        <p:txBody>
          <a:bodyPr/>
          <a:lstStyle/>
          <a:p>
            <a:pPr>
              <a:buNone/>
            </a:pPr>
            <a:r>
              <a:rPr lang="tr-TR" sz="2400" dirty="0"/>
              <a:t>“</a:t>
            </a:r>
            <a:r>
              <a:rPr lang="en-GB" sz="2400" dirty="0"/>
              <a:t>natural selection is continually trying to </a:t>
            </a:r>
            <a:r>
              <a:rPr lang="en-GB" sz="2400" b="1" dirty="0">
                <a:solidFill>
                  <a:srgbClr val="FF0000"/>
                </a:solidFill>
              </a:rPr>
              <a:t>economise</a:t>
            </a:r>
            <a:r>
              <a:rPr lang="en-GB" sz="2400" dirty="0"/>
              <a:t> in every part of the organisation.</a:t>
            </a:r>
            <a:r>
              <a:rPr lang="tr-TR" sz="2400" dirty="0"/>
              <a:t>”</a:t>
            </a:r>
          </a:p>
          <a:p>
            <a:pPr>
              <a:buNone/>
            </a:pPr>
            <a:endParaRPr lang="tr-TR" sz="2400" dirty="0"/>
          </a:p>
          <a:p>
            <a:pPr>
              <a:buNone/>
            </a:pPr>
            <a:r>
              <a:rPr lang="tr-TR" sz="2400" dirty="0"/>
              <a:t>On </a:t>
            </a:r>
            <a:r>
              <a:rPr lang="tr-TR" sz="2400" dirty="0" err="1"/>
              <a:t>the</a:t>
            </a:r>
            <a:r>
              <a:rPr lang="tr-TR" sz="2400" dirty="0"/>
              <a:t> </a:t>
            </a:r>
            <a:r>
              <a:rPr lang="tr-TR" sz="2400" dirty="0" err="1"/>
              <a:t>Origin</a:t>
            </a:r>
            <a:r>
              <a:rPr lang="tr-TR" sz="2400" dirty="0"/>
              <a:t> of </a:t>
            </a:r>
            <a:r>
              <a:rPr lang="tr-TR" sz="2400" dirty="0" err="1"/>
              <a:t>Species</a:t>
            </a:r>
            <a:r>
              <a:rPr lang="tr-TR" sz="2400" dirty="0"/>
              <a:t>, </a:t>
            </a:r>
            <a:r>
              <a:rPr lang="tr-TR" sz="2400" dirty="0" err="1"/>
              <a:t>Chapter</a:t>
            </a:r>
            <a:r>
              <a:rPr lang="tr-TR" sz="2400" dirty="0"/>
              <a:t> 5</a:t>
            </a:r>
          </a:p>
        </p:txBody>
      </p:sp>
    </p:spTree>
    <p:extLst>
      <p:ext uri="{BB962C8B-B14F-4D97-AF65-F5344CB8AC3E}">
        <p14:creationId xmlns:p14="http://schemas.microsoft.com/office/powerpoint/2010/main" val="322474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bir</a:t>
            </a:r>
            <a:r>
              <a:rPr lang="en-GB" dirty="0" smtClean="0"/>
              <a:t> </a:t>
            </a:r>
            <a:r>
              <a:rPr lang="en-GB" dirty="0" err="1" smtClean="0"/>
              <a:t>iktisatçı</a:t>
            </a:r>
            <a:r>
              <a:rPr lang="en-GB" dirty="0" smtClean="0"/>
              <a:t> </a:t>
            </a:r>
            <a:r>
              <a:rPr lang="en-GB" dirty="0" err="1" smtClean="0"/>
              <a:t>mıdır</a:t>
            </a:r>
            <a:r>
              <a:rPr lang="en-GB" dirty="0" smtClean="0"/>
              <a:t>?</a:t>
            </a:r>
            <a:endParaRPr lang="tr-TR" dirty="0"/>
          </a:p>
        </p:txBody>
      </p:sp>
      <p:sp>
        <p:nvSpPr>
          <p:cNvPr id="3" name="İçerik Yer Tutucusu 2"/>
          <p:cNvSpPr>
            <a:spLocks noGrp="1"/>
          </p:cNvSpPr>
          <p:nvPr>
            <p:ph idx="1"/>
          </p:nvPr>
        </p:nvSpPr>
        <p:spPr/>
        <p:txBody>
          <a:bodyPr/>
          <a:lstStyle/>
          <a:p>
            <a:endParaRPr lang="en-GB" smtClean="0"/>
          </a:p>
          <a:p>
            <a:r>
              <a:rPr lang="tr-TR" smtClean="0"/>
              <a:t>Hayır</a:t>
            </a:r>
            <a:r>
              <a:rPr lang="tr-TR" dirty="0"/>
              <a:t>, Darwin bir iktisatçı </a:t>
            </a:r>
            <a:r>
              <a:rPr lang="tr-TR" dirty="0" smtClean="0"/>
              <a:t>değildir!</a:t>
            </a:r>
            <a:endParaRPr lang="en-GB" dirty="0" smtClean="0"/>
          </a:p>
          <a:p>
            <a:r>
              <a:rPr lang="tr-TR" dirty="0" smtClean="0"/>
              <a:t>Ama </a:t>
            </a:r>
            <a:r>
              <a:rPr lang="en-GB" dirty="0" smtClean="0"/>
              <a:t>“</a:t>
            </a:r>
            <a:r>
              <a:rPr lang="tr-TR" dirty="0" smtClean="0"/>
              <a:t>iktisat epistemolojisi</a:t>
            </a:r>
            <a:r>
              <a:rPr lang="en-GB" dirty="0" smtClean="0"/>
              <a:t>”</a:t>
            </a:r>
            <a:r>
              <a:rPr lang="tr-TR" dirty="0" err="1" smtClean="0"/>
              <a:t>ni</a:t>
            </a:r>
            <a:r>
              <a:rPr lang="tr-TR" dirty="0" smtClean="0"/>
              <a:t> </a:t>
            </a:r>
            <a:r>
              <a:rPr lang="tr-TR" dirty="0"/>
              <a:t>doğaya </a:t>
            </a:r>
            <a:r>
              <a:rPr lang="tr-TR" dirty="0" smtClean="0"/>
              <a:t>uygulamıştır</a:t>
            </a:r>
            <a:r>
              <a:rPr lang="tr-TR" dirty="0" smtClean="0"/>
              <a:t>.</a:t>
            </a:r>
            <a:endParaRPr lang="en-GB" dirty="0" smtClean="0"/>
          </a:p>
          <a:p>
            <a:r>
              <a:rPr lang="en-GB" dirty="0" err="1" smtClean="0"/>
              <a:t>Bir</a:t>
            </a:r>
            <a:r>
              <a:rPr lang="en-GB" dirty="0" smtClean="0"/>
              <a:t> </a:t>
            </a:r>
            <a:r>
              <a:rPr lang="en-GB" dirty="0" err="1" smtClean="0"/>
              <a:t>bilim</a:t>
            </a:r>
            <a:r>
              <a:rPr lang="en-GB" dirty="0" smtClean="0"/>
              <a:t> </a:t>
            </a:r>
            <a:r>
              <a:rPr lang="en-GB" dirty="0" err="1" smtClean="0"/>
              <a:t>yöntemi</a:t>
            </a:r>
            <a:r>
              <a:rPr lang="en-GB" dirty="0" smtClean="0"/>
              <a:t> </a:t>
            </a:r>
            <a:r>
              <a:rPr lang="en-GB" dirty="0" err="1" smtClean="0"/>
              <a:t>olarak</a:t>
            </a:r>
            <a:r>
              <a:rPr lang="en-GB" dirty="0" smtClean="0"/>
              <a:t> </a:t>
            </a:r>
            <a:r>
              <a:rPr lang="en-GB" dirty="0" err="1" smtClean="0"/>
              <a:t>naturalizm</a:t>
            </a:r>
            <a:endParaRPr lang="en-GB" dirty="0" smtClean="0"/>
          </a:p>
          <a:p>
            <a:r>
              <a:rPr lang="tr-TR" dirty="0" err="1" smtClean="0"/>
              <a:t>Malthus’un</a:t>
            </a:r>
            <a:r>
              <a:rPr lang="tr-TR" dirty="0" smtClean="0"/>
              <a:t> </a:t>
            </a:r>
            <a:r>
              <a:rPr lang="tr-TR" dirty="0"/>
              <a:t>katkısı </a:t>
            </a:r>
            <a:r>
              <a:rPr lang="tr-TR" dirty="0" smtClean="0"/>
              <a:t>açıktır.</a:t>
            </a:r>
            <a:endParaRPr lang="en-GB" dirty="0" smtClean="0"/>
          </a:p>
          <a:p>
            <a:r>
              <a:rPr lang="tr-TR" dirty="0" smtClean="0"/>
              <a:t>Adam </a:t>
            </a:r>
            <a:r>
              <a:rPr lang="tr-TR" dirty="0"/>
              <a:t>Smith?</a:t>
            </a:r>
          </a:p>
        </p:txBody>
      </p:sp>
    </p:spTree>
    <p:extLst>
      <p:ext uri="{BB962C8B-B14F-4D97-AF65-F5344CB8AC3E}">
        <p14:creationId xmlns:p14="http://schemas.microsoft.com/office/powerpoint/2010/main" val="3823628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solidFill>
                  <a:prstClr val="black"/>
                </a:solidFill>
              </a:rPr>
              <a:t>O</a:t>
            </a:r>
            <a:r>
              <a:rPr lang="tr-TR" dirty="0">
                <a:solidFill>
                  <a:prstClr val="black"/>
                </a:solidFill>
              </a:rPr>
              <a:t>n </a:t>
            </a:r>
            <a:r>
              <a:rPr lang="tr-TR" dirty="0" err="1">
                <a:solidFill>
                  <a:prstClr val="black"/>
                </a:solidFill>
              </a:rPr>
              <a:t>the</a:t>
            </a:r>
            <a:r>
              <a:rPr lang="tr-TR" dirty="0">
                <a:solidFill>
                  <a:prstClr val="black"/>
                </a:solidFill>
              </a:rPr>
              <a:t> </a:t>
            </a:r>
            <a:r>
              <a:rPr lang="tr-TR" dirty="0" err="1">
                <a:solidFill>
                  <a:prstClr val="black"/>
                </a:solidFill>
              </a:rPr>
              <a:t>Origin</a:t>
            </a:r>
            <a:r>
              <a:rPr lang="tr-TR" dirty="0">
                <a:solidFill>
                  <a:prstClr val="black"/>
                </a:solidFill>
              </a:rPr>
              <a:t> of </a:t>
            </a:r>
            <a:r>
              <a:rPr lang="tr-TR" dirty="0" err="1" smtClean="0">
                <a:solidFill>
                  <a:prstClr val="black"/>
                </a:solidFill>
              </a:rPr>
              <a:t>Species</a:t>
            </a:r>
            <a:r>
              <a:rPr lang="en-GB" dirty="0" smtClean="0">
                <a:solidFill>
                  <a:prstClr val="black"/>
                </a:solidFill>
              </a:rPr>
              <a:t> (1859)</a:t>
            </a:r>
            <a:r>
              <a:rPr lang="tr-TR" i="1" dirty="0" smtClean="0">
                <a:solidFill>
                  <a:prstClr val="black"/>
                </a:solidFill>
              </a:rPr>
              <a:t> </a:t>
            </a:r>
            <a:endParaRPr lang="tr-TR" dirty="0"/>
          </a:p>
        </p:txBody>
      </p:sp>
      <p:sp>
        <p:nvSpPr>
          <p:cNvPr id="3" name="İçerik Yer Tutucusu 2"/>
          <p:cNvSpPr>
            <a:spLocks noGrp="1"/>
          </p:cNvSpPr>
          <p:nvPr>
            <p:ph idx="1"/>
          </p:nvPr>
        </p:nvSpPr>
        <p:spPr>
          <a:xfrm>
            <a:off x="4356100" y="1825625"/>
            <a:ext cx="6997700" cy="4351338"/>
          </a:xfrm>
        </p:spPr>
        <p:txBody>
          <a:bodyPr>
            <a:noAutofit/>
          </a:bodyPr>
          <a:lstStyle/>
          <a:p>
            <a:pPr>
              <a:lnSpc>
                <a:spcPct val="100000"/>
              </a:lnSpc>
              <a:spcBef>
                <a:spcPct val="20000"/>
              </a:spcBef>
            </a:pPr>
            <a:r>
              <a:rPr lang="tr-TR" i="1" dirty="0" smtClean="0">
                <a:solidFill>
                  <a:prstClr val="black"/>
                </a:solidFill>
              </a:rPr>
              <a:t>İlk </a:t>
            </a:r>
            <a:r>
              <a:rPr lang="tr-TR" i="1" dirty="0">
                <a:solidFill>
                  <a:prstClr val="black"/>
                </a:solidFill>
              </a:rPr>
              <a:t>edisyon: </a:t>
            </a:r>
            <a:r>
              <a:rPr lang="tr-TR" dirty="0" smtClean="0">
                <a:solidFill>
                  <a:prstClr val="black"/>
                </a:solidFill>
              </a:rPr>
              <a:t>1859</a:t>
            </a:r>
            <a:endParaRPr lang="en-GB" dirty="0" smtClean="0">
              <a:solidFill>
                <a:prstClr val="black"/>
              </a:solidFill>
            </a:endParaRPr>
          </a:p>
          <a:p>
            <a:pPr>
              <a:lnSpc>
                <a:spcPct val="100000"/>
              </a:lnSpc>
              <a:spcBef>
                <a:spcPct val="20000"/>
              </a:spcBef>
            </a:pPr>
            <a:r>
              <a:rPr lang="tr-TR" dirty="0" smtClean="0">
                <a:solidFill>
                  <a:prstClr val="black"/>
                </a:solidFill>
              </a:rPr>
              <a:t>6</a:t>
            </a:r>
            <a:r>
              <a:rPr lang="tr-TR" dirty="0">
                <a:solidFill>
                  <a:prstClr val="black"/>
                </a:solidFill>
              </a:rPr>
              <a:t>. edisyon, düzeltmeler: </a:t>
            </a:r>
            <a:r>
              <a:rPr lang="tr-TR" dirty="0" smtClean="0">
                <a:solidFill>
                  <a:prstClr val="black"/>
                </a:solidFill>
              </a:rPr>
              <a:t>1876</a:t>
            </a:r>
            <a:endParaRPr lang="en-GB" dirty="0" smtClean="0">
              <a:solidFill>
                <a:prstClr val="black"/>
              </a:solidFill>
            </a:endParaRPr>
          </a:p>
          <a:p>
            <a:pPr marL="0" indent="0">
              <a:lnSpc>
                <a:spcPct val="100000"/>
              </a:lnSpc>
              <a:spcBef>
                <a:spcPct val="20000"/>
              </a:spcBef>
              <a:buNone/>
            </a:pPr>
            <a:endParaRPr lang="en-GB" dirty="0">
              <a:solidFill>
                <a:prstClr val="black"/>
              </a:solidFill>
            </a:endParaRPr>
          </a:p>
          <a:p>
            <a:pPr>
              <a:lnSpc>
                <a:spcPct val="100000"/>
              </a:lnSpc>
              <a:spcBef>
                <a:spcPct val="20000"/>
              </a:spcBef>
            </a:pPr>
            <a:r>
              <a:rPr lang="tr-TR" dirty="0" smtClean="0">
                <a:solidFill>
                  <a:prstClr val="black"/>
                </a:solidFill>
              </a:rPr>
              <a:t>Darwin’in </a:t>
            </a:r>
            <a:r>
              <a:rPr lang="tr-TR" dirty="0">
                <a:solidFill>
                  <a:prstClr val="black"/>
                </a:solidFill>
              </a:rPr>
              <a:t>ilk kitabı da değil, son kitabı da </a:t>
            </a:r>
            <a:r>
              <a:rPr lang="tr-TR" dirty="0" smtClean="0">
                <a:solidFill>
                  <a:prstClr val="black"/>
                </a:solidFill>
              </a:rPr>
              <a:t>değil</a:t>
            </a:r>
            <a:r>
              <a:rPr lang="en-GB" dirty="0" smtClean="0">
                <a:solidFill>
                  <a:prstClr val="black"/>
                </a:solidFill>
              </a:rPr>
              <a:t>dir.</a:t>
            </a:r>
            <a:endParaRPr lang="en-GB" dirty="0">
              <a:solidFill>
                <a:prstClr val="black"/>
              </a:solidFill>
            </a:endParaRPr>
          </a:p>
          <a:p>
            <a:pPr>
              <a:lnSpc>
                <a:spcPct val="100000"/>
              </a:lnSpc>
              <a:spcBef>
                <a:spcPct val="20000"/>
              </a:spcBef>
            </a:pPr>
            <a:r>
              <a:rPr lang="tr-TR" dirty="0" smtClean="0"/>
              <a:t>Evrim </a:t>
            </a:r>
            <a:r>
              <a:rPr lang="tr-TR" dirty="0"/>
              <a:t>kavramını ortaya ilk atan kişi Darwin </a:t>
            </a:r>
            <a:r>
              <a:rPr lang="tr-TR" dirty="0" smtClean="0"/>
              <a:t>değil</a:t>
            </a:r>
            <a:r>
              <a:rPr lang="en-GB" dirty="0" smtClean="0"/>
              <a:t>dir.</a:t>
            </a:r>
          </a:p>
          <a:p>
            <a:pPr>
              <a:lnSpc>
                <a:spcPct val="100000"/>
              </a:lnSpc>
              <a:spcBef>
                <a:spcPct val="20000"/>
              </a:spcBef>
            </a:pPr>
            <a:r>
              <a:rPr lang="tr-TR" dirty="0" smtClean="0"/>
              <a:t>Darwin’den </a:t>
            </a:r>
            <a:r>
              <a:rPr lang="tr-TR" dirty="0"/>
              <a:t>sonra da evrim kavramı </a:t>
            </a:r>
            <a:r>
              <a:rPr lang="tr-TR" dirty="0" smtClean="0"/>
              <a:t>çeşitlenmiştir</a:t>
            </a:r>
            <a:r>
              <a:rPr lang="en-GB" dirty="0" smtClean="0"/>
              <a:t>.</a:t>
            </a:r>
            <a:endParaRPr lang="tr-TR" dirty="0"/>
          </a:p>
        </p:txBody>
      </p:sp>
      <p:pic>
        <p:nvPicPr>
          <p:cNvPr id="1026" name="Picture 2" descr="File:Origin of Species title p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872575"/>
            <a:ext cx="2651125" cy="4257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9775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On the Origin of Species (1859)</a:t>
            </a:r>
            <a:endParaRPr lang="tr-TR" dirty="0"/>
          </a:p>
        </p:txBody>
      </p:sp>
      <p:sp>
        <p:nvSpPr>
          <p:cNvPr id="3" name="İçerik Yer Tutucusu 2"/>
          <p:cNvSpPr>
            <a:spLocks noGrp="1"/>
          </p:cNvSpPr>
          <p:nvPr>
            <p:ph idx="1"/>
          </p:nvPr>
        </p:nvSpPr>
        <p:spPr/>
        <p:txBody>
          <a:bodyPr>
            <a:normAutofit/>
          </a:bodyPr>
          <a:lstStyle/>
          <a:p>
            <a:pPr marL="0" indent="0">
              <a:buNone/>
            </a:pPr>
            <a:r>
              <a:rPr lang="en-GB" dirty="0" err="1" smtClean="0"/>
              <a:t>oOoS</a:t>
            </a:r>
            <a:r>
              <a:rPr lang="en-GB" dirty="0" smtClean="0"/>
              <a:t> </a:t>
            </a:r>
            <a:r>
              <a:rPr lang="en-GB" dirty="0" err="1" smtClean="0"/>
              <a:t>ve</a:t>
            </a:r>
            <a:r>
              <a:rPr lang="en-GB" dirty="0" smtClean="0"/>
              <a:t> Darwin </a:t>
            </a:r>
            <a:r>
              <a:rPr lang="en-GB" dirty="0" err="1" smtClean="0"/>
              <a:t>hakkında</a:t>
            </a:r>
            <a:r>
              <a:rPr lang="en-GB" dirty="0" smtClean="0"/>
              <a:t> </a:t>
            </a:r>
            <a:r>
              <a:rPr lang="en-GB" dirty="0" err="1" smtClean="0"/>
              <a:t>bilmek</a:t>
            </a:r>
            <a:r>
              <a:rPr lang="en-GB" dirty="0" smtClean="0"/>
              <a:t> </a:t>
            </a:r>
            <a:r>
              <a:rPr lang="en-GB" dirty="0" err="1" smtClean="0"/>
              <a:t>istediğimiz</a:t>
            </a:r>
            <a:r>
              <a:rPr lang="en-GB" dirty="0" smtClean="0"/>
              <a:t> </a:t>
            </a:r>
            <a:r>
              <a:rPr lang="en-GB" dirty="0" err="1" smtClean="0"/>
              <a:t>ama</a:t>
            </a:r>
            <a:r>
              <a:rPr lang="en-GB" dirty="0" smtClean="0"/>
              <a:t> </a:t>
            </a:r>
            <a:r>
              <a:rPr lang="en-GB" dirty="0" err="1" smtClean="0"/>
              <a:t>soramadığımız</a:t>
            </a:r>
            <a:r>
              <a:rPr lang="en-GB" dirty="0" smtClean="0"/>
              <a:t> </a:t>
            </a:r>
            <a:r>
              <a:rPr lang="en-GB" dirty="0" err="1" smtClean="0"/>
              <a:t>bazı</a:t>
            </a:r>
            <a:r>
              <a:rPr lang="en-GB" dirty="0" smtClean="0"/>
              <a:t> </a:t>
            </a:r>
            <a:r>
              <a:rPr lang="en-GB" dirty="0" err="1" smtClean="0"/>
              <a:t>sorular</a:t>
            </a:r>
            <a:r>
              <a:rPr lang="en-GB" dirty="0" smtClean="0"/>
              <a:t> </a:t>
            </a:r>
            <a:r>
              <a:rPr lang="en-GB" dirty="0" err="1" smtClean="0"/>
              <a:t>ile</a:t>
            </a:r>
            <a:r>
              <a:rPr lang="en-GB" dirty="0" smtClean="0"/>
              <a:t> </a:t>
            </a:r>
            <a:r>
              <a:rPr lang="en-GB" dirty="0" err="1" smtClean="0"/>
              <a:t>yanlış</a:t>
            </a:r>
            <a:r>
              <a:rPr lang="en-GB" dirty="0" smtClean="0"/>
              <a:t> </a:t>
            </a:r>
            <a:r>
              <a:rPr lang="en-GB" dirty="0" err="1" smtClean="0"/>
              <a:t>bildiğimiz</a:t>
            </a:r>
            <a:r>
              <a:rPr lang="en-GB" dirty="0" smtClean="0"/>
              <a:t> </a:t>
            </a:r>
            <a:r>
              <a:rPr lang="en-GB" dirty="0" err="1" smtClean="0"/>
              <a:t>ama</a:t>
            </a:r>
            <a:r>
              <a:rPr lang="en-GB" dirty="0" smtClean="0"/>
              <a:t> </a:t>
            </a:r>
            <a:r>
              <a:rPr lang="en-GB" dirty="0" err="1" smtClean="0"/>
              <a:t>düzeltemelediğimiz</a:t>
            </a:r>
            <a:r>
              <a:rPr lang="en-GB" dirty="0" smtClean="0"/>
              <a:t> </a:t>
            </a:r>
            <a:r>
              <a:rPr lang="en-GB" dirty="0" err="1" smtClean="0"/>
              <a:t>bazı</a:t>
            </a:r>
            <a:r>
              <a:rPr lang="en-GB" dirty="0" smtClean="0"/>
              <a:t> </a:t>
            </a:r>
            <a:r>
              <a:rPr lang="en-GB" dirty="0" err="1" smtClean="0"/>
              <a:t>doğrular</a:t>
            </a:r>
            <a:endParaRPr lang="en-GB" dirty="0" smtClean="0"/>
          </a:p>
          <a:p>
            <a:pPr marL="0" indent="0">
              <a:buNone/>
            </a:pPr>
            <a:endParaRPr lang="en-GB" dirty="0" smtClean="0"/>
          </a:p>
          <a:p>
            <a:pPr marL="0" indent="0">
              <a:buNone/>
            </a:pPr>
            <a:r>
              <a:rPr lang="en-GB" i="1" dirty="0" smtClean="0"/>
              <a:t>On the Origin of </a:t>
            </a:r>
            <a:r>
              <a:rPr lang="en-GB" i="1" dirty="0" err="1" smtClean="0"/>
              <a:t>Species</a:t>
            </a:r>
            <a:r>
              <a:rPr lang="en-GB" dirty="0" err="1" smtClean="0"/>
              <a:t>’in</a:t>
            </a:r>
            <a:r>
              <a:rPr lang="en-GB" dirty="0" smtClean="0"/>
              <a:t> </a:t>
            </a:r>
            <a:r>
              <a:rPr lang="en-GB" b="1" u="sng" dirty="0" err="1" smtClean="0"/>
              <a:t>birinci</a:t>
            </a:r>
            <a:r>
              <a:rPr lang="en-GB" b="1" u="sng" dirty="0" smtClean="0"/>
              <a:t> </a:t>
            </a:r>
            <a:r>
              <a:rPr lang="en-GB" b="1" u="sng" dirty="0" err="1" smtClean="0"/>
              <a:t>edisyon</a:t>
            </a:r>
            <a:r>
              <a:rPr lang="en-GB" dirty="0" err="1" smtClean="0"/>
              <a:t>u</a:t>
            </a:r>
            <a:r>
              <a:rPr lang="en-GB" dirty="0" smtClean="0"/>
              <a:t> </a:t>
            </a:r>
            <a:r>
              <a:rPr lang="en-GB" dirty="0" err="1" smtClean="0"/>
              <a:t>içerisinde</a:t>
            </a:r>
            <a:endParaRPr lang="en-GB" dirty="0" smtClean="0"/>
          </a:p>
          <a:p>
            <a:pPr lvl="1"/>
            <a:r>
              <a:rPr lang="en-GB" dirty="0" smtClean="0"/>
              <a:t>“</a:t>
            </a:r>
            <a:r>
              <a:rPr lang="en-GB" dirty="0" err="1" smtClean="0"/>
              <a:t>evrim</a:t>
            </a:r>
            <a:r>
              <a:rPr lang="en-GB" dirty="0" smtClean="0"/>
              <a:t>” </a:t>
            </a:r>
            <a:r>
              <a:rPr lang="en-GB" dirty="0" err="1" smtClean="0"/>
              <a:t>kelimesi</a:t>
            </a:r>
            <a:r>
              <a:rPr lang="en-GB" dirty="0" smtClean="0"/>
              <a:t>, </a:t>
            </a:r>
            <a:r>
              <a:rPr lang="en-GB" dirty="0" err="1" smtClean="0"/>
              <a:t>metnin</a:t>
            </a:r>
            <a:r>
              <a:rPr lang="en-GB" dirty="0" smtClean="0"/>
              <a:t> </a:t>
            </a:r>
            <a:r>
              <a:rPr lang="en-GB" dirty="0" err="1" smtClean="0"/>
              <a:t>en</a:t>
            </a:r>
            <a:r>
              <a:rPr lang="en-GB" dirty="0" smtClean="0"/>
              <a:t> son </a:t>
            </a:r>
            <a:r>
              <a:rPr lang="en-GB" dirty="0" err="1" smtClean="0"/>
              <a:t>kelimesi</a:t>
            </a:r>
            <a:r>
              <a:rPr lang="en-GB" dirty="0" smtClean="0"/>
              <a:t> </a:t>
            </a:r>
            <a:r>
              <a:rPr lang="en-GB" dirty="0" err="1" smtClean="0"/>
              <a:t>olarak</a:t>
            </a:r>
            <a:r>
              <a:rPr lang="en-GB" dirty="0" smtClean="0"/>
              <a:t> </a:t>
            </a:r>
            <a:r>
              <a:rPr lang="en-GB" dirty="0" err="1" smtClean="0"/>
              <a:t>bir</a:t>
            </a:r>
            <a:r>
              <a:rPr lang="en-GB" dirty="0" smtClean="0"/>
              <a:t> </a:t>
            </a:r>
            <a:r>
              <a:rPr lang="en-GB" dirty="0" err="1" smtClean="0"/>
              <a:t>kere</a:t>
            </a:r>
            <a:r>
              <a:rPr lang="en-GB" dirty="0" smtClean="0"/>
              <a:t> “evolved” </a:t>
            </a:r>
            <a:r>
              <a:rPr lang="en-GB" dirty="0" err="1" smtClean="0"/>
              <a:t>şeklinde</a:t>
            </a:r>
            <a:r>
              <a:rPr lang="en-GB" dirty="0" smtClean="0"/>
              <a:t> </a:t>
            </a:r>
            <a:r>
              <a:rPr lang="en-GB" dirty="0" err="1" smtClean="0"/>
              <a:t>kullanılmıştır</a:t>
            </a:r>
            <a:r>
              <a:rPr lang="en-GB" dirty="0" smtClean="0"/>
              <a:t>.</a:t>
            </a:r>
          </a:p>
          <a:p>
            <a:pPr lvl="1"/>
            <a:r>
              <a:rPr lang="en-GB" dirty="0" smtClean="0"/>
              <a:t>“economy” </a:t>
            </a:r>
            <a:r>
              <a:rPr lang="en-GB" dirty="0" err="1" smtClean="0"/>
              <a:t>kelimesi</a:t>
            </a:r>
            <a:r>
              <a:rPr lang="en-GB" dirty="0" smtClean="0"/>
              <a:t> </a:t>
            </a:r>
            <a:r>
              <a:rPr lang="en-GB" dirty="0" err="1" smtClean="0"/>
              <a:t>toplam</a:t>
            </a:r>
            <a:r>
              <a:rPr lang="en-GB" dirty="0" smtClean="0"/>
              <a:t> 26 </a:t>
            </a:r>
            <a:r>
              <a:rPr lang="en-GB" dirty="0" err="1" smtClean="0"/>
              <a:t>defa</a:t>
            </a:r>
            <a:r>
              <a:rPr lang="en-GB" dirty="0" smtClean="0"/>
              <a:t> </a:t>
            </a:r>
            <a:r>
              <a:rPr lang="en-GB" dirty="0" err="1" smtClean="0"/>
              <a:t>kullanılmıştır</a:t>
            </a:r>
            <a:r>
              <a:rPr lang="en-GB" dirty="0" smtClean="0"/>
              <a:t>.</a:t>
            </a:r>
          </a:p>
          <a:p>
            <a:pPr lvl="1"/>
            <a:r>
              <a:rPr lang="en-GB" dirty="0" smtClean="0"/>
              <a:t>“survival” </a:t>
            </a:r>
            <a:r>
              <a:rPr lang="en-GB" dirty="0" err="1" smtClean="0"/>
              <a:t>kelimesi</a:t>
            </a:r>
            <a:r>
              <a:rPr lang="en-GB" dirty="0" smtClean="0"/>
              <a:t> </a:t>
            </a:r>
            <a:r>
              <a:rPr lang="en-GB" dirty="0" err="1" smtClean="0"/>
              <a:t>sadece</a:t>
            </a:r>
            <a:r>
              <a:rPr lang="en-GB" dirty="0" smtClean="0"/>
              <a:t> </a:t>
            </a:r>
            <a:r>
              <a:rPr lang="en-GB" dirty="0" err="1" smtClean="0"/>
              <a:t>bir</a:t>
            </a:r>
            <a:r>
              <a:rPr lang="en-GB" dirty="0" smtClean="0"/>
              <a:t> </a:t>
            </a:r>
            <a:r>
              <a:rPr lang="en-GB" dirty="0" err="1" smtClean="0"/>
              <a:t>defa</a:t>
            </a:r>
            <a:r>
              <a:rPr lang="en-GB" dirty="0" smtClean="0"/>
              <a:t> </a:t>
            </a:r>
            <a:r>
              <a:rPr lang="en-GB" dirty="0" err="1" smtClean="0"/>
              <a:t>kullanılmıştır</a:t>
            </a:r>
            <a:r>
              <a:rPr lang="en-GB" dirty="0" smtClean="0"/>
              <a:t>.</a:t>
            </a:r>
          </a:p>
          <a:p>
            <a:pPr lvl="1"/>
            <a:r>
              <a:rPr lang="en-GB" dirty="0" smtClean="0"/>
              <a:t>“survival of fittest” </a:t>
            </a:r>
            <a:r>
              <a:rPr lang="en-GB" dirty="0" err="1" smtClean="0"/>
              <a:t>tamlaması</a:t>
            </a:r>
            <a:r>
              <a:rPr lang="en-GB" dirty="0" smtClean="0"/>
              <a:t> </a:t>
            </a:r>
            <a:r>
              <a:rPr lang="en-GB" dirty="0" err="1" smtClean="0"/>
              <a:t>hiç</a:t>
            </a:r>
            <a:r>
              <a:rPr lang="en-GB" dirty="0" smtClean="0"/>
              <a:t> </a:t>
            </a:r>
            <a:r>
              <a:rPr lang="en-GB" dirty="0" err="1" smtClean="0"/>
              <a:t>kullanılmamıştır</a:t>
            </a:r>
            <a:r>
              <a:rPr lang="en-GB" dirty="0" smtClean="0"/>
              <a:t>. Bu </a:t>
            </a:r>
            <a:r>
              <a:rPr lang="en-GB" dirty="0" err="1" smtClean="0"/>
              <a:t>tamlama</a:t>
            </a:r>
            <a:r>
              <a:rPr lang="en-GB" dirty="0" smtClean="0"/>
              <a:t> </a:t>
            </a:r>
            <a:r>
              <a:rPr lang="en-GB" dirty="0" err="1" smtClean="0"/>
              <a:t>Darwin’e</a:t>
            </a:r>
            <a:r>
              <a:rPr lang="en-GB" dirty="0" smtClean="0"/>
              <a:t> </a:t>
            </a:r>
            <a:r>
              <a:rPr lang="en-GB" dirty="0" err="1" smtClean="0"/>
              <a:t>değil</a:t>
            </a:r>
            <a:r>
              <a:rPr lang="en-GB" dirty="0" smtClean="0"/>
              <a:t> </a:t>
            </a:r>
            <a:r>
              <a:rPr lang="en-GB" dirty="0" err="1" smtClean="0"/>
              <a:t>Spencer’a</a:t>
            </a:r>
            <a:r>
              <a:rPr lang="en-GB" dirty="0" smtClean="0"/>
              <a:t> </a:t>
            </a:r>
            <a:r>
              <a:rPr lang="en-GB" dirty="0" err="1" smtClean="0"/>
              <a:t>aittir</a:t>
            </a:r>
            <a:r>
              <a:rPr lang="en-GB" dirty="0" smtClean="0"/>
              <a:t>.</a:t>
            </a:r>
            <a:endParaRPr lang="tr-TR" dirty="0"/>
          </a:p>
        </p:txBody>
      </p:sp>
    </p:spTree>
    <p:extLst>
      <p:ext uri="{BB962C8B-B14F-4D97-AF65-F5344CB8AC3E}">
        <p14:creationId xmlns:p14="http://schemas.microsoft.com/office/powerpoint/2010/main" val="3303792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1026" name="Picture 2" descr="Darwin, Charles: HMS Beagle voy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36650" y="475456"/>
            <a:ext cx="9798050" cy="550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468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smtClean="0"/>
              <a:t>Darwin’in</a:t>
            </a:r>
            <a:r>
              <a:rPr lang="en-GB" dirty="0" smtClean="0"/>
              <a:t> </a:t>
            </a:r>
            <a:r>
              <a:rPr lang="en-GB" dirty="0" err="1" smtClean="0"/>
              <a:t>kaynakları</a:t>
            </a:r>
            <a:endParaRPr lang="tr-TR" dirty="0"/>
          </a:p>
        </p:txBody>
      </p:sp>
      <p:sp>
        <p:nvSpPr>
          <p:cNvPr id="3" name="İçerik Yer Tutucusu 2"/>
          <p:cNvSpPr>
            <a:spLocks noGrp="1"/>
          </p:cNvSpPr>
          <p:nvPr>
            <p:ph idx="1"/>
          </p:nvPr>
        </p:nvSpPr>
        <p:spPr/>
        <p:txBody>
          <a:bodyPr/>
          <a:lstStyle/>
          <a:p>
            <a:r>
              <a:rPr lang="tr-TR" dirty="0"/>
              <a:t>Antik Yunan’dan bugüne gelen değişim </a:t>
            </a:r>
            <a:r>
              <a:rPr lang="tr-TR" dirty="0" smtClean="0"/>
              <a:t>düşüncesi</a:t>
            </a:r>
            <a:endParaRPr lang="en-GB" dirty="0" smtClean="0"/>
          </a:p>
          <a:p>
            <a:r>
              <a:rPr lang="tr-TR" dirty="0" smtClean="0"/>
              <a:t>Hıristiyanlık </a:t>
            </a:r>
            <a:r>
              <a:rPr lang="tr-TR" dirty="0"/>
              <a:t>teolojisi (</a:t>
            </a:r>
            <a:r>
              <a:rPr lang="tr-TR" dirty="0" smtClean="0"/>
              <a:t>ilahiyatı)</a:t>
            </a:r>
            <a:endParaRPr lang="en-GB" dirty="0" smtClean="0"/>
          </a:p>
          <a:p>
            <a:r>
              <a:rPr lang="tr-TR" dirty="0" smtClean="0"/>
              <a:t>Kendinden </a:t>
            </a:r>
            <a:r>
              <a:rPr lang="tr-TR" dirty="0"/>
              <a:t>önce gelen evrimci düşünürler (örneğin </a:t>
            </a:r>
            <a:r>
              <a:rPr lang="tr-TR" dirty="0" err="1" smtClean="0"/>
              <a:t>Lamarck</a:t>
            </a:r>
            <a:r>
              <a:rPr lang="tr-TR" dirty="0" smtClean="0"/>
              <a:t>)</a:t>
            </a:r>
            <a:endParaRPr lang="en-GB" dirty="0" smtClean="0"/>
          </a:p>
          <a:p>
            <a:r>
              <a:rPr lang="tr-TR" dirty="0" smtClean="0"/>
              <a:t>Gözlem </a:t>
            </a:r>
            <a:r>
              <a:rPr lang="tr-TR" dirty="0"/>
              <a:t>ve deney </a:t>
            </a:r>
            <a:r>
              <a:rPr lang="tr-TR" dirty="0" smtClean="0"/>
              <a:t>geleneği</a:t>
            </a:r>
            <a:endParaRPr lang="en-GB" dirty="0" smtClean="0"/>
          </a:p>
          <a:p>
            <a:r>
              <a:rPr lang="tr-TR" dirty="0" smtClean="0"/>
              <a:t>Bir </a:t>
            </a:r>
            <a:r>
              <a:rPr lang="tr-TR" dirty="0"/>
              <a:t>iktisatçı: Thomas Robert </a:t>
            </a:r>
            <a:r>
              <a:rPr lang="tr-TR" dirty="0" err="1" smtClean="0"/>
              <a:t>Malthus</a:t>
            </a:r>
            <a:endParaRPr lang="en-GB" dirty="0" smtClean="0"/>
          </a:p>
          <a:p>
            <a:pPr lvl="1"/>
            <a:r>
              <a:rPr lang="tr-TR" dirty="0">
                <a:hlinkClick r:id="rId2"/>
              </a:rPr>
              <a:t>http://darwin-online.org.uk</a:t>
            </a:r>
            <a:r>
              <a:rPr lang="tr-TR" dirty="0" smtClean="0">
                <a:hlinkClick r:id="rId2"/>
              </a:rPr>
              <a:t>/</a:t>
            </a:r>
            <a:endParaRPr lang="en-GB" dirty="0" smtClean="0"/>
          </a:p>
          <a:p>
            <a:pPr lvl="1"/>
            <a:r>
              <a:rPr lang="tr-TR" dirty="0"/>
              <a:t>Full </a:t>
            </a:r>
            <a:r>
              <a:rPr lang="tr-TR" dirty="0" err="1"/>
              <a:t>text’ler</a:t>
            </a:r>
            <a:r>
              <a:rPr lang="tr-TR" dirty="0"/>
              <a:t> içinde tarama yapabilirsiniz</a:t>
            </a:r>
            <a:r>
              <a:rPr lang="tr-TR" dirty="0" smtClean="0"/>
              <a:t>!</a:t>
            </a:r>
            <a:endParaRPr lang="tr-TR" dirty="0"/>
          </a:p>
          <a:p>
            <a:endParaRPr lang="tr-TR" dirty="0"/>
          </a:p>
        </p:txBody>
      </p:sp>
    </p:spTree>
    <p:extLst>
      <p:ext uri="{BB962C8B-B14F-4D97-AF65-F5344CB8AC3E}">
        <p14:creationId xmlns:p14="http://schemas.microsoft.com/office/powerpoint/2010/main" val="139921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Malthus</a:t>
            </a:r>
            <a:endParaRPr lang="tr-TR" dirty="0"/>
          </a:p>
        </p:txBody>
      </p:sp>
      <p:sp>
        <p:nvSpPr>
          <p:cNvPr id="3" name="İçerik Yer Tutucusu 2"/>
          <p:cNvSpPr>
            <a:spLocks noGrp="1"/>
          </p:cNvSpPr>
          <p:nvPr>
            <p:ph idx="1"/>
          </p:nvPr>
        </p:nvSpPr>
        <p:spPr/>
        <p:txBody>
          <a:bodyPr/>
          <a:lstStyle/>
          <a:p>
            <a:pPr>
              <a:buNone/>
            </a:pPr>
            <a:r>
              <a:rPr lang="en-US" dirty="0" smtClean="0"/>
              <a:t>“In </a:t>
            </a:r>
            <a:r>
              <a:rPr lang="en-US" dirty="0"/>
              <a:t>October 1838, that is, fifteen months after I had begun my systematic inquiry</a:t>
            </a:r>
            <a:r>
              <a:rPr lang="en-US" dirty="0">
                <a:solidFill>
                  <a:srgbClr val="FF0000"/>
                </a:solidFill>
              </a:rPr>
              <a:t>, </a:t>
            </a:r>
            <a:r>
              <a:rPr lang="en-US" b="1" u="sng" dirty="0">
                <a:solidFill>
                  <a:srgbClr val="FF0000"/>
                </a:solidFill>
              </a:rPr>
              <a:t>I happened to read for amusement Malthus on </a:t>
            </a:r>
            <a:r>
              <a:rPr lang="en-US" b="1" i="1" u="sng" dirty="0">
                <a:solidFill>
                  <a:srgbClr val="FF0000"/>
                </a:solidFill>
              </a:rPr>
              <a:t>Population</a:t>
            </a:r>
            <a:r>
              <a:rPr lang="en-US" b="1" u="sng" dirty="0">
                <a:solidFill>
                  <a:srgbClr val="FF0000"/>
                </a:solidFill>
              </a:rPr>
              <a:t>, </a:t>
            </a:r>
            <a:r>
              <a:rPr lang="en-US" dirty="0"/>
              <a:t>and being well prepared to appreciate the struggle for existence which everywhere goes on from long- continued observation of the habits of animals and plants, </a:t>
            </a:r>
            <a:r>
              <a:rPr lang="tr-TR" dirty="0"/>
              <a:t>…</a:t>
            </a:r>
            <a:r>
              <a:rPr lang="en-US" dirty="0"/>
              <a:t>"</a:t>
            </a:r>
            <a:r>
              <a:rPr lang="tr-TR" sz="3200" dirty="0"/>
              <a:t> </a:t>
            </a:r>
          </a:p>
          <a:p>
            <a:pPr>
              <a:buNone/>
            </a:pPr>
            <a:endParaRPr lang="tr-TR" sz="3200" dirty="0"/>
          </a:p>
          <a:p>
            <a:pPr>
              <a:buNone/>
            </a:pPr>
            <a:r>
              <a:rPr lang="en-US" sz="2400" dirty="0"/>
              <a:t>Charles Darwin, from his autobiography. (1876</a:t>
            </a:r>
            <a:r>
              <a:rPr lang="en-US" sz="2400" dirty="0" smtClean="0"/>
              <a:t>)</a:t>
            </a:r>
            <a:endParaRPr lang="en-US" sz="2400" dirty="0"/>
          </a:p>
        </p:txBody>
      </p:sp>
    </p:spTree>
    <p:extLst>
      <p:ext uri="{BB962C8B-B14F-4D97-AF65-F5344CB8AC3E}">
        <p14:creationId xmlns:p14="http://schemas.microsoft.com/office/powerpoint/2010/main" val="275800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Malthus</a:t>
            </a:r>
            <a:endParaRPr lang="tr-TR" dirty="0"/>
          </a:p>
        </p:txBody>
      </p:sp>
      <p:sp>
        <p:nvSpPr>
          <p:cNvPr id="3" name="İçerik Yer Tutucusu 2"/>
          <p:cNvSpPr>
            <a:spLocks noGrp="1"/>
          </p:cNvSpPr>
          <p:nvPr>
            <p:ph idx="1"/>
          </p:nvPr>
        </p:nvSpPr>
        <p:spPr/>
        <p:txBody>
          <a:bodyPr/>
          <a:lstStyle/>
          <a:p>
            <a:pPr>
              <a:buNone/>
            </a:pPr>
            <a:r>
              <a:rPr lang="en-US" sz="3200" dirty="0" smtClean="0"/>
              <a:t>“</a:t>
            </a:r>
            <a:r>
              <a:rPr lang="en-GB" dirty="0" smtClean="0"/>
              <a:t>In </a:t>
            </a:r>
            <a:r>
              <a:rPr lang="en-GB" dirty="0"/>
              <a:t>the next chapter the Struggle for Existence amongst all organic beings throughout the world, which inevitably follows from the high geometrical ratio of their increase, will be considered. </a:t>
            </a:r>
            <a:r>
              <a:rPr lang="en-GB" b="1" u="sng" dirty="0">
                <a:solidFill>
                  <a:srgbClr val="FF0000"/>
                </a:solidFill>
              </a:rPr>
              <a:t>This is the doctrine of Malthus, applied to the whole animal and vegetable </a:t>
            </a:r>
            <a:r>
              <a:rPr lang="en-GB" b="1" u="sng" dirty="0" smtClean="0">
                <a:solidFill>
                  <a:srgbClr val="FF0000"/>
                </a:solidFill>
              </a:rPr>
              <a:t>kingdoms</a:t>
            </a:r>
            <a:r>
              <a:rPr lang="en-GB" dirty="0"/>
              <a:t>.</a:t>
            </a:r>
            <a:r>
              <a:rPr lang="en-GB" dirty="0" smtClean="0"/>
              <a:t>”</a:t>
            </a:r>
            <a:endParaRPr lang="tr-TR" dirty="0"/>
          </a:p>
          <a:p>
            <a:pPr>
              <a:buNone/>
            </a:pPr>
            <a:endParaRPr lang="tr-TR" dirty="0"/>
          </a:p>
          <a:p>
            <a:pPr>
              <a:buNone/>
            </a:pPr>
            <a:r>
              <a:rPr lang="en-US" dirty="0"/>
              <a:t>Charles Darwin, from </a:t>
            </a:r>
            <a:r>
              <a:rPr lang="tr-TR" dirty="0"/>
              <a:t>On </a:t>
            </a:r>
            <a:r>
              <a:rPr lang="tr-TR" dirty="0" err="1"/>
              <a:t>the</a:t>
            </a:r>
            <a:r>
              <a:rPr lang="tr-TR" dirty="0"/>
              <a:t> </a:t>
            </a:r>
            <a:r>
              <a:rPr lang="tr-TR" dirty="0" err="1"/>
              <a:t>Origin</a:t>
            </a:r>
            <a:r>
              <a:rPr lang="tr-TR" dirty="0"/>
              <a:t> of </a:t>
            </a:r>
            <a:r>
              <a:rPr lang="tr-TR" dirty="0" err="1"/>
              <a:t>Species</a:t>
            </a:r>
            <a:r>
              <a:rPr lang="en-US" dirty="0"/>
              <a:t> (18</a:t>
            </a:r>
            <a:r>
              <a:rPr lang="tr-TR" dirty="0"/>
              <a:t>59</a:t>
            </a:r>
            <a:r>
              <a:rPr lang="en-US" dirty="0"/>
              <a:t>) </a:t>
            </a:r>
          </a:p>
          <a:p>
            <a:endParaRPr lang="tr-TR" dirty="0"/>
          </a:p>
        </p:txBody>
      </p:sp>
    </p:spTree>
    <p:extLst>
      <p:ext uri="{BB962C8B-B14F-4D97-AF65-F5344CB8AC3E}">
        <p14:creationId xmlns:p14="http://schemas.microsoft.com/office/powerpoint/2010/main" val="2576242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Darwin </a:t>
            </a:r>
            <a:r>
              <a:rPr lang="en-GB" dirty="0" err="1" smtClean="0"/>
              <a:t>ve</a:t>
            </a:r>
            <a:r>
              <a:rPr lang="en-GB" dirty="0" smtClean="0"/>
              <a:t> Malthus</a:t>
            </a:r>
            <a:endParaRPr lang="tr-TR" dirty="0"/>
          </a:p>
        </p:txBody>
      </p:sp>
      <p:sp>
        <p:nvSpPr>
          <p:cNvPr id="3" name="İçerik Yer Tutucusu 2"/>
          <p:cNvSpPr>
            <a:spLocks noGrp="1"/>
          </p:cNvSpPr>
          <p:nvPr>
            <p:ph idx="1"/>
          </p:nvPr>
        </p:nvSpPr>
        <p:spPr/>
        <p:txBody>
          <a:bodyPr>
            <a:normAutofit lnSpcReduction="10000"/>
          </a:bodyPr>
          <a:lstStyle/>
          <a:p>
            <a:pPr>
              <a:buNone/>
            </a:pPr>
            <a:r>
              <a:rPr lang="en-US" sz="3200" dirty="0" smtClean="0"/>
              <a:t>“</a:t>
            </a:r>
            <a:r>
              <a:rPr lang="en-GB" dirty="0" smtClean="0"/>
              <a:t>Hence</a:t>
            </a:r>
            <a:r>
              <a:rPr lang="en-GB" dirty="0"/>
              <a:t>, as more individuals are produced than can possibly survive, there must in every case be a struggle for existence, either one individual with another of the same species, or with the individuals of distinct species, or with the physical conditions of life. </a:t>
            </a:r>
            <a:r>
              <a:rPr lang="en-GB" b="1" u="sng" dirty="0">
                <a:solidFill>
                  <a:srgbClr val="FF0000"/>
                </a:solidFill>
              </a:rPr>
              <a:t>It is the doctrine of Malthus applied with manifold force to the whole animal and vegetable kingdoms</a:t>
            </a:r>
            <a:r>
              <a:rPr lang="en-GB" dirty="0"/>
              <a:t>; for in this case there can be no artificial increase of food, and no prudential restraint from marriage. Although some species may be now increasing, more or less rapidly, in numbers, all cannot do so, for the world would not hold </a:t>
            </a:r>
            <a:r>
              <a:rPr lang="en-GB" dirty="0" smtClean="0"/>
              <a:t>them.”</a:t>
            </a:r>
            <a:endParaRPr lang="tr-TR" dirty="0"/>
          </a:p>
          <a:p>
            <a:pPr>
              <a:buNone/>
            </a:pPr>
            <a:endParaRPr lang="tr-TR" dirty="0"/>
          </a:p>
          <a:p>
            <a:pPr>
              <a:buNone/>
            </a:pPr>
            <a:r>
              <a:rPr lang="en-US" dirty="0"/>
              <a:t>Charles Darwin, from </a:t>
            </a:r>
            <a:r>
              <a:rPr lang="tr-TR" dirty="0"/>
              <a:t>On </a:t>
            </a:r>
            <a:r>
              <a:rPr lang="tr-TR" dirty="0" err="1"/>
              <a:t>the</a:t>
            </a:r>
            <a:r>
              <a:rPr lang="tr-TR" dirty="0"/>
              <a:t> </a:t>
            </a:r>
            <a:r>
              <a:rPr lang="tr-TR" dirty="0" err="1"/>
              <a:t>Origin</a:t>
            </a:r>
            <a:r>
              <a:rPr lang="tr-TR" dirty="0"/>
              <a:t> of </a:t>
            </a:r>
            <a:r>
              <a:rPr lang="tr-TR" dirty="0" err="1"/>
              <a:t>Species</a:t>
            </a:r>
            <a:r>
              <a:rPr lang="en-US" dirty="0"/>
              <a:t> (18</a:t>
            </a:r>
            <a:r>
              <a:rPr lang="tr-TR" dirty="0"/>
              <a:t>59</a:t>
            </a:r>
            <a:r>
              <a:rPr lang="en-US" dirty="0" smtClean="0"/>
              <a:t>)</a:t>
            </a:r>
            <a:endParaRPr lang="en-US" dirty="0"/>
          </a:p>
        </p:txBody>
      </p:sp>
    </p:spTree>
    <p:extLst>
      <p:ext uri="{BB962C8B-B14F-4D97-AF65-F5344CB8AC3E}">
        <p14:creationId xmlns:p14="http://schemas.microsoft.com/office/powerpoint/2010/main" val="2117514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Thomas Robert </a:t>
            </a:r>
            <a:r>
              <a:rPr lang="tr-TR" dirty="0" err="1" smtClean="0"/>
              <a:t>Malthus</a:t>
            </a:r>
            <a:r>
              <a:rPr lang="tr-TR" dirty="0" smtClean="0"/>
              <a:t> (1766-1834)</a:t>
            </a:r>
            <a:endParaRPr lang="tr-TR" dirty="0"/>
          </a:p>
        </p:txBody>
      </p:sp>
      <p:pic>
        <p:nvPicPr>
          <p:cNvPr id="4" name="Picture 4"/>
          <p:cNvPicPr>
            <a:picLocks noGrp="1" noChangeAspect="1" noChangeArrowheads="1"/>
          </p:cNvPicPr>
          <p:nvPr>
            <p:ph idx="1"/>
          </p:nvPr>
        </p:nvPicPr>
        <p:blipFill>
          <a:blip r:embed="rId2" cstate="print"/>
          <a:srcRect/>
          <a:stretch>
            <a:fillRect/>
          </a:stretch>
        </p:blipFill>
        <p:spPr bwMode="auto">
          <a:xfrm>
            <a:off x="838200" y="1690688"/>
            <a:ext cx="3076623" cy="4351338"/>
          </a:xfrm>
          <a:prstGeom prst="rect">
            <a:avLst/>
          </a:prstGeom>
          <a:noFill/>
          <a:ln w="9525">
            <a:noFill/>
            <a:miter lim="800000"/>
            <a:headEnd/>
            <a:tailEnd/>
          </a:ln>
          <a:effectLst/>
        </p:spPr>
      </p:pic>
      <p:sp>
        <p:nvSpPr>
          <p:cNvPr id="5" name="Metin kutusu 4"/>
          <p:cNvSpPr txBox="1"/>
          <p:nvPr/>
        </p:nvSpPr>
        <p:spPr>
          <a:xfrm>
            <a:off x="4267200" y="1690688"/>
            <a:ext cx="7531100" cy="4154984"/>
          </a:xfrm>
          <a:prstGeom prst="rect">
            <a:avLst/>
          </a:prstGeom>
          <a:noFill/>
        </p:spPr>
        <p:txBody>
          <a:bodyPr wrap="square" rtlCol="0">
            <a:spAutoFit/>
          </a:bodyPr>
          <a:lstStyle/>
          <a:p>
            <a:pPr marL="342900" indent="-342900">
              <a:buFont typeface="Arial" panose="020B0604020202020204" pitchFamily="34" charset="0"/>
              <a:buChar char="•"/>
            </a:pPr>
            <a:r>
              <a:rPr lang="tr-TR" sz="2400" dirty="0">
                <a:solidFill>
                  <a:prstClr val="black"/>
                </a:solidFill>
              </a:rPr>
              <a:t>David </a:t>
            </a:r>
            <a:r>
              <a:rPr lang="tr-TR" sz="2400" dirty="0" err="1">
                <a:solidFill>
                  <a:prstClr val="black"/>
                </a:solidFill>
              </a:rPr>
              <a:t>Ricardo</a:t>
            </a:r>
            <a:r>
              <a:rPr lang="tr-TR" sz="2400" dirty="0">
                <a:solidFill>
                  <a:prstClr val="black"/>
                </a:solidFill>
              </a:rPr>
              <a:t> ile olan dostluğu ve yazışmaları</a:t>
            </a:r>
          </a:p>
          <a:p>
            <a:pPr marL="342900" indent="-342900">
              <a:buFont typeface="Arial" panose="020B0604020202020204" pitchFamily="34" charset="0"/>
              <a:buChar char="•"/>
            </a:pPr>
            <a:r>
              <a:rPr lang="tr-TR" sz="2400" dirty="0">
                <a:solidFill>
                  <a:prstClr val="black"/>
                </a:solidFill>
              </a:rPr>
              <a:t>İngiltere’nin ilk “</a:t>
            </a:r>
            <a:r>
              <a:rPr lang="tr-TR" sz="2400" dirty="0" err="1">
                <a:solidFill>
                  <a:prstClr val="black"/>
                </a:solidFill>
              </a:rPr>
              <a:t>political</a:t>
            </a:r>
            <a:r>
              <a:rPr lang="tr-TR" sz="2400" dirty="0">
                <a:solidFill>
                  <a:prstClr val="black"/>
                </a:solidFill>
              </a:rPr>
              <a:t> </a:t>
            </a:r>
            <a:r>
              <a:rPr lang="tr-TR" sz="2400" dirty="0" err="1">
                <a:solidFill>
                  <a:prstClr val="black"/>
                </a:solidFill>
              </a:rPr>
              <a:t>economy</a:t>
            </a:r>
            <a:r>
              <a:rPr lang="tr-TR" sz="2400" dirty="0">
                <a:solidFill>
                  <a:prstClr val="black"/>
                </a:solidFill>
              </a:rPr>
              <a:t>” profesörü</a:t>
            </a:r>
          </a:p>
          <a:p>
            <a:pPr marL="342900" indent="-342900">
              <a:buFont typeface="Arial" panose="020B0604020202020204" pitchFamily="34" charset="0"/>
              <a:buChar char="•"/>
            </a:pPr>
            <a:r>
              <a:rPr lang="tr-TR" sz="2400" dirty="0">
                <a:solidFill>
                  <a:prstClr val="black"/>
                </a:solidFill>
              </a:rPr>
              <a:t>English </a:t>
            </a:r>
            <a:r>
              <a:rPr lang="tr-TR" sz="2400" dirty="0" err="1">
                <a:solidFill>
                  <a:prstClr val="black"/>
                </a:solidFill>
              </a:rPr>
              <a:t>Royal</a:t>
            </a:r>
            <a:r>
              <a:rPr lang="tr-TR" sz="2400" dirty="0">
                <a:solidFill>
                  <a:prstClr val="black"/>
                </a:solidFill>
              </a:rPr>
              <a:t> </a:t>
            </a:r>
            <a:r>
              <a:rPr lang="tr-TR" sz="2400" dirty="0" err="1">
                <a:solidFill>
                  <a:prstClr val="black"/>
                </a:solidFill>
              </a:rPr>
              <a:t>Society</a:t>
            </a:r>
            <a:r>
              <a:rPr lang="tr-TR" sz="2400" dirty="0">
                <a:solidFill>
                  <a:prstClr val="black"/>
                </a:solidFill>
              </a:rPr>
              <a:t>, 1818</a:t>
            </a:r>
          </a:p>
          <a:p>
            <a:pPr marL="342900" indent="-342900">
              <a:buFont typeface="Arial" panose="020B0604020202020204" pitchFamily="34" charset="0"/>
              <a:buChar char="•"/>
            </a:pPr>
            <a:r>
              <a:rPr lang="tr-TR" sz="2400" dirty="0" err="1">
                <a:solidFill>
                  <a:prstClr val="black"/>
                </a:solidFill>
              </a:rPr>
              <a:t>Political</a:t>
            </a:r>
            <a:r>
              <a:rPr lang="tr-TR" sz="2400" dirty="0">
                <a:solidFill>
                  <a:prstClr val="black"/>
                </a:solidFill>
              </a:rPr>
              <a:t> </a:t>
            </a:r>
            <a:r>
              <a:rPr lang="tr-TR" sz="2400" dirty="0" err="1">
                <a:solidFill>
                  <a:prstClr val="black"/>
                </a:solidFill>
              </a:rPr>
              <a:t>Economy</a:t>
            </a:r>
            <a:r>
              <a:rPr lang="tr-TR" sz="2400" dirty="0">
                <a:solidFill>
                  <a:prstClr val="black"/>
                </a:solidFill>
              </a:rPr>
              <a:t> Club, 1821</a:t>
            </a:r>
          </a:p>
          <a:p>
            <a:pPr marL="342900" indent="-342900">
              <a:buFont typeface="Arial" panose="020B0604020202020204" pitchFamily="34" charset="0"/>
              <a:buChar char="•"/>
            </a:pPr>
            <a:endParaRPr lang="tr-TR" sz="1600" dirty="0">
              <a:solidFill>
                <a:prstClr val="black"/>
              </a:solidFill>
            </a:endParaRPr>
          </a:p>
          <a:p>
            <a:r>
              <a:rPr lang="tr-TR" sz="2400" b="1" dirty="0">
                <a:solidFill>
                  <a:prstClr val="black"/>
                </a:solidFill>
              </a:rPr>
              <a:t>Nüfus Kuramı</a:t>
            </a:r>
          </a:p>
          <a:p>
            <a:pPr marL="342900" indent="-342900">
              <a:buFont typeface="Arial" panose="020B0604020202020204" pitchFamily="34" charset="0"/>
              <a:buChar char="•"/>
            </a:pPr>
            <a:endParaRPr lang="tr-TR" sz="1600" dirty="0">
              <a:solidFill>
                <a:prstClr val="black"/>
              </a:solidFill>
            </a:endParaRPr>
          </a:p>
          <a:p>
            <a:r>
              <a:rPr lang="tr-TR" sz="2400" i="1" dirty="0">
                <a:solidFill>
                  <a:prstClr val="black"/>
                </a:solidFill>
              </a:rPr>
              <a:t>An </a:t>
            </a:r>
            <a:r>
              <a:rPr lang="tr-TR" sz="2400" i="1" dirty="0" err="1">
                <a:solidFill>
                  <a:prstClr val="black"/>
                </a:solidFill>
              </a:rPr>
              <a:t>Essay</a:t>
            </a:r>
            <a:r>
              <a:rPr lang="tr-TR" sz="2400" i="1" dirty="0">
                <a:solidFill>
                  <a:prstClr val="black"/>
                </a:solidFill>
              </a:rPr>
              <a:t> on </a:t>
            </a:r>
            <a:r>
              <a:rPr lang="tr-TR" sz="2400" i="1" dirty="0" err="1">
                <a:solidFill>
                  <a:prstClr val="black"/>
                </a:solidFill>
              </a:rPr>
              <a:t>the</a:t>
            </a:r>
            <a:r>
              <a:rPr lang="tr-TR" sz="2400" i="1" dirty="0">
                <a:solidFill>
                  <a:prstClr val="black"/>
                </a:solidFill>
              </a:rPr>
              <a:t> </a:t>
            </a:r>
            <a:r>
              <a:rPr lang="tr-TR" sz="2400" i="1" dirty="0" err="1">
                <a:solidFill>
                  <a:prstClr val="black"/>
                </a:solidFill>
              </a:rPr>
              <a:t>Principles</a:t>
            </a:r>
            <a:r>
              <a:rPr lang="tr-TR" sz="2400" i="1" dirty="0">
                <a:solidFill>
                  <a:prstClr val="black"/>
                </a:solidFill>
              </a:rPr>
              <a:t> of </a:t>
            </a:r>
            <a:r>
              <a:rPr lang="tr-TR" sz="2400" i="1" dirty="0" err="1">
                <a:solidFill>
                  <a:prstClr val="black"/>
                </a:solidFill>
              </a:rPr>
              <a:t>Population</a:t>
            </a:r>
            <a:r>
              <a:rPr lang="tr-TR" sz="2400" i="1" dirty="0">
                <a:solidFill>
                  <a:prstClr val="black"/>
                </a:solidFill>
              </a:rPr>
              <a:t> </a:t>
            </a:r>
            <a:r>
              <a:rPr lang="tr-TR" sz="2400" dirty="0">
                <a:solidFill>
                  <a:prstClr val="black"/>
                </a:solidFill>
              </a:rPr>
              <a:t>(İlk baskı, 1798; Altıncı ve son edisyon, 1826)</a:t>
            </a:r>
          </a:p>
          <a:p>
            <a:pPr marL="342900" indent="-342900">
              <a:buFont typeface="Arial" panose="020B0604020202020204" pitchFamily="34" charset="0"/>
              <a:buChar char="•"/>
            </a:pPr>
            <a:endParaRPr lang="tr-TR" sz="1600" dirty="0">
              <a:solidFill>
                <a:prstClr val="black"/>
              </a:solidFill>
            </a:endParaRPr>
          </a:p>
          <a:p>
            <a:r>
              <a:rPr lang="tr-TR" sz="2400" b="1" u="sng" dirty="0">
                <a:solidFill>
                  <a:prstClr val="black"/>
                </a:solidFill>
              </a:rPr>
              <a:t>Etkisi sadece iktisat değil biyoloji alanında da olmuştur.</a:t>
            </a:r>
          </a:p>
          <a:p>
            <a:pPr marL="342900" indent="-342900">
              <a:buFont typeface="Arial" panose="020B0604020202020204" pitchFamily="34" charset="0"/>
              <a:buChar char="•"/>
            </a:pPr>
            <a:r>
              <a:rPr lang="tr-TR" sz="2400" dirty="0" err="1">
                <a:solidFill>
                  <a:prstClr val="black"/>
                </a:solidFill>
              </a:rPr>
              <a:t>Spencer</a:t>
            </a:r>
            <a:r>
              <a:rPr lang="tr-TR" sz="2400" dirty="0">
                <a:solidFill>
                  <a:prstClr val="black"/>
                </a:solidFill>
              </a:rPr>
              <a:t>, Darwin, Wallace vd.</a:t>
            </a:r>
          </a:p>
        </p:txBody>
      </p:sp>
    </p:spTree>
    <p:extLst>
      <p:ext uri="{BB962C8B-B14F-4D97-AF65-F5344CB8AC3E}">
        <p14:creationId xmlns:p14="http://schemas.microsoft.com/office/powerpoint/2010/main" val="483988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889</Words>
  <Application>Microsoft Office PowerPoint</Application>
  <PresentationFormat>Geniş ekran</PresentationFormat>
  <Paragraphs>103</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18</vt:i4>
      </vt:variant>
    </vt:vector>
  </HeadingPairs>
  <TitlesOfParts>
    <vt:vector size="23" baseType="lpstr">
      <vt:lpstr>Arial</vt:lpstr>
      <vt:lpstr>Calibri</vt:lpstr>
      <vt:lpstr>Calibri Light</vt:lpstr>
      <vt:lpstr>1_Office Teması</vt:lpstr>
      <vt:lpstr>Office Teması</vt:lpstr>
      <vt:lpstr>İKT 216 İktisadi Düşünceler Tarihi Ankara Üniversitesi SBF II. Sınıf İktisat  Ders 1b  Altuğ Yalçıntaş altug.yalcintas@politics.ankara.edu.tr </vt:lpstr>
      <vt:lpstr>On the Origin of Species (1859) </vt:lpstr>
      <vt:lpstr>On the Origin of Species (1859)</vt:lpstr>
      <vt:lpstr>PowerPoint Sunusu</vt:lpstr>
      <vt:lpstr>Darwin’in kaynakları</vt:lpstr>
      <vt:lpstr>Darwin ve Malthus</vt:lpstr>
      <vt:lpstr>Darwin ve Malthus</vt:lpstr>
      <vt:lpstr>Darwin ve Malthus</vt:lpstr>
      <vt:lpstr>Thomas Robert Malthus (1766-1834)</vt:lpstr>
      <vt:lpstr>Thomas Robert Malthus (1766-1834)</vt:lpstr>
      <vt:lpstr>Thomas Robert Malthus (1766-1834)</vt:lpstr>
      <vt:lpstr>Thomas Robert Malthus (1766-1834)</vt:lpstr>
      <vt:lpstr>Thomas Robert Malthus (1766-1834)</vt:lpstr>
      <vt:lpstr>Thomas Robert Malthus (1766-1834)</vt:lpstr>
      <vt:lpstr>Darwin ve ekonomi kavramı</vt:lpstr>
      <vt:lpstr>Darwin ve ekonomi kavramı</vt:lpstr>
      <vt:lpstr>Darwin ve ekonomi kavramı</vt:lpstr>
      <vt:lpstr>Darwin bir iktisatçı mıdır?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 216 İktisadi Düşünceler Tarihi Ankara Üniversitesi SBF II. Sınıf İktisat  Ders 3  Altuğ Yalçıntaş http://ayalcintas.blogspot.com.tr/ altug.yalcintas@politics.ankara.edu.tr</dc:title>
  <dc:creator>Altug Yalcintas</dc:creator>
  <cp:lastModifiedBy>Altug Yalcintas</cp:lastModifiedBy>
  <cp:revision>30</cp:revision>
  <dcterms:created xsi:type="dcterms:W3CDTF">2018-02-26T10:53:08Z</dcterms:created>
  <dcterms:modified xsi:type="dcterms:W3CDTF">2020-02-19T12:20:48Z</dcterms:modified>
</cp:coreProperties>
</file>