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9" r:id="rId3"/>
    <p:sldId id="257" r:id="rId4"/>
    <p:sldId id="260" r:id="rId5"/>
    <p:sldId id="258" r:id="rId6"/>
    <p:sldId id="261" r:id="rId7"/>
    <p:sldId id="262" r:id="rId8"/>
    <p:sldId id="263" r:id="rId9"/>
    <p:sldId id="270" r:id="rId10"/>
    <p:sldId id="274" r:id="rId11"/>
    <p:sldId id="271" r:id="rId12"/>
    <p:sldId id="272" r:id="rId13"/>
    <p:sldId id="273" r:id="rId14"/>
    <p:sldId id="275" r:id="rId15"/>
    <p:sldId id="277" r:id="rId16"/>
    <p:sldId id="278" r:id="rId17"/>
    <p:sldId id="279" r:id="rId18"/>
    <p:sldId id="280" r:id="rId19"/>
    <p:sldId id="281" r:id="rId20"/>
    <p:sldId id="282" r:id="rId21"/>
    <p:sldId id="264" r:id="rId22"/>
    <p:sldId id="265" r:id="rId23"/>
    <p:sldId id="287" r:id="rId24"/>
    <p:sldId id="288" r:id="rId25"/>
    <p:sldId id="289" r:id="rId26"/>
    <p:sldId id="290" r:id="rId27"/>
    <p:sldId id="291" r:id="rId28"/>
    <p:sldId id="283" r:id="rId29"/>
    <p:sldId id="284" r:id="rId30"/>
    <p:sldId id="285" r:id="rId31"/>
    <p:sldId id="286" r:id="rId32"/>
    <p:sldId id="266" r:id="rId33"/>
    <p:sldId id="267" r:id="rId34"/>
    <p:sldId id="292" r:id="rId35"/>
    <p:sldId id="293" r:id="rId36"/>
    <p:sldId id="295" r:id="rId37"/>
    <p:sldId id="268" r:id="rId38"/>
    <p:sldId id="269" r:id="rId39"/>
    <p:sldId id="296" r:id="rId40"/>
    <p:sldId id="301" r:id="rId41"/>
    <p:sldId id="302" r:id="rId42"/>
    <p:sldId id="303" r:id="rId43"/>
    <p:sldId id="304" r:id="rId44"/>
    <p:sldId id="305" r:id="rId45"/>
    <p:sldId id="306" r:id="rId46"/>
    <p:sldId id="307" r:id="rId47"/>
    <p:sldId id="308" r:id="rId48"/>
    <p:sldId id="309" r:id="rId49"/>
    <p:sldId id="310" r:id="rId50"/>
    <p:sldId id="311"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D7E074-7A13-4874-B956-728DADB7DF89}" type="datetimeFigureOut">
              <a:rPr lang="tr-TR" smtClean="0"/>
              <a:pPr/>
              <a:t>23.09.2019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51E02E-6FA2-44EC-9804-7FA1BDB60962}"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F4692FD4-921B-4A81-8738-6092C21A038B}" type="slidenum">
              <a:rPr lang="tr-TR" altLang="tr-TR"/>
              <a:pPr/>
              <a:t>9</a:t>
            </a:fld>
            <a:endParaRPr lang="tr-TR" altLang="tr-T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6D794EB-F75A-41EF-B9C0-D98EC43DE122}" type="slidenum">
              <a:rPr lang="tr-TR" altLang="tr-TR"/>
              <a:pPr/>
              <a:t>19</a:t>
            </a:fld>
            <a:endParaRPr lang="tr-TR" altLang="tr-T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502E6090-972B-4D29-BC29-97D20CED52A9}" type="slidenum">
              <a:rPr lang="tr-TR" altLang="tr-TR"/>
              <a:pPr/>
              <a:t>20</a:t>
            </a:fld>
            <a:endParaRPr lang="tr-TR" altLang="tr-T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5957C60-53C3-40CD-A608-3FDB34B347BF}" type="slidenum">
              <a:rPr lang="tr-TR" altLang="tr-TR"/>
              <a:pPr/>
              <a:t>23</a:t>
            </a:fld>
            <a:endParaRPr lang="tr-TR" altLang="tr-T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41268831-59B4-4430-B4B9-7282D5A1D02C}" type="slidenum">
              <a:rPr lang="tr-TR" altLang="tr-TR"/>
              <a:pPr/>
              <a:t>24</a:t>
            </a:fld>
            <a:endParaRPr lang="tr-TR" altLang="tr-T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2DDECB8C-43AF-4BF2-8A9D-A583FB98B91E}" type="slidenum">
              <a:rPr lang="tr-TR" altLang="tr-TR"/>
              <a:pPr/>
              <a:t>25</a:t>
            </a:fld>
            <a:endParaRPr lang="tr-TR" altLang="tr-T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495E4E3-371A-4B19-B1D4-29ABE4123730}" type="slidenum">
              <a:rPr lang="tr-TR" altLang="tr-TR"/>
              <a:pPr/>
              <a:t>26</a:t>
            </a:fld>
            <a:endParaRPr lang="tr-TR" altLang="tr-T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48A11A6-FD4D-4A2C-9E88-50BEE2A7B7E2}" type="slidenum">
              <a:rPr lang="tr-TR" altLang="tr-TR"/>
              <a:pPr/>
              <a:t>27</a:t>
            </a:fld>
            <a:endParaRPr lang="tr-TR" altLang="tr-T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5174266-D721-4792-AE85-A7EC83A46326}" type="slidenum">
              <a:rPr lang="tr-TR" altLang="tr-TR"/>
              <a:pPr/>
              <a:t>28</a:t>
            </a:fld>
            <a:endParaRPr lang="tr-TR" altLang="tr-T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78E6711-C7F1-40F9-A381-244B610D0B5F}" type="slidenum">
              <a:rPr lang="tr-TR" altLang="tr-TR"/>
              <a:pPr/>
              <a:t>29</a:t>
            </a:fld>
            <a:endParaRPr lang="tr-TR" altLang="tr-T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BE631D7B-EE0E-4D5C-B18D-D3D4B0B655B1}" type="slidenum">
              <a:rPr lang="tr-TR" altLang="tr-TR"/>
              <a:pPr/>
              <a:t>30</a:t>
            </a:fld>
            <a:endParaRPr lang="tr-TR" altLang="tr-T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73C1DA9F-C50E-4AAD-B950-C6E5DC8ABD56}" type="slidenum">
              <a:rPr lang="tr-TR" altLang="tr-TR"/>
              <a:pPr/>
              <a:t>10</a:t>
            </a:fld>
            <a:endParaRPr lang="tr-TR" altLang="tr-T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5C130286-82AF-4C73-B541-A0A4AC397AAE}" type="slidenum">
              <a:rPr lang="tr-TR" altLang="tr-TR"/>
              <a:pPr/>
              <a:t>31</a:t>
            </a:fld>
            <a:endParaRPr lang="tr-TR" altLang="tr-T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5FC12C6A-B726-46D3-AA84-693E81D6D402}" type="slidenum">
              <a:rPr lang="tr-TR" altLang="tr-TR"/>
              <a:pPr/>
              <a:t>34</a:t>
            </a:fld>
            <a:endParaRPr lang="tr-TR" altLang="tr-T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E43C0A3D-3236-4B44-A4AA-7A23E959F744}" type="slidenum">
              <a:rPr lang="tr-TR" altLang="tr-TR"/>
              <a:pPr/>
              <a:t>35</a:t>
            </a:fld>
            <a:endParaRPr lang="tr-TR" altLang="tr-T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1BF397A1-AC57-4B78-9F50-C814D2C1E349}" type="slidenum">
              <a:rPr lang="tr-TR" altLang="tr-TR"/>
              <a:pPr/>
              <a:t>40</a:t>
            </a:fld>
            <a:endParaRPr lang="tr-TR" altLang="tr-T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108CF993-E87B-4C19-83F3-A3BF2E8B407A}" type="slidenum">
              <a:rPr lang="tr-TR" altLang="tr-TR"/>
              <a:pPr/>
              <a:t>41</a:t>
            </a:fld>
            <a:endParaRPr lang="tr-TR" altLang="tr-T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2428123B-0877-42B9-B0A2-7F499BD3F41F}" type="slidenum">
              <a:rPr lang="tr-TR" altLang="tr-TR"/>
              <a:pPr/>
              <a:t>42</a:t>
            </a:fld>
            <a:endParaRPr lang="tr-TR" altLang="tr-T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F11432A8-FCF4-469F-92EB-98EB4ED77712}" type="slidenum">
              <a:rPr lang="tr-TR" altLang="tr-TR"/>
              <a:pPr/>
              <a:t>43</a:t>
            </a:fld>
            <a:endParaRPr lang="tr-TR" altLang="tr-T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88A89CAD-35F0-4B60-86DA-AF3F155373C6}" type="slidenum">
              <a:rPr lang="tr-TR" altLang="tr-TR"/>
              <a:pPr/>
              <a:t>44</a:t>
            </a:fld>
            <a:endParaRPr lang="tr-TR" altLang="tr-T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18DBCDA5-F058-402E-8262-8B418BD92DD8}" type="slidenum">
              <a:rPr lang="tr-TR" altLang="tr-TR"/>
              <a:pPr/>
              <a:t>45</a:t>
            </a:fld>
            <a:endParaRPr lang="tr-TR" altLang="tr-T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90B8813-56BD-468B-942E-8BDFCCDE9598}" type="slidenum">
              <a:rPr lang="tr-TR" altLang="tr-TR"/>
              <a:pPr/>
              <a:t>46</a:t>
            </a:fld>
            <a:endParaRPr lang="tr-TR" altLang="tr-T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BE7BBA2-DB9B-42D6-B4A3-B029CF9B21E5}" type="slidenum">
              <a:rPr lang="tr-TR" altLang="tr-TR"/>
              <a:pPr/>
              <a:t>11</a:t>
            </a:fld>
            <a:endParaRPr lang="tr-TR" altLang="tr-T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33B6980B-4477-47D4-B018-D2A7896B6D1D}" type="slidenum">
              <a:rPr lang="tr-TR" altLang="tr-TR"/>
              <a:pPr/>
              <a:t>47</a:t>
            </a:fld>
            <a:endParaRPr lang="tr-TR" altLang="tr-T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04D2406E-34D8-4602-85EF-90711CC73058}" type="slidenum">
              <a:rPr lang="tr-TR" altLang="tr-TR"/>
              <a:pPr/>
              <a:t>48</a:t>
            </a:fld>
            <a:endParaRPr lang="tr-TR" altLang="tr-TR"/>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7C663D0B-63AF-41D4-BA8B-DFD2A2BA29EF}" type="slidenum">
              <a:rPr lang="tr-TR" altLang="tr-TR"/>
              <a:pPr/>
              <a:t>49</a:t>
            </a:fld>
            <a:endParaRPr lang="tr-TR" altLang="tr-TR"/>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A46F8ACE-EF87-42C2-B1EC-8678AEFA7BE9}" type="slidenum">
              <a:rPr lang="tr-TR" altLang="tr-TR"/>
              <a:pPr/>
              <a:t>12</a:t>
            </a:fld>
            <a:endParaRPr lang="tr-TR" altLang="tr-T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BE59E88B-882A-47E1-80A5-270FF9889786}" type="slidenum">
              <a:rPr lang="tr-TR" altLang="tr-TR"/>
              <a:pPr/>
              <a:t>13</a:t>
            </a:fld>
            <a:endParaRPr lang="tr-TR" altLang="tr-T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8275109-B0F0-4433-86BD-8D895465565D}" type="slidenum">
              <a:rPr lang="tr-TR" altLang="tr-TR"/>
              <a:pPr/>
              <a:t>15</a:t>
            </a:fld>
            <a:endParaRPr lang="tr-TR" altLang="tr-T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473DE70-A165-42CB-A091-C9BDB27F1346}" type="slidenum">
              <a:rPr lang="tr-TR" altLang="tr-TR"/>
              <a:pPr/>
              <a:t>16</a:t>
            </a:fld>
            <a:endParaRPr lang="tr-TR" altLang="tr-T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BE592F43-CC93-4961-946F-39345C9FC501}" type="slidenum">
              <a:rPr lang="tr-TR" altLang="tr-TR"/>
              <a:pPr/>
              <a:t>17</a:t>
            </a:fld>
            <a:endParaRPr lang="tr-TR" altLang="tr-T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905A1C3-5771-45AB-AB93-24853E6452E4}" type="slidenum">
              <a:rPr lang="tr-TR" altLang="tr-TR"/>
              <a:pPr/>
              <a:t>18</a:t>
            </a:fld>
            <a:endParaRPr lang="tr-TR" altLang="tr-T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276780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227837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426208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337682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1441107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41272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3185628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21604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1150904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302830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827318C-018A-4448-9A30-F993DDA40E49}" type="datetimeFigureOut">
              <a:rPr lang="tr-TR" smtClean="0"/>
              <a:pPr/>
              <a:t>23.09.2019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296118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7318C-018A-4448-9A30-F993DDA40E49}" type="datetimeFigureOut">
              <a:rPr lang="tr-TR" smtClean="0"/>
              <a:pPr/>
              <a:t>23.09.2019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A69000-3B7C-4E7B-8211-B5E4092DB88A}" type="slidenum">
              <a:rPr lang="tr-TR" smtClean="0"/>
              <a:pPr/>
              <a:t>‹#›</a:t>
            </a:fld>
            <a:endParaRPr lang="tr-TR"/>
          </a:p>
        </p:txBody>
      </p:sp>
    </p:spTree>
    <p:extLst>
      <p:ext uri="{BB962C8B-B14F-4D97-AF65-F5344CB8AC3E}">
        <p14:creationId xmlns:p14="http://schemas.microsoft.com/office/powerpoint/2010/main" xmlns="" val="17349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www.mutluvesaglikli.com/cocuklarda-ishal-kusma-nedeni-rota-virusu-olabilir/" TargetMode="External"/><Relationship Id="rId3" Type="http://schemas.openxmlformats.org/officeDocument/2006/relationships/hyperlink" Target="https://www.mutluvesaglikli.com/kalp-hastaligi-belirtileri-nedenleri/" TargetMode="External"/><Relationship Id="rId7" Type="http://schemas.openxmlformats.org/officeDocument/2006/relationships/hyperlink" Target="https://www.mutluvesaglikli.com/besinler-tiroid-fonksiyonlarini-nasil-daha-iyi-veya-daha-kotu-yapar/"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mutluvesaglikli.com/tip1-tip2-diyabet-hakkinda-her-sey/" TargetMode="External"/><Relationship Id="rId11" Type="http://schemas.openxmlformats.org/officeDocument/2006/relationships/hyperlink" Target="https://www.mutluvesaglikli.com/anemi-cesitleri-belirtileri-tedavisi/" TargetMode="External"/><Relationship Id="rId5" Type="http://schemas.openxmlformats.org/officeDocument/2006/relationships/hyperlink" Target="https://www.mutluvesaglikli.com/kalp-krizi-nedir-belirtileri-tedavisi/" TargetMode="External"/><Relationship Id="rId10" Type="http://schemas.openxmlformats.org/officeDocument/2006/relationships/hyperlink" Target="https://www.mutluvesaglikli.com/b12-vitamini-eksikligi-belirtileri/" TargetMode="External"/><Relationship Id="rId4" Type="http://schemas.openxmlformats.org/officeDocument/2006/relationships/hyperlink" Target="https://www.mutluvesaglikli.com/kalp-kapagi-hastaligi-belirtileri/" TargetMode="External"/><Relationship Id="rId9" Type="http://schemas.openxmlformats.org/officeDocument/2006/relationships/hyperlink" Target="https://www.mutluvesaglikli.com/folik-asit-ve-folat-nedir/"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mutluvesaglikli.com/antidepresanlar-yan-etkileri-korkunc-depresyon-tedavisi-ise-yaramiyorl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Hastalık ve Yaşamsal Bulgular</a:t>
            </a:r>
            <a:endParaRPr lang="tr-TR" dirty="0"/>
          </a:p>
        </p:txBody>
      </p:sp>
      <p:sp>
        <p:nvSpPr>
          <p:cNvPr id="3" name="Alt Başlık 2"/>
          <p:cNvSpPr>
            <a:spLocks noGrp="1"/>
          </p:cNvSpPr>
          <p:nvPr>
            <p:ph type="subTitle" idx="1"/>
          </p:nvPr>
        </p:nvSpPr>
        <p:spPr/>
        <p:txBody>
          <a:bodyPr/>
          <a:lstStyle/>
          <a:p>
            <a:r>
              <a:rPr lang="tr-TR" dirty="0" smtClean="0"/>
              <a:t>Doç. Dr. </a:t>
            </a:r>
            <a:r>
              <a:rPr lang="tr-TR" dirty="0" smtClean="0"/>
              <a:t>M. Hakan KURT</a:t>
            </a:r>
            <a:endParaRPr lang="tr-TR" dirty="0"/>
          </a:p>
        </p:txBody>
      </p:sp>
    </p:spTree>
    <p:extLst>
      <p:ext uri="{BB962C8B-B14F-4D97-AF65-F5344CB8AC3E}">
        <p14:creationId xmlns:p14="http://schemas.microsoft.com/office/powerpoint/2010/main" xmlns="" val="3844459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539750" y="1052513"/>
            <a:ext cx="8147050" cy="5073650"/>
          </a:xfrm>
        </p:spPr>
        <p:txBody>
          <a:bodyPr/>
          <a:lstStyle/>
          <a:p>
            <a:pPr eaLnBrk="1" hangingPunct="1">
              <a:buFontTx/>
              <a:buNone/>
            </a:pPr>
            <a:r>
              <a:rPr lang="tr-TR" altLang="tr-TR" sz="2800" b="1" smtClean="0">
                <a:latin typeface="+mj-lt"/>
              </a:rPr>
              <a:t>    </a:t>
            </a:r>
            <a:r>
              <a:rPr lang="tr-TR" altLang="tr-TR" sz="2800" b="1" smtClean="0">
                <a:solidFill>
                  <a:schemeClr val="tx2"/>
                </a:solidFill>
                <a:latin typeface="+mj-lt"/>
              </a:rPr>
              <a:t>Bazal  Metebolizma  Hızı : </a:t>
            </a:r>
          </a:p>
          <a:p>
            <a:pPr eaLnBrk="1" hangingPunct="1">
              <a:buFontTx/>
              <a:buNone/>
            </a:pPr>
            <a:endParaRPr lang="tr-TR" altLang="tr-TR" sz="2800" b="1" smtClean="0">
              <a:solidFill>
                <a:schemeClr val="tx2"/>
              </a:solidFill>
              <a:latin typeface="+mj-lt"/>
            </a:endParaRPr>
          </a:p>
          <a:p>
            <a:pPr eaLnBrk="1" hangingPunct="1"/>
            <a:r>
              <a:rPr lang="tr-TR" altLang="tr-TR" sz="2800" smtClean="0">
                <a:latin typeface="+mj-lt"/>
              </a:rPr>
              <a:t>Bireyin mutlak dinlenme halinde, fakat uyanıkken harcadığı enerji anlamına gelir.</a:t>
            </a:r>
          </a:p>
          <a:p>
            <a:pPr eaLnBrk="1" hangingPunct="1"/>
            <a:r>
              <a:rPr lang="tr-TR" altLang="tr-TR" sz="2800" smtClean="0">
                <a:latin typeface="+mj-lt"/>
              </a:rPr>
              <a:t>Yaş ve cinsiyete göre değişiklik gösterir. </a:t>
            </a:r>
          </a:p>
          <a:p>
            <a:pPr eaLnBrk="1" hangingPunct="1">
              <a:buFontTx/>
              <a:buNone/>
            </a:pPr>
            <a:r>
              <a:rPr lang="tr-TR" altLang="tr-TR" sz="2800" smtClean="0">
                <a:latin typeface="+mj-lt"/>
              </a:rPr>
              <a:t>- Küçük çocuklarda hızlı olması , hücresel reaksiyon ve hücresel sentezin hızlı olmasıyla enerji gereksinimi artmaktadır. </a:t>
            </a:r>
          </a:p>
          <a:p>
            <a:pPr eaLnBrk="1" hangingPunct="1">
              <a:buFontTx/>
              <a:buNone/>
            </a:pPr>
            <a:r>
              <a:rPr lang="tr-TR" altLang="tr-TR" sz="2800" smtClean="0">
                <a:latin typeface="+mj-lt"/>
              </a:rPr>
              <a:t>- Cinsiyete bakıldığında erkek cinsiyet hormonu bazal metebolizma hızını %10-15 artırır.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468313" y="908050"/>
            <a:ext cx="8218487" cy="5218113"/>
          </a:xfrm>
        </p:spPr>
        <p:txBody>
          <a:bodyPr/>
          <a:lstStyle/>
          <a:p>
            <a:pPr eaLnBrk="1" hangingPunct="1">
              <a:lnSpc>
                <a:spcPct val="80000"/>
              </a:lnSpc>
              <a:buFontTx/>
              <a:buNone/>
            </a:pPr>
            <a:r>
              <a:rPr lang="tr-TR" altLang="tr-TR" sz="2800" b="1" dirty="0" smtClean="0"/>
              <a:t>   Kas  Çalışması :</a:t>
            </a:r>
          </a:p>
          <a:p>
            <a:pPr eaLnBrk="1" hangingPunct="1">
              <a:lnSpc>
                <a:spcPct val="80000"/>
              </a:lnSpc>
              <a:buFontTx/>
              <a:buNone/>
            </a:pPr>
            <a:r>
              <a:rPr lang="tr-TR" altLang="tr-TR" sz="2800" dirty="0" smtClean="0"/>
              <a:t> </a:t>
            </a:r>
          </a:p>
          <a:p>
            <a:pPr eaLnBrk="1" hangingPunct="1">
              <a:lnSpc>
                <a:spcPct val="80000"/>
              </a:lnSpc>
            </a:pPr>
            <a:r>
              <a:rPr lang="tr-TR" altLang="tr-TR" sz="2800" dirty="0" smtClean="0"/>
              <a:t>Kastaki ani </a:t>
            </a:r>
            <a:r>
              <a:rPr lang="tr-TR" altLang="tr-TR" sz="2800" dirty="0" err="1" smtClean="0"/>
              <a:t>kontraksiyon</a:t>
            </a:r>
            <a:r>
              <a:rPr lang="tr-TR" altLang="tr-TR" sz="2800" dirty="0" smtClean="0"/>
              <a:t> enerji miktarını birkaç saniye içinde normalin 50 katına çıkarır.</a:t>
            </a:r>
          </a:p>
          <a:p>
            <a:pPr eaLnBrk="1" hangingPunct="1">
              <a:lnSpc>
                <a:spcPct val="80000"/>
              </a:lnSpc>
            </a:pPr>
            <a:r>
              <a:rPr lang="tr-TR" altLang="tr-TR" sz="2800" dirty="0" smtClean="0"/>
              <a:t>İskelet kasının titremesi de </a:t>
            </a:r>
            <a:r>
              <a:rPr lang="tr-TR" altLang="tr-TR" sz="2800" dirty="0" err="1" smtClean="0"/>
              <a:t>metebolizmayı</a:t>
            </a:r>
            <a:r>
              <a:rPr lang="tr-TR" altLang="tr-TR" sz="2800" dirty="0" smtClean="0"/>
              <a:t> hızlandırır. </a:t>
            </a:r>
          </a:p>
          <a:p>
            <a:pPr eaLnBrk="1" hangingPunct="1">
              <a:lnSpc>
                <a:spcPct val="80000"/>
              </a:lnSpc>
            </a:pPr>
            <a:r>
              <a:rPr lang="tr-TR" altLang="tr-TR" sz="2800" dirty="0" smtClean="0"/>
              <a:t>Titreme merkezi </a:t>
            </a:r>
            <a:r>
              <a:rPr lang="tr-TR" altLang="tr-TR" sz="2800" b="1" dirty="0" err="1" smtClean="0"/>
              <a:t>posterior</a:t>
            </a:r>
            <a:r>
              <a:rPr lang="tr-TR" altLang="tr-TR" sz="2800" b="1" dirty="0" smtClean="0"/>
              <a:t> </a:t>
            </a:r>
            <a:r>
              <a:rPr lang="tr-TR" altLang="tr-TR" sz="2800" b="1" dirty="0" err="1" smtClean="0"/>
              <a:t>hipotalamus’</a:t>
            </a:r>
            <a:r>
              <a:rPr lang="tr-TR" altLang="tr-TR" sz="2800" dirty="0" err="1" smtClean="0"/>
              <a:t>tadır</a:t>
            </a:r>
            <a:r>
              <a:rPr lang="tr-TR" altLang="tr-TR" sz="2800" dirty="0" smtClean="0"/>
              <a:t>.</a:t>
            </a:r>
          </a:p>
          <a:p>
            <a:pPr eaLnBrk="1" hangingPunct="1">
              <a:lnSpc>
                <a:spcPct val="80000"/>
              </a:lnSpc>
            </a:pPr>
            <a:r>
              <a:rPr lang="tr-TR" altLang="tr-TR" sz="2800" dirty="0" smtClean="0"/>
              <a:t>Deriden ve </a:t>
            </a:r>
            <a:r>
              <a:rPr lang="tr-TR" altLang="tr-TR" sz="2800" dirty="0" err="1" smtClean="0"/>
              <a:t>spinal</a:t>
            </a:r>
            <a:r>
              <a:rPr lang="tr-TR" altLang="tr-TR" sz="2800" dirty="0" smtClean="0"/>
              <a:t> korttan  gelen soğuk sinyalleri  titreme merkezini uyarır. Titreme merkezinin uyarılması, vücuttaki tüm iskelet kaslarında  </a:t>
            </a:r>
            <a:r>
              <a:rPr lang="tr-TR" altLang="tr-TR" sz="2800" dirty="0" err="1" smtClean="0"/>
              <a:t>tonus</a:t>
            </a:r>
            <a:r>
              <a:rPr lang="tr-TR" altLang="tr-TR" sz="2800" dirty="0" smtClean="0"/>
              <a:t> artışına ve dolayısıyla ısı üretimine neden olur.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pPr eaLnBrk="1" hangingPunct="1">
              <a:buFontTx/>
              <a:buNone/>
            </a:pPr>
            <a:r>
              <a:rPr lang="tr-TR" altLang="tr-TR" b="1" smtClean="0"/>
              <a:t>   </a:t>
            </a:r>
            <a:r>
              <a:rPr lang="tr-TR" altLang="tr-TR" b="1" smtClean="0">
                <a:solidFill>
                  <a:schemeClr val="tx2"/>
                </a:solidFill>
              </a:rPr>
              <a:t>Tiroit  Hormonları  :</a:t>
            </a:r>
            <a:r>
              <a:rPr lang="tr-TR" altLang="tr-TR" smtClean="0">
                <a:solidFill>
                  <a:schemeClr val="tx2"/>
                </a:solidFill>
              </a:rPr>
              <a:t> </a:t>
            </a:r>
          </a:p>
          <a:p>
            <a:pPr eaLnBrk="1" hangingPunct="1">
              <a:buFontTx/>
              <a:buNone/>
            </a:pPr>
            <a:endParaRPr lang="tr-TR" altLang="tr-TR" smtClean="0">
              <a:solidFill>
                <a:schemeClr val="tx2"/>
              </a:solidFill>
            </a:endParaRPr>
          </a:p>
          <a:p>
            <a:pPr eaLnBrk="1" hangingPunct="1"/>
            <a:r>
              <a:rPr lang="tr-TR" altLang="tr-TR" sz="2800" smtClean="0"/>
              <a:t>Tiroid bezinden salgılanan hormonlar vücudun tüm dokularında metebolizmayı artırırlar. Hücre metebolizmasındaki artış ise doğal olarak ısı üretimini artırır.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lstStyle/>
          <a:p>
            <a:pPr eaLnBrk="1" hangingPunct="1">
              <a:lnSpc>
                <a:spcPct val="90000"/>
              </a:lnSpc>
              <a:buFontTx/>
              <a:buNone/>
            </a:pPr>
            <a:r>
              <a:rPr lang="tr-TR" altLang="tr-TR" sz="2800" b="1" dirty="0" smtClean="0"/>
              <a:t>   </a:t>
            </a:r>
            <a:r>
              <a:rPr lang="tr-TR" altLang="tr-TR" sz="2800" b="1" dirty="0" smtClean="0">
                <a:solidFill>
                  <a:schemeClr val="tx2"/>
                </a:solidFill>
              </a:rPr>
              <a:t>Sempatik  Sinir  Sisteminin  Uyarılması</a:t>
            </a:r>
          </a:p>
          <a:p>
            <a:pPr eaLnBrk="1" hangingPunct="1">
              <a:lnSpc>
                <a:spcPct val="90000"/>
              </a:lnSpc>
              <a:buFontTx/>
              <a:buNone/>
            </a:pPr>
            <a:endParaRPr lang="tr-TR" altLang="tr-TR" sz="2800" b="1" dirty="0" smtClean="0">
              <a:solidFill>
                <a:schemeClr val="tx2"/>
              </a:solidFill>
            </a:endParaRPr>
          </a:p>
          <a:p>
            <a:pPr eaLnBrk="1" hangingPunct="1">
              <a:lnSpc>
                <a:spcPct val="90000"/>
              </a:lnSpc>
            </a:pPr>
            <a:r>
              <a:rPr lang="tr-TR" altLang="tr-TR" sz="2800" dirty="0" smtClean="0"/>
              <a:t>Sem. Sin. Sis. uyarılmasıyla  salgılanan </a:t>
            </a:r>
            <a:r>
              <a:rPr lang="tr-TR" altLang="tr-TR" sz="2800" b="1" dirty="0" smtClean="0">
                <a:solidFill>
                  <a:srgbClr val="FF0000"/>
                </a:solidFill>
              </a:rPr>
              <a:t>epinefrin ve </a:t>
            </a:r>
            <a:r>
              <a:rPr lang="tr-TR" altLang="tr-TR" sz="2800" b="1" dirty="0" err="1" smtClean="0">
                <a:solidFill>
                  <a:srgbClr val="FF0000"/>
                </a:solidFill>
              </a:rPr>
              <a:t>norepinefrin</a:t>
            </a:r>
            <a:r>
              <a:rPr lang="tr-TR" altLang="tr-TR" sz="2800" b="1" dirty="0" smtClean="0">
                <a:solidFill>
                  <a:srgbClr val="FF0000"/>
                </a:solidFill>
              </a:rPr>
              <a:t>  </a:t>
            </a:r>
            <a:r>
              <a:rPr lang="tr-TR" altLang="tr-TR" sz="2800" dirty="0" smtClean="0"/>
              <a:t>hücre metabolizmasını derhal hızlandırır. Bu hormonlar kas ve karaciğer hücrelerinde </a:t>
            </a:r>
            <a:r>
              <a:rPr lang="tr-TR" altLang="tr-TR" sz="2800" b="1" dirty="0" err="1" smtClean="0">
                <a:solidFill>
                  <a:srgbClr val="FF0000"/>
                </a:solidFill>
              </a:rPr>
              <a:t>glikojenolize</a:t>
            </a:r>
            <a:r>
              <a:rPr lang="tr-TR" altLang="tr-TR" sz="2800" dirty="0" smtClean="0"/>
              <a:t> neden olarak hücresel aktiviteyi artırırlar.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Isı kaybı</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Radyasyon (Işınım): %60 iki yüzey arasında temas olmaksızın ısı iletimi sürekli olur. </a:t>
            </a:r>
          </a:p>
          <a:p>
            <a:r>
              <a:rPr lang="tr-TR" dirty="0" err="1" smtClean="0"/>
              <a:t>Kondüksiyon</a:t>
            </a:r>
            <a:r>
              <a:rPr lang="tr-TR" dirty="0" smtClean="0"/>
              <a:t>: temas ile olan ısı iletimi, su veya hava gibi iletkenlerle temas sonucu gerçekleşir. </a:t>
            </a:r>
          </a:p>
          <a:p>
            <a:r>
              <a:rPr lang="tr-TR" dirty="0" smtClean="0"/>
              <a:t>Konveksiyon: hava ile temas sonrası hava akımı yardımıyla ısının vücuttan uzaklaştırılması</a:t>
            </a:r>
          </a:p>
          <a:p>
            <a:pPr>
              <a:lnSpc>
                <a:spcPct val="90000"/>
              </a:lnSpc>
            </a:pPr>
            <a:r>
              <a:rPr lang="tr-TR" dirty="0" err="1" smtClean="0"/>
              <a:t>Evaporasyon</a:t>
            </a:r>
            <a:r>
              <a:rPr lang="tr-TR" dirty="0" smtClean="0"/>
              <a:t>: </a:t>
            </a:r>
            <a:r>
              <a:rPr lang="tr-TR" altLang="tr-TR" dirty="0" smtClean="0"/>
              <a:t>Deriden terleme ile akciğerlerden ise solunumdaki nem ile ısı kaybı olur. </a:t>
            </a:r>
          </a:p>
          <a:p>
            <a:pPr>
              <a:lnSpc>
                <a:spcPct val="90000"/>
              </a:lnSpc>
              <a:buNone/>
            </a:pPr>
            <a:r>
              <a:rPr lang="tr-TR" altLang="tr-TR" dirty="0" smtClean="0"/>
              <a:t>	Deriden ve akciğerlerden fark edilmeden buharlaşan su miktarı günde 600 ml.</a:t>
            </a:r>
            <a:r>
              <a:rPr lang="tr-TR" altLang="tr-TR" dirty="0" err="1" smtClean="0"/>
              <a:t>yi</a:t>
            </a:r>
            <a:r>
              <a:rPr lang="tr-TR" altLang="tr-TR" dirty="0" smtClean="0"/>
              <a:t> bulur. Bu miktardaki sıvının kaybı saatte 12-16 kalori ısı kaybına neden olur.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684213" y="1125538"/>
            <a:ext cx="7697787" cy="4360862"/>
          </a:xfrm>
        </p:spPr>
        <p:txBody>
          <a:bodyPr/>
          <a:lstStyle/>
          <a:p>
            <a:pPr eaLnBrk="1" hangingPunct="1">
              <a:lnSpc>
                <a:spcPct val="80000"/>
              </a:lnSpc>
              <a:buFontTx/>
              <a:buNone/>
            </a:pPr>
            <a:endParaRPr lang="tr-TR" altLang="tr-TR" sz="2800" dirty="0" smtClean="0"/>
          </a:p>
          <a:p>
            <a:pPr eaLnBrk="1" hangingPunct="1">
              <a:lnSpc>
                <a:spcPct val="80000"/>
              </a:lnSpc>
              <a:buFontTx/>
              <a:buNone/>
            </a:pPr>
            <a:r>
              <a:rPr lang="tr-TR" altLang="tr-TR" sz="2800" b="1" dirty="0" smtClean="0"/>
              <a:t>   </a:t>
            </a:r>
            <a:r>
              <a:rPr lang="tr-TR" altLang="tr-TR" sz="2800" b="1" dirty="0" smtClean="0">
                <a:solidFill>
                  <a:schemeClr val="tx2"/>
                </a:solidFill>
              </a:rPr>
              <a:t>Vücut Isısının  Alındığı  Bölgeler :</a:t>
            </a:r>
          </a:p>
          <a:p>
            <a:pPr eaLnBrk="1" hangingPunct="1">
              <a:lnSpc>
                <a:spcPct val="80000"/>
              </a:lnSpc>
              <a:buFontTx/>
              <a:buNone/>
            </a:pPr>
            <a:endParaRPr lang="tr-TR" altLang="tr-TR" sz="2800" b="1" dirty="0" smtClean="0">
              <a:solidFill>
                <a:schemeClr val="tx2"/>
              </a:solidFill>
            </a:endParaRPr>
          </a:p>
          <a:p>
            <a:pPr eaLnBrk="1" hangingPunct="1">
              <a:lnSpc>
                <a:spcPct val="80000"/>
              </a:lnSpc>
            </a:pPr>
            <a:r>
              <a:rPr lang="tr-TR" altLang="tr-TR" sz="2800" b="1" dirty="0" smtClean="0">
                <a:solidFill>
                  <a:schemeClr val="tx2"/>
                </a:solidFill>
              </a:rPr>
              <a:t>Oral  Yol</a:t>
            </a:r>
            <a:r>
              <a:rPr lang="tr-TR" altLang="tr-TR" sz="2800" b="1" dirty="0" smtClean="0"/>
              <a:t> :</a:t>
            </a:r>
            <a:r>
              <a:rPr lang="tr-TR" altLang="tr-TR" sz="2800" dirty="0" smtClean="0"/>
              <a:t> Bu yolun kullanılabilmesi için hastanın bilinçli olması gerekir.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68313" y="549275"/>
            <a:ext cx="8085137" cy="5184775"/>
          </a:xfrm>
        </p:spPr>
        <p:txBody>
          <a:bodyPr>
            <a:normAutofit lnSpcReduction="10000"/>
          </a:bodyPr>
          <a:lstStyle/>
          <a:p>
            <a:pPr marL="274320" indent="-274320" eaLnBrk="1" fontAlgn="auto" hangingPunct="1">
              <a:lnSpc>
                <a:spcPct val="80000"/>
              </a:lnSpc>
              <a:spcAft>
                <a:spcPts val="0"/>
              </a:spcAft>
              <a:buClr>
                <a:schemeClr val="accent3"/>
              </a:buClr>
              <a:buFontTx/>
              <a:buNone/>
              <a:defRPr/>
            </a:pPr>
            <a:r>
              <a:rPr lang="tr-TR" sz="2000" b="1" dirty="0"/>
              <a:t>    </a:t>
            </a:r>
            <a:r>
              <a:rPr lang="tr-TR" b="1" dirty="0">
                <a:solidFill>
                  <a:schemeClr val="tx2"/>
                </a:solidFill>
              </a:rPr>
              <a:t>Kullanılmadığı Durumlar :</a:t>
            </a:r>
          </a:p>
          <a:p>
            <a:pPr marL="274320" indent="-274320" eaLnBrk="1" fontAlgn="auto" hangingPunct="1">
              <a:lnSpc>
                <a:spcPct val="80000"/>
              </a:lnSpc>
              <a:spcAft>
                <a:spcPts val="0"/>
              </a:spcAft>
              <a:buClr>
                <a:schemeClr val="accent3"/>
              </a:buClr>
              <a:buFontTx/>
              <a:buNone/>
              <a:defRPr/>
            </a:pPr>
            <a:endParaRPr lang="tr-TR" sz="2400" dirty="0"/>
          </a:p>
          <a:p>
            <a:pPr marL="274320" indent="-274320" eaLnBrk="1" fontAlgn="auto" hangingPunct="1">
              <a:lnSpc>
                <a:spcPct val="80000"/>
              </a:lnSpc>
              <a:spcAft>
                <a:spcPts val="0"/>
              </a:spcAft>
              <a:buClr>
                <a:schemeClr val="accent3"/>
              </a:buClr>
              <a:buFont typeface="Wingdings 2"/>
              <a:buChar char=""/>
              <a:defRPr/>
            </a:pPr>
            <a:r>
              <a:rPr lang="tr-TR" sz="2800" dirty="0"/>
              <a:t>Bilinçsiz durumlar,</a:t>
            </a:r>
          </a:p>
          <a:p>
            <a:pPr marL="274320" indent="-274320" eaLnBrk="1" fontAlgn="auto" hangingPunct="1">
              <a:lnSpc>
                <a:spcPct val="80000"/>
              </a:lnSpc>
              <a:spcAft>
                <a:spcPts val="0"/>
              </a:spcAft>
              <a:buClr>
                <a:schemeClr val="accent3"/>
              </a:buClr>
              <a:buFont typeface="Wingdings 2"/>
              <a:buChar char=""/>
              <a:defRPr/>
            </a:pPr>
            <a:r>
              <a:rPr lang="tr-TR" sz="2800" dirty="0"/>
              <a:t>Bebeklerde,</a:t>
            </a:r>
          </a:p>
          <a:p>
            <a:pPr marL="274320" indent="-274320" eaLnBrk="1" fontAlgn="auto" hangingPunct="1">
              <a:lnSpc>
                <a:spcPct val="80000"/>
              </a:lnSpc>
              <a:spcAft>
                <a:spcPts val="0"/>
              </a:spcAft>
              <a:buClr>
                <a:schemeClr val="accent3"/>
              </a:buClr>
              <a:buFont typeface="Wingdings 2"/>
              <a:buChar char=""/>
              <a:defRPr/>
            </a:pPr>
            <a:r>
              <a:rPr lang="tr-TR" sz="2800" dirty="0"/>
              <a:t>Çocuklarda,</a:t>
            </a:r>
          </a:p>
          <a:p>
            <a:pPr marL="274320" indent="-274320" eaLnBrk="1" fontAlgn="auto" hangingPunct="1">
              <a:lnSpc>
                <a:spcPct val="80000"/>
              </a:lnSpc>
              <a:spcAft>
                <a:spcPts val="0"/>
              </a:spcAft>
              <a:buClr>
                <a:schemeClr val="accent3"/>
              </a:buClr>
              <a:buFont typeface="Wingdings 2"/>
              <a:buChar char=""/>
              <a:defRPr/>
            </a:pPr>
            <a:r>
              <a:rPr lang="tr-TR" sz="2800" dirty="0"/>
              <a:t>İstemsiz kasılması olan hastalarda ,</a:t>
            </a:r>
          </a:p>
          <a:p>
            <a:pPr marL="274320" indent="-274320" eaLnBrk="1" fontAlgn="auto" hangingPunct="1">
              <a:lnSpc>
                <a:spcPct val="80000"/>
              </a:lnSpc>
              <a:spcAft>
                <a:spcPts val="0"/>
              </a:spcAft>
              <a:buClr>
                <a:schemeClr val="accent3"/>
              </a:buClr>
              <a:buFont typeface="Wingdings 2"/>
              <a:buChar char=""/>
              <a:defRPr/>
            </a:pPr>
            <a:r>
              <a:rPr lang="tr-TR" sz="2800" dirty="0"/>
              <a:t>Ağızdan solunum yapanlar da,</a:t>
            </a:r>
          </a:p>
          <a:p>
            <a:pPr marL="274320" indent="-274320" eaLnBrk="1" fontAlgn="auto" hangingPunct="1">
              <a:lnSpc>
                <a:spcPct val="80000"/>
              </a:lnSpc>
              <a:spcAft>
                <a:spcPts val="0"/>
              </a:spcAft>
              <a:buClr>
                <a:schemeClr val="accent3"/>
              </a:buClr>
              <a:buFont typeface="Wingdings 2"/>
              <a:buChar char=""/>
              <a:defRPr/>
            </a:pPr>
            <a:r>
              <a:rPr lang="tr-TR" sz="2800" dirty="0"/>
              <a:t>O2 tedavisi yapılan hastalarda ,</a:t>
            </a:r>
          </a:p>
          <a:p>
            <a:pPr marL="274320" indent="-274320" eaLnBrk="1" fontAlgn="auto" hangingPunct="1">
              <a:lnSpc>
                <a:spcPct val="80000"/>
              </a:lnSpc>
              <a:spcAft>
                <a:spcPts val="0"/>
              </a:spcAft>
              <a:buClr>
                <a:schemeClr val="accent3"/>
              </a:buClr>
              <a:buFont typeface="Wingdings 2"/>
              <a:buChar char=""/>
              <a:defRPr/>
            </a:pPr>
            <a:r>
              <a:rPr lang="tr-TR" sz="2800" dirty="0"/>
              <a:t>Ağız ve burun tedavisi geçirenlerde,</a:t>
            </a:r>
          </a:p>
          <a:p>
            <a:pPr marL="274320" indent="-274320" eaLnBrk="1" fontAlgn="auto" hangingPunct="1">
              <a:lnSpc>
                <a:spcPct val="80000"/>
              </a:lnSpc>
              <a:spcAft>
                <a:spcPts val="0"/>
              </a:spcAft>
              <a:buClr>
                <a:schemeClr val="accent3"/>
              </a:buClr>
              <a:buFont typeface="Wingdings 2"/>
              <a:buChar char=""/>
              <a:defRPr/>
            </a:pPr>
            <a:r>
              <a:rPr lang="tr-TR" sz="2800" dirty="0"/>
              <a:t>Ağız enfeksiyonu olanlarda ölçülmez.</a:t>
            </a:r>
          </a:p>
          <a:p>
            <a:pPr marL="274320" indent="-274320" eaLnBrk="1" fontAlgn="auto" hangingPunct="1">
              <a:lnSpc>
                <a:spcPct val="80000"/>
              </a:lnSpc>
              <a:spcAft>
                <a:spcPts val="0"/>
              </a:spcAft>
              <a:buClr>
                <a:schemeClr val="accent3"/>
              </a:buClr>
              <a:buFontTx/>
              <a:buNone/>
              <a:defRPr/>
            </a:pPr>
            <a:endParaRPr lang="tr-TR" sz="2800" dirty="0"/>
          </a:p>
          <a:p>
            <a:pPr marL="274320" indent="-274320" eaLnBrk="1" fontAlgn="auto" hangingPunct="1">
              <a:lnSpc>
                <a:spcPct val="80000"/>
              </a:lnSpc>
              <a:spcAft>
                <a:spcPts val="0"/>
              </a:spcAft>
              <a:buClr>
                <a:schemeClr val="accent3"/>
              </a:buClr>
              <a:buFontTx/>
              <a:buNone/>
              <a:defRPr/>
            </a:pPr>
            <a:r>
              <a:rPr lang="tr-TR" sz="2800" dirty="0" smtClean="0"/>
              <a:t>	Oral </a:t>
            </a:r>
            <a:r>
              <a:rPr lang="tr-TR" sz="2800" dirty="0"/>
              <a:t>yolla alınan vücut  ısısının normal değeri </a:t>
            </a:r>
            <a:r>
              <a:rPr lang="tr-TR" sz="2800" b="1" dirty="0" smtClean="0"/>
              <a:t>37</a:t>
            </a:r>
            <a:r>
              <a:rPr lang="tr-TR" sz="2800" b="1" baseline="30000" dirty="0" smtClean="0"/>
              <a:t>o</a:t>
            </a:r>
            <a:r>
              <a:rPr lang="tr-TR" sz="2800" b="1" dirty="0" smtClean="0"/>
              <a:t>C</a:t>
            </a:r>
            <a:r>
              <a:rPr lang="tr-TR" sz="2800" dirty="0" smtClean="0"/>
              <a:t> </a:t>
            </a:r>
            <a:r>
              <a:rPr lang="tr-TR" sz="2800" dirty="0" err="1"/>
              <a:t>dir</a:t>
            </a:r>
            <a:r>
              <a:rPr lang="tr-TR" sz="2800" dirty="0" smtClean="0"/>
              <a:t>. Termometre </a:t>
            </a:r>
            <a:r>
              <a:rPr lang="tr-TR" sz="2800" dirty="0"/>
              <a:t>dil altında </a:t>
            </a:r>
            <a:r>
              <a:rPr lang="tr-TR" sz="2800" b="1" dirty="0"/>
              <a:t>3-10 </a:t>
            </a:r>
            <a:r>
              <a:rPr lang="tr-TR" sz="2800" b="1" dirty="0" err="1"/>
              <a:t>dak</a:t>
            </a:r>
            <a:r>
              <a:rPr lang="tr-TR" sz="2800" b="1" dirty="0"/>
              <a:t>.</a:t>
            </a:r>
            <a:r>
              <a:rPr lang="tr-TR" sz="2800" dirty="0"/>
              <a:t> bekletilir.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323850" y="549275"/>
            <a:ext cx="8362950" cy="5688013"/>
          </a:xfrm>
        </p:spPr>
        <p:txBody>
          <a:bodyPr/>
          <a:lstStyle/>
          <a:p>
            <a:pPr eaLnBrk="1" hangingPunct="1">
              <a:lnSpc>
                <a:spcPct val="80000"/>
              </a:lnSpc>
              <a:buFontTx/>
              <a:buNone/>
            </a:pPr>
            <a:r>
              <a:rPr lang="tr-TR" altLang="tr-TR" sz="1800" b="1" dirty="0" smtClean="0"/>
              <a:t>    </a:t>
            </a:r>
            <a:r>
              <a:rPr lang="tr-TR" altLang="tr-TR" sz="2800" b="1" dirty="0" err="1" smtClean="0">
                <a:solidFill>
                  <a:schemeClr val="tx2"/>
                </a:solidFill>
              </a:rPr>
              <a:t>Aksillar</a:t>
            </a:r>
            <a:r>
              <a:rPr lang="tr-TR" altLang="tr-TR" sz="2800" b="1" dirty="0" smtClean="0">
                <a:solidFill>
                  <a:schemeClr val="tx2"/>
                </a:solidFill>
              </a:rPr>
              <a:t>  Yol :</a:t>
            </a:r>
          </a:p>
          <a:p>
            <a:pPr eaLnBrk="1" hangingPunct="1">
              <a:lnSpc>
                <a:spcPct val="80000"/>
              </a:lnSpc>
              <a:buFontTx/>
              <a:buNone/>
            </a:pPr>
            <a:r>
              <a:rPr lang="tr-TR" altLang="tr-TR" sz="2800" b="1" dirty="0" smtClean="0"/>
              <a:t> </a:t>
            </a:r>
          </a:p>
          <a:p>
            <a:pPr eaLnBrk="1" hangingPunct="1">
              <a:lnSpc>
                <a:spcPct val="80000"/>
              </a:lnSpc>
              <a:buFontTx/>
              <a:buNone/>
            </a:pPr>
            <a:r>
              <a:rPr lang="tr-TR" altLang="tr-TR" sz="2800" dirty="0" smtClean="0"/>
              <a:t>    Enfeksiyon taşıma olasılığı düşük olduğu için güvenilir bir yoldur.</a:t>
            </a:r>
          </a:p>
          <a:p>
            <a:pPr eaLnBrk="1" hangingPunct="1">
              <a:lnSpc>
                <a:spcPct val="80000"/>
              </a:lnSpc>
              <a:buFontTx/>
              <a:buNone/>
            </a:pPr>
            <a:r>
              <a:rPr lang="tr-TR" altLang="tr-TR" sz="2800" dirty="0" smtClean="0"/>
              <a:t> </a:t>
            </a:r>
            <a:endParaRPr lang="tr-TR" altLang="tr-TR" sz="2800" b="1" dirty="0" smtClean="0"/>
          </a:p>
          <a:p>
            <a:pPr eaLnBrk="1" hangingPunct="1">
              <a:lnSpc>
                <a:spcPct val="80000"/>
              </a:lnSpc>
              <a:buFontTx/>
              <a:buNone/>
            </a:pPr>
            <a:r>
              <a:rPr lang="tr-TR" altLang="tr-TR" sz="2800" b="1" dirty="0" smtClean="0"/>
              <a:t>   </a:t>
            </a:r>
            <a:r>
              <a:rPr lang="tr-TR" altLang="tr-TR" sz="2800" b="1" dirty="0" smtClean="0">
                <a:solidFill>
                  <a:schemeClr val="tx2"/>
                </a:solidFill>
              </a:rPr>
              <a:t>Kullanılmadığı Durumlar :</a:t>
            </a:r>
          </a:p>
          <a:p>
            <a:pPr eaLnBrk="1" hangingPunct="1">
              <a:lnSpc>
                <a:spcPct val="80000"/>
              </a:lnSpc>
              <a:buFontTx/>
              <a:buNone/>
            </a:pPr>
            <a:endParaRPr lang="tr-TR" altLang="tr-TR" sz="2800" dirty="0" smtClean="0">
              <a:solidFill>
                <a:schemeClr val="tx2"/>
              </a:solidFill>
            </a:endParaRPr>
          </a:p>
          <a:p>
            <a:pPr eaLnBrk="1" hangingPunct="1">
              <a:lnSpc>
                <a:spcPct val="80000"/>
              </a:lnSpc>
            </a:pPr>
            <a:r>
              <a:rPr lang="tr-TR" altLang="tr-TR" sz="2800" dirty="0" smtClean="0"/>
              <a:t>Koltuk altında enfeksiyon varsa </a:t>
            </a:r>
          </a:p>
          <a:p>
            <a:pPr eaLnBrk="1" hangingPunct="1">
              <a:lnSpc>
                <a:spcPct val="80000"/>
              </a:lnSpc>
            </a:pPr>
            <a:r>
              <a:rPr lang="tr-TR" altLang="tr-TR" sz="2800" dirty="0" smtClean="0"/>
              <a:t>Hasta çok zayıfsa kullanılmaz. </a:t>
            </a:r>
          </a:p>
          <a:p>
            <a:pPr eaLnBrk="1" hangingPunct="1">
              <a:lnSpc>
                <a:spcPct val="80000"/>
              </a:lnSpc>
              <a:buFontTx/>
              <a:buNone/>
            </a:pPr>
            <a:endParaRPr lang="tr-TR" altLang="tr-TR" sz="2800" dirty="0" smtClean="0"/>
          </a:p>
          <a:p>
            <a:pPr eaLnBrk="1" hangingPunct="1">
              <a:lnSpc>
                <a:spcPct val="80000"/>
              </a:lnSpc>
              <a:buFontTx/>
              <a:buNone/>
            </a:pPr>
            <a:r>
              <a:rPr lang="tr-TR" altLang="tr-TR" sz="2800" dirty="0" smtClean="0"/>
              <a:t>    Koltuk altından alınan ısının normal değeri </a:t>
            </a:r>
            <a:r>
              <a:rPr lang="tr-TR" altLang="tr-TR" sz="2800" b="1" dirty="0" smtClean="0"/>
              <a:t>36 </a:t>
            </a:r>
            <a:r>
              <a:rPr lang="tr-TR" altLang="tr-TR" sz="2800" b="1" baseline="30000" dirty="0" err="1" smtClean="0"/>
              <a:t>o</a:t>
            </a:r>
            <a:r>
              <a:rPr lang="tr-TR" altLang="tr-TR" sz="2800" b="1" dirty="0" err="1" smtClean="0"/>
              <a:t>C</a:t>
            </a:r>
            <a:r>
              <a:rPr lang="tr-TR" altLang="tr-TR" sz="2800" dirty="0" smtClean="0"/>
              <a:t> </a:t>
            </a:r>
            <a:r>
              <a:rPr lang="tr-TR" altLang="tr-TR" sz="2800" dirty="0" err="1" smtClean="0"/>
              <a:t>dir</a:t>
            </a:r>
            <a:r>
              <a:rPr lang="tr-TR" altLang="tr-TR" sz="2800" dirty="0" smtClean="0"/>
              <a:t>.</a:t>
            </a:r>
          </a:p>
          <a:p>
            <a:pPr eaLnBrk="1" hangingPunct="1">
              <a:lnSpc>
                <a:spcPct val="80000"/>
              </a:lnSpc>
              <a:buFontTx/>
              <a:buNone/>
            </a:pPr>
            <a:r>
              <a:rPr lang="tr-TR" altLang="tr-TR" sz="2800" dirty="0" smtClean="0"/>
              <a:t>    Derece koltuk altında </a:t>
            </a:r>
            <a:r>
              <a:rPr lang="tr-TR" altLang="tr-TR" sz="2800" b="1" dirty="0" smtClean="0"/>
              <a:t>5-10 </a:t>
            </a:r>
            <a:r>
              <a:rPr lang="tr-TR" altLang="tr-TR" sz="2800" b="1" dirty="0" err="1" smtClean="0"/>
              <a:t>dak</a:t>
            </a:r>
            <a:r>
              <a:rPr lang="tr-TR" altLang="tr-TR" sz="2800" dirty="0" smtClean="0"/>
              <a:t>. bekletilir.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684213" y="404813"/>
            <a:ext cx="8075612" cy="5100637"/>
          </a:xfrm>
        </p:spPr>
        <p:txBody>
          <a:bodyPr/>
          <a:lstStyle/>
          <a:p>
            <a:pPr eaLnBrk="1" hangingPunct="1">
              <a:lnSpc>
                <a:spcPct val="90000"/>
              </a:lnSpc>
              <a:buFontTx/>
              <a:buNone/>
            </a:pPr>
            <a:r>
              <a:rPr lang="tr-TR" altLang="tr-TR" b="1" dirty="0" smtClean="0"/>
              <a:t>   </a:t>
            </a:r>
            <a:r>
              <a:rPr lang="tr-TR" altLang="tr-TR" b="1" dirty="0" err="1" smtClean="0">
                <a:solidFill>
                  <a:schemeClr val="tx2"/>
                </a:solidFill>
              </a:rPr>
              <a:t>Rektal</a:t>
            </a:r>
            <a:r>
              <a:rPr lang="tr-TR" altLang="tr-TR" b="1" dirty="0" smtClean="0">
                <a:solidFill>
                  <a:schemeClr val="tx2"/>
                </a:solidFill>
              </a:rPr>
              <a:t>  Yol :</a:t>
            </a:r>
          </a:p>
          <a:p>
            <a:pPr eaLnBrk="1" hangingPunct="1">
              <a:lnSpc>
                <a:spcPct val="90000"/>
              </a:lnSpc>
              <a:buFontTx/>
              <a:buNone/>
            </a:pPr>
            <a:r>
              <a:rPr lang="tr-TR" altLang="tr-TR" dirty="0" smtClean="0">
                <a:solidFill>
                  <a:schemeClr val="tx2"/>
                </a:solidFill>
              </a:rPr>
              <a:t> </a:t>
            </a:r>
            <a:endParaRPr lang="tr-TR" altLang="tr-TR" b="1" dirty="0" smtClean="0">
              <a:solidFill>
                <a:schemeClr val="tx2"/>
              </a:solidFill>
            </a:endParaRPr>
          </a:p>
          <a:p>
            <a:pPr eaLnBrk="1" hangingPunct="1">
              <a:lnSpc>
                <a:spcPct val="90000"/>
              </a:lnSpc>
              <a:buFontTx/>
              <a:buNone/>
            </a:pPr>
            <a:r>
              <a:rPr lang="tr-TR" altLang="tr-TR" b="1" dirty="0" smtClean="0">
                <a:solidFill>
                  <a:schemeClr val="tx2"/>
                </a:solidFill>
              </a:rPr>
              <a:t>   Kullanıldığı Durumlar :</a:t>
            </a:r>
          </a:p>
          <a:p>
            <a:pPr eaLnBrk="1" hangingPunct="1">
              <a:lnSpc>
                <a:spcPct val="90000"/>
              </a:lnSpc>
              <a:buFontTx/>
              <a:buNone/>
            </a:pPr>
            <a:endParaRPr lang="tr-TR" altLang="tr-TR" dirty="0" smtClean="0">
              <a:solidFill>
                <a:schemeClr val="tx2"/>
              </a:solidFill>
            </a:endParaRPr>
          </a:p>
          <a:p>
            <a:pPr eaLnBrk="1" hangingPunct="1">
              <a:lnSpc>
                <a:spcPct val="90000"/>
              </a:lnSpc>
            </a:pPr>
            <a:r>
              <a:rPr lang="tr-TR" altLang="tr-TR" dirty="0" smtClean="0"/>
              <a:t>Oral  ve </a:t>
            </a:r>
            <a:r>
              <a:rPr lang="tr-TR" altLang="tr-TR" dirty="0" err="1" smtClean="0"/>
              <a:t>aksillar</a:t>
            </a:r>
            <a:r>
              <a:rPr lang="tr-TR" altLang="tr-TR" dirty="0" smtClean="0"/>
              <a:t> yolla vücut ısısı alınamayan durumlarda ,</a:t>
            </a:r>
          </a:p>
          <a:p>
            <a:pPr eaLnBrk="1" hangingPunct="1">
              <a:lnSpc>
                <a:spcPct val="90000"/>
              </a:lnSpc>
            </a:pPr>
            <a:r>
              <a:rPr lang="tr-TR" altLang="tr-TR" dirty="0" smtClean="0"/>
              <a:t>Bilinçsiz ve zayıf hastalarda ,</a:t>
            </a:r>
          </a:p>
          <a:p>
            <a:pPr eaLnBrk="1" hangingPunct="1">
              <a:lnSpc>
                <a:spcPct val="90000"/>
              </a:lnSpc>
            </a:pPr>
            <a:r>
              <a:rPr lang="tr-TR" altLang="tr-TR" dirty="0" smtClean="0"/>
              <a:t>Bebeklerde , </a:t>
            </a:r>
          </a:p>
          <a:p>
            <a:pPr eaLnBrk="1" hangingPunct="1">
              <a:lnSpc>
                <a:spcPct val="90000"/>
              </a:lnSpc>
            </a:pPr>
            <a:r>
              <a:rPr lang="tr-TR" altLang="tr-TR" dirty="0" smtClean="0"/>
              <a:t>Çocuklarda kullanılır.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395288" y="476250"/>
            <a:ext cx="8291512" cy="5905500"/>
          </a:xfrm>
        </p:spPr>
        <p:txBody>
          <a:bodyPr/>
          <a:lstStyle/>
          <a:p>
            <a:pPr eaLnBrk="1" hangingPunct="1">
              <a:buFontTx/>
              <a:buNone/>
            </a:pPr>
            <a:r>
              <a:rPr lang="tr-TR" altLang="tr-TR" b="1" smtClean="0"/>
              <a:t>    </a:t>
            </a:r>
            <a:r>
              <a:rPr lang="tr-TR" altLang="tr-TR" sz="3600" b="1" smtClean="0">
                <a:solidFill>
                  <a:schemeClr val="tx2"/>
                </a:solidFill>
              </a:rPr>
              <a:t>Kullanılmadığı Durumlar :</a:t>
            </a:r>
          </a:p>
          <a:p>
            <a:pPr eaLnBrk="1" hangingPunct="1">
              <a:buFontTx/>
              <a:buNone/>
            </a:pPr>
            <a:r>
              <a:rPr lang="tr-TR" altLang="tr-TR" b="1" smtClean="0"/>
              <a:t> </a:t>
            </a:r>
            <a:endParaRPr lang="tr-TR" altLang="tr-TR" smtClean="0"/>
          </a:p>
          <a:p>
            <a:pPr eaLnBrk="1" hangingPunct="1"/>
            <a:r>
              <a:rPr lang="tr-TR" altLang="tr-TR" smtClean="0"/>
              <a:t>Normal yeni doğan bebeklerde,</a:t>
            </a:r>
          </a:p>
          <a:p>
            <a:pPr eaLnBrk="1" hangingPunct="1"/>
            <a:r>
              <a:rPr lang="tr-TR" altLang="tr-TR" smtClean="0"/>
              <a:t>Rektum ameliyatı geçirenlerde,</a:t>
            </a:r>
          </a:p>
          <a:p>
            <a:pPr eaLnBrk="1" hangingPunct="1"/>
            <a:r>
              <a:rPr lang="tr-TR" altLang="tr-TR" smtClean="0"/>
              <a:t>Rektum ve perianal enfeksiyon olanlarda,</a:t>
            </a:r>
          </a:p>
          <a:p>
            <a:pPr eaLnBrk="1" hangingPunct="1"/>
            <a:r>
              <a:rPr lang="tr-TR" altLang="tr-TR" smtClean="0"/>
              <a:t>Defekasyondan hemen sonra uygulanılmaz.</a:t>
            </a:r>
          </a:p>
          <a:p>
            <a:pPr eaLnBrk="1" hangingPunct="1">
              <a:buFontTx/>
              <a:buNone/>
            </a:pPr>
            <a:endParaRPr lang="tr-TR" altLang="tr-TR" smtClean="0"/>
          </a:p>
          <a:p>
            <a:pPr eaLnBrk="1" hangingPunct="1">
              <a:buFontTx/>
              <a:buNone/>
            </a:pPr>
            <a:r>
              <a:rPr lang="tr-TR" altLang="tr-TR"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Yakın zamana kadar sağlık; “hastalığın ve sakatlığın olmayışı”, hastalık da “sağlıklı olmama” gibi dar bir çerçeve içinde tanımlandığından, bu tanımların bireyi etkileyen ruhsal ve sosyal faktörleri önemsemediğini</a:t>
            </a:r>
          </a:p>
          <a:p>
            <a:pPr marL="0" indent="0">
              <a:buNone/>
            </a:pPr>
            <a:r>
              <a:rPr lang="tr-TR" dirty="0"/>
              <a:t>d</a:t>
            </a:r>
            <a:r>
              <a:rPr lang="tr-TR" dirty="0" smtClean="0"/>
              <a:t>üşündürmüştür.</a:t>
            </a:r>
            <a:endParaRPr lang="tr-TR" dirty="0"/>
          </a:p>
        </p:txBody>
      </p:sp>
    </p:spTree>
    <p:extLst>
      <p:ext uri="{BB962C8B-B14F-4D97-AF65-F5344CB8AC3E}">
        <p14:creationId xmlns:p14="http://schemas.microsoft.com/office/powerpoint/2010/main" xmlns="" val="3972457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idx="1"/>
          </p:nvPr>
        </p:nvSpPr>
        <p:spPr>
          <a:xfrm>
            <a:off x="395288" y="908050"/>
            <a:ext cx="7986712" cy="4578350"/>
          </a:xfrm>
        </p:spPr>
        <p:txBody>
          <a:bodyPr/>
          <a:lstStyle/>
          <a:p>
            <a:pPr eaLnBrk="1" hangingPunct="1">
              <a:buFontTx/>
              <a:buNone/>
            </a:pPr>
            <a:r>
              <a:rPr lang="tr-TR" altLang="tr-TR" dirty="0" smtClean="0"/>
              <a:t>Termometre yağlandıktan sonra </a:t>
            </a:r>
            <a:r>
              <a:rPr lang="tr-TR" altLang="tr-TR" b="1" dirty="0" smtClean="0"/>
              <a:t>; </a:t>
            </a:r>
            <a:r>
              <a:rPr lang="tr-TR" altLang="tr-TR" b="1" dirty="0" smtClean="0">
                <a:solidFill>
                  <a:srgbClr val="FF0000"/>
                </a:solidFill>
              </a:rPr>
              <a:t>bebeklerde 1,25 cm. </a:t>
            </a:r>
          </a:p>
          <a:p>
            <a:pPr eaLnBrk="1" hangingPunct="1">
              <a:buFontTx/>
              <a:buNone/>
            </a:pPr>
            <a:r>
              <a:rPr lang="tr-TR" altLang="tr-TR" b="1" dirty="0" smtClean="0">
                <a:solidFill>
                  <a:srgbClr val="FF0000"/>
                </a:solidFill>
              </a:rPr>
              <a:t>  çocuklarda 2,5 cm.                                                         yetişkinlerde 3,8 cm.</a:t>
            </a:r>
          </a:p>
          <a:p>
            <a:pPr eaLnBrk="1" hangingPunct="1">
              <a:buFontTx/>
              <a:buNone/>
            </a:pPr>
            <a:r>
              <a:rPr lang="tr-TR" altLang="tr-TR" b="1" dirty="0" smtClean="0">
                <a:solidFill>
                  <a:schemeClr val="folHlink"/>
                </a:solidFill>
              </a:rPr>
              <a:t> </a:t>
            </a:r>
            <a:endParaRPr lang="tr-TR" altLang="tr-TR" dirty="0" smtClean="0">
              <a:solidFill>
                <a:schemeClr val="folHlink"/>
              </a:solidFill>
            </a:endParaRPr>
          </a:p>
          <a:p>
            <a:pPr eaLnBrk="1" hangingPunct="1">
              <a:buFontTx/>
              <a:buNone/>
            </a:pPr>
            <a:r>
              <a:rPr lang="tr-TR" altLang="tr-TR" dirty="0" smtClean="0"/>
              <a:t>    Termometre </a:t>
            </a:r>
            <a:r>
              <a:rPr lang="tr-TR" altLang="tr-TR" b="1" dirty="0" smtClean="0">
                <a:solidFill>
                  <a:schemeClr val="tx2"/>
                </a:solidFill>
              </a:rPr>
              <a:t>2-4 </a:t>
            </a:r>
            <a:r>
              <a:rPr lang="tr-TR" altLang="tr-TR" b="1" dirty="0" err="1" smtClean="0">
                <a:solidFill>
                  <a:schemeClr val="tx2"/>
                </a:solidFill>
              </a:rPr>
              <a:t>dak</a:t>
            </a:r>
            <a:r>
              <a:rPr lang="tr-TR" altLang="tr-TR" b="1" dirty="0" smtClean="0">
                <a:solidFill>
                  <a:schemeClr val="tx2"/>
                </a:solidFill>
              </a:rPr>
              <a:t>.</a:t>
            </a:r>
            <a:r>
              <a:rPr lang="tr-TR" altLang="tr-TR" dirty="0" smtClean="0"/>
              <a:t> bekletilir.</a:t>
            </a:r>
          </a:p>
          <a:p>
            <a:pPr eaLnBrk="1" hangingPunct="1">
              <a:buFontTx/>
              <a:buNone/>
            </a:pPr>
            <a:r>
              <a:rPr lang="tr-TR" altLang="tr-TR" dirty="0" smtClean="0"/>
              <a:t>     </a:t>
            </a:r>
            <a:r>
              <a:rPr lang="tr-TR" altLang="tr-TR" dirty="0" err="1" smtClean="0"/>
              <a:t>Rektal</a:t>
            </a:r>
            <a:r>
              <a:rPr lang="tr-TR" altLang="tr-TR" dirty="0" smtClean="0"/>
              <a:t> yoldan normal ısı değeri </a:t>
            </a:r>
            <a:r>
              <a:rPr lang="tr-TR" altLang="tr-TR" b="1" dirty="0" smtClean="0">
                <a:solidFill>
                  <a:schemeClr val="tx2"/>
                </a:solidFill>
              </a:rPr>
              <a:t>37 </a:t>
            </a:r>
            <a:r>
              <a:rPr lang="tr-TR" altLang="tr-TR" b="1" baseline="30000" dirty="0" err="1" smtClean="0">
                <a:solidFill>
                  <a:schemeClr val="tx2"/>
                </a:solidFill>
              </a:rPr>
              <a:t>o</a:t>
            </a:r>
            <a:r>
              <a:rPr lang="tr-TR" altLang="tr-TR" b="1" dirty="0" err="1" smtClean="0">
                <a:solidFill>
                  <a:schemeClr val="tx2"/>
                </a:solidFill>
              </a:rPr>
              <a:t>C</a:t>
            </a:r>
            <a:r>
              <a:rPr lang="tr-TR" altLang="tr-TR" dirty="0" smtClean="0"/>
              <a:t> </a:t>
            </a:r>
            <a:r>
              <a:rPr lang="tr-TR" altLang="tr-TR" dirty="0" err="1" smtClean="0"/>
              <a:t>dir</a:t>
            </a:r>
            <a:r>
              <a:rPr lang="tr-TR" altLang="tr-TR" dirty="0" smtClean="0"/>
              <a:t>.</a:t>
            </a:r>
          </a:p>
          <a:p>
            <a:pPr eaLnBrk="1" hangingPunct="1"/>
            <a:endParaRPr lang="tr-TR" altLang="tr-T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Solunum: havanın atmosferden akciğere, akciğerlerden de atmosfere doğru hareketini ifade eder. ‘</a:t>
            </a:r>
            <a:r>
              <a:rPr lang="tr-TR" dirty="0" err="1" smtClean="0"/>
              <a:t>ventilasyon</a:t>
            </a:r>
            <a:r>
              <a:rPr lang="tr-TR" dirty="0" smtClean="0"/>
              <a:t>’</a:t>
            </a:r>
          </a:p>
          <a:p>
            <a:r>
              <a:rPr lang="tr-TR" dirty="0" smtClean="0"/>
              <a:t>Solunum merkezi olan beyin sapındaki </a:t>
            </a:r>
            <a:r>
              <a:rPr lang="tr-TR" dirty="0" err="1" smtClean="0"/>
              <a:t>medulla</a:t>
            </a:r>
            <a:r>
              <a:rPr lang="tr-TR" dirty="0" smtClean="0"/>
              <a:t> </a:t>
            </a:r>
            <a:r>
              <a:rPr lang="tr-TR" dirty="0" err="1" smtClean="0"/>
              <a:t>oblangata</a:t>
            </a:r>
            <a:r>
              <a:rPr lang="tr-TR" dirty="0" smtClean="0"/>
              <a:t> tarafından kontrol edilir. </a:t>
            </a:r>
            <a:endParaRPr lang="tr-TR" dirty="0"/>
          </a:p>
        </p:txBody>
      </p:sp>
    </p:spTree>
    <p:extLst>
      <p:ext uri="{BB962C8B-B14F-4D97-AF65-F5344CB8AC3E}">
        <p14:creationId xmlns:p14="http://schemas.microsoft.com/office/powerpoint/2010/main" xmlns="" val="13375045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Solunum sayısı:</a:t>
            </a:r>
          </a:p>
          <a:p>
            <a:r>
              <a:rPr lang="tr-TR" dirty="0" err="1" smtClean="0"/>
              <a:t>Yenidoğan</a:t>
            </a:r>
            <a:r>
              <a:rPr lang="tr-TR" dirty="0" smtClean="0"/>
              <a:t> bebeklerde 30-35/</a:t>
            </a:r>
            <a:r>
              <a:rPr lang="tr-TR" dirty="0" err="1" smtClean="0"/>
              <a:t>dak</a:t>
            </a:r>
            <a:r>
              <a:rPr lang="tr-TR" dirty="0" smtClean="0"/>
              <a:t>.</a:t>
            </a:r>
          </a:p>
          <a:p>
            <a:r>
              <a:rPr lang="tr-TR" dirty="0" smtClean="0"/>
              <a:t>2 yaş 25/</a:t>
            </a:r>
            <a:r>
              <a:rPr lang="tr-TR" dirty="0" err="1" smtClean="0"/>
              <a:t>dak</a:t>
            </a:r>
            <a:r>
              <a:rPr lang="tr-TR" dirty="0" smtClean="0"/>
              <a:t>.</a:t>
            </a:r>
          </a:p>
          <a:p>
            <a:r>
              <a:rPr lang="tr-TR" dirty="0" smtClean="0"/>
              <a:t>Yetişkinlerde 12-20/</a:t>
            </a:r>
            <a:r>
              <a:rPr lang="tr-TR" dirty="0" err="1" smtClean="0"/>
              <a:t>dak</a:t>
            </a:r>
            <a:r>
              <a:rPr lang="tr-TR" dirty="0" smtClean="0"/>
              <a:t>.</a:t>
            </a:r>
          </a:p>
          <a:p>
            <a:pPr marL="0" indent="0">
              <a:buNone/>
            </a:pPr>
            <a:endParaRPr lang="tr-TR" dirty="0"/>
          </a:p>
        </p:txBody>
      </p:sp>
    </p:spTree>
    <p:extLst>
      <p:ext uri="{BB962C8B-B14F-4D97-AF65-F5344CB8AC3E}">
        <p14:creationId xmlns:p14="http://schemas.microsoft.com/office/powerpoint/2010/main" xmlns="" val="3486895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468313" y="981075"/>
            <a:ext cx="8218487" cy="5145088"/>
          </a:xfrm>
        </p:spPr>
        <p:txBody>
          <a:bodyPr/>
          <a:lstStyle/>
          <a:p>
            <a:pPr eaLnBrk="1" hangingPunct="1">
              <a:buFontTx/>
              <a:buNone/>
            </a:pPr>
            <a:r>
              <a:rPr lang="tr-TR" altLang="tr-TR" b="1" dirty="0" smtClean="0"/>
              <a:t>   </a:t>
            </a:r>
            <a:r>
              <a:rPr lang="tr-TR" altLang="tr-TR" b="1" dirty="0" smtClean="0">
                <a:solidFill>
                  <a:schemeClr val="tx2"/>
                </a:solidFill>
              </a:rPr>
              <a:t>Solunum  Sayısını  Artıran  Durumlar </a:t>
            </a:r>
          </a:p>
          <a:p>
            <a:pPr eaLnBrk="1" hangingPunct="1">
              <a:buFontTx/>
              <a:buNone/>
            </a:pPr>
            <a:endParaRPr lang="tr-TR" altLang="tr-TR" dirty="0" smtClean="0">
              <a:solidFill>
                <a:schemeClr val="tx2"/>
              </a:solidFill>
            </a:endParaRPr>
          </a:p>
          <a:p>
            <a:pPr eaLnBrk="1" hangingPunct="1"/>
            <a:r>
              <a:rPr lang="tr-TR" altLang="tr-TR" dirty="0" smtClean="0"/>
              <a:t>Metabolizmanın hızlandığı durumlar</a:t>
            </a:r>
          </a:p>
          <a:p>
            <a:pPr eaLnBrk="1" hangingPunct="1"/>
            <a:r>
              <a:rPr lang="tr-TR" altLang="tr-TR" dirty="0" smtClean="0"/>
              <a:t>Ateşin yükselmesi </a:t>
            </a:r>
          </a:p>
          <a:p>
            <a:pPr eaLnBrk="1" hangingPunct="1"/>
            <a:r>
              <a:rPr lang="tr-TR" altLang="tr-TR" dirty="0" smtClean="0"/>
              <a:t>Ağrı </a:t>
            </a:r>
          </a:p>
          <a:p>
            <a:pPr eaLnBrk="1" hangingPunct="1"/>
            <a:r>
              <a:rPr lang="tr-TR" altLang="tr-TR" dirty="0" smtClean="0"/>
              <a:t>Kanda CO</a:t>
            </a:r>
            <a:r>
              <a:rPr lang="tr-TR" altLang="tr-TR" baseline="30000" dirty="0" smtClean="0"/>
              <a:t>2</a:t>
            </a:r>
            <a:r>
              <a:rPr lang="tr-TR" altLang="tr-TR" dirty="0" smtClean="0"/>
              <a:t> yükselmesi ve O</a:t>
            </a:r>
            <a:r>
              <a:rPr lang="tr-TR" altLang="tr-TR" baseline="30000" dirty="0" smtClean="0"/>
              <a:t>2</a:t>
            </a:r>
            <a:r>
              <a:rPr lang="tr-TR" altLang="tr-TR" dirty="0" smtClean="0"/>
              <a:t> düşmesine sebep olan vücuttaki her olay solunumu yükseltir.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684213" y="1052513"/>
            <a:ext cx="7697787" cy="4433887"/>
          </a:xfrm>
        </p:spPr>
        <p:txBody>
          <a:bodyPr/>
          <a:lstStyle/>
          <a:p>
            <a:pPr eaLnBrk="1" hangingPunct="1">
              <a:lnSpc>
                <a:spcPct val="90000"/>
              </a:lnSpc>
              <a:buFontTx/>
              <a:buNone/>
            </a:pPr>
            <a:r>
              <a:rPr lang="tr-TR" altLang="tr-TR" b="1" smtClean="0"/>
              <a:t>  </a:t>
            </a:r>
            <a:r>
              <a:rPr lang="tr-TR" altLang="tr-TR" b="1" smtClean="0">
                <a:solidFill>
                  <a:schemeClr val="tx2"/>
                </a:solidFill>
              </a:rPr>
              <a:t>Solunum  Sayısını  Düşüren  Durumlar :</a:t>
            </a:r>
          </a:p>
          <a:p>
            <a:pPr eaLnBrk="1" hangingPunct="1">
              <a:lnSpc>
                <a:spcPct val="90000"/>
              </a:lnSpc>
              <a:buFontTx/>
              <a:buNone/>
            </a:pPr>
            <a:endParaRPr lang="tr-TR" altLang="tr-TR" smtClean="0">
              <a:solidFill>
                <a:schemeClr val="tx2"/>
              </a:solidFill>
            </a:endParaRPr>
          </a:p>
          <a:p>
            <a:pPr eaLnBrk="1" hangingPunct="1">
              <a:lnSpc>
                <a:spcPct val="90000"/>
              </a:lnSpc>
            </a:pPr>
            <a:r>
              <a:rPr lang="tr-TR" altLang="tr-TR" smtClean="0"/>
              <a:t>KİBAS artması solunum merkezini baskılayarak solunumu düşürür.</a:t>
            </a:r>
          </a:p>
          <a:p>
            <a:pPr eaLnBrk="1" hangingPunct="1">
              <a:lnSpc>
                <a:spcPct val="90000"/>
              </a:lnSpc>
            </a:pPr>
            <a:r>
              <a:rPr lang="tr-TR" altLang="tr-TR" smtClean="0"/>
              <a:t>Morfin sülfat gibi bazı ilaçlar solunum merkezini baskılayarak solunum sayısını azaltırlar.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pPr eaLnBrk="1" hangingPunct="1"/>
            <a:r>
              <a:rPr lang="tr-TR" altLang="tr-TR" sz="3600" b="1" smtClean="0"/>
              <a:t/>
            </a:r>
            <a:br>
              <a:rPr lang="tr-TR" altLang="tr-TR" sz="3600" b="1" smtClean="0"/>
            </a:br>
            <a:r>
              <a:rPr lang="tr-TR" altLang="tr-TR" sz="3600" b="1" smtClean="0"/>
              <a:t>Solunumun  Özellikleri  :</a:t>
            </a:r>
            <a:br>
              <a:rPr lang="tr-TR" altLang="tr-TR" sz="3600" b="1" smtClean="0"/>
            </a:br>
            <a:endParaRPr lang="tr-TR" altLang="tr-TR" sz="3600" b="1" smtClean="0"/>
          </a:p>
        </p:txBody>
      </p:sp>
      <p:sp>
        <p:nvSpPr>
          <p:cNvPr id="58371" name="Rectangle 3"/>
          <p:cNvSpPr>
            <a:spLocks noGrp="1" noChangeArrowheads="1"/>
          </p:cNvSpPr>
          <p:nvPr>
            <p:ph idx="1"/>
          </p:nvPr>
        </p:nvSpPr>
        <p:spPr>
          <a:xfrm>
            <a:off x="395288" y="1600200"/>
            <a:ext cx="8291512" cy="4924425"/>
          </a:xfrm>
        </p:spPr>
        <p:txBody>
          <a:bodyPr/>
          <a:lstStyle/>
          <a:p>
            <a:pPr eaLnBrk="1" hangingPunct="1">
              <a:lnSpc>
                <a:spcPct val="90000"/>
              </a:lnSpc>
            </a:pPr>
            <a:r>
              <a:rPr lang="tr-TR" altLang="tr-TR" sz="3600" b="1" smtClean="0">
                <a:solidFill>
                  <a:schemeClr val="tx2"/>
                </a:solidFill>
              </a:rPr>
              <a:t>Bradipne :</a:t>
            </a:r>
            <a:r>
              <a:rPr lang="tr-TR" altLang="tr-TR" sz="3600" smtClean="0">
                <a:solidFill>
                  <a:schemeClr val="tx2"/>
                </a:solidFill>
              </a:rPr>
              <a:t> </a:t>
            </a:r>
          </a:p>
          <a:p>
            <a:pPr eaLnBrk="1" hangingPunct="1">
              <a:lnSpc>
                <a:spcPct val="90000"/>
              </a:lnSpc>
              <a:buFontTx/>
              <a:buNone/>
            </a:pPr>
            <a:r>
              <a:rPr lang="tr-TR" altLang="tr-TR" sz="3600" smtClean="0"/>
              <a:t>    Solunum sayısının dakikada </a:t>
            </a:r>
            <a:r>
              <a:rPr lang="tr-TR" altLang="tr-TR" sz="3600" b="1" smtClean="0"/>
              <a:t>10 ‘nun altına</a:t>
            </a:r>
            <a:r>
              <a:rPr lang="tr-TR" altLang="tr-TR" sz="3600" smtClean="0"/>
              <a:t> düşmesidir.</a:t>
            </a:r>
          </a:p>
          <a:p>
            <a:pPr eaLnBrk="1" hangingPunct="1">
              <a:lnSpc>
                <a:spcPct val="90000"/>
              </a:lnSpc>
              <a:buFontTx/>
              <a:buNone/>
            </a:pPr>
            <a:endParaRPr lang="tr-TR" altLang="tr-TR" sz="3600" b="1" smtClean="0"/>
          </a:p>
          <a:p>
            <a:pPr eaLnBrk="1" hangingPunct="1">
              <a:lnSpc>
                <a:spcPct val="90000"/>
              </a:lnSpc>
            </a:pPr>
            <a:r>
              <a:rPr lang="tr-TR" altLang="tr-TR" sz="3600" b="1" smtClean="0">
                <a:solidFill>
                  <a:schemeClr val="tx2"/>
                </a:solidFill>
              </a:rPr>
              <a:t>Takipne ( Polipne ) :</a:t>
            </a:r>
            <a:r>
              <a:rPr lang="tr-TR" altLang="tr-TR" sz="3600" smtClean="0">
                <a:solidFill>
                  <a:schemeClr val="tx2"/>
                </a:solidFill>
              </a:rPr>
              <a:t> </a:t>
            </a:r>
          </a:p>
          <a:p>
            <a:pPr eaLnBrk="1" hangingPunct="1">
              <a:lnSpc>
                <a:spcPct val="90000"/>
              </a:lnSpc>
              <a:buFontTx/>
              <a:buNone/>
            </a:pPr>
            <a:r>
              <a:rPr lang="tr-TR" altLang="tr-TR" sz="3600" smtClean="0"/>
              <a:t>   Solunum sayısının </a:t>
            </a:r>
            <a:r>
              <a:rPr lang="tr-TR" altLang="tr-TR" sz="3600" b="1" smtClean="0"/>
              <a:t>dak./24’ün üzerine</a:t>
            </a:r>
            <a:r>
              <a:rPr lang="tr-TR" altLang="tr-TR" sz="3600" smtClean="0"/>
              <a:t> çıkmasıdır.</a:t>
            </a:r>
          </a:p>
          <a:p>
            <a:pPr eaLnBrk="1" hangingPunct="1">
              <a:lnSpc>
                <a:spcPct val="90000"/>
              </a:lnSpc>
              <a:buFontTx/>
              <a:buNone/>
            </a:pPr>
            <a:r>
              <a:rPr lang="tr-TR" altLang="tr-TR"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p:txBody>
          <a:bodyPr/>
          <a:lstStyle/>
          <a:p>
            <a:pPr eaLnBrk="1" hangingPunct="1">
              <a:lnSpc>
                <a:spcPct val="90000"/>
              </a:lnSpc>
            </a:pPr>
            <a:r>
              <a:rPr lang="tr-TR" altLang="tr-TR" b="1" smtClean="0">
                <a:solidFill>
                  <a:schemeClr val="tx2"/>
                </a:solidFill>
              </a:rPr>
              <a:t>Hiperpne :</a:t>
            </a:r>
          </a:p>
          <a:p>
            <a:pPr eaLnBrk="1" hangingPunct="1">
              <a:lnSpc>
                <a:spcPct val="90000"/>
              </a:lnSpc>
              <a:buFontTx/>
              <a:buNone/>
            </a:pPr>
            <a:r>
              <a:rPr lang="tr-TR" altLang="tr-TR" smtClean="0"/>
              <a:t>   Solunumun derinliğinin artmasıdır. Normalde egzersiz sonrası görülür.</a:t>
            </a:r>
          </a:p>
          <a:p>
            <a:pPr eaLnBrk="1" hangingPunct="1">
              <a:lnSpc>
                <a:spcPct val="90000"/>
              </a:lnSpc>
              <a:buFontTx/>
              <a:buNone/>
            </a:pPr>
            <a:endParaRPr lang="tr-TR" altLang="tr-TR" smtClean="0"/>
          </a:p>
          <a:p>
            <a:pPr eaLnBrk="1" hangingPunct="1">
              <a:lnSpc>
                <a:spcPct val="90000"/>
              </a:lnSpc>
            </a:pPr>
            <a:r>
              <a:rPr lang="tr-TR" altLang="tr-TR" b="1" smtClean="0">
                <a:solidFill>
                  <a:schemeClr val="tx2"/>
                </a:solidFill>
              </a:rPr>
              <a:t>Hipopne :</a:t>
            </a:r>
            <a:r>
              <a:rPr lang="tr-TR" altLang="tr-TR" smtClean="0">
                <a:solidFill>
                  <a:schemeClr val="tx2"/>
                </a:solidFill>
              </a:rPr>
              <a:t> </a:t>
            </a:r>
          </a:p>
          <a:p>
            <a:pPr eaLnBrk="1" hangingPunct="1">
              <a:lnSpc>
                <a:spcPct val="90000"/>
              </a:lnSpc>
              <a:buFontTx/>
              <a:buNone/>
            </a:pPr>
            <a:r>
              <a:rPr lang="tr-TR" altLang="tr-TR" smtClean="0"/>
              <a:t>   Solunumun derinliğinin azalmasıdır. Uykuda görülen solunum biçimidir.</a:t>
            </a:r>
          </a:p>
          <a:p>
            <a:pPr eaLnBrk="1" hangingPunct="1">
              <a:lnSpc>
                <a:spcPct val="90000"/>
              </a:lnSpc>
              <a:buFontTx/>
              <a:buNone/>
            </a:pPr>
            <a:endParaRPr lang="tr-TR" altLang="tr-TR" smtClean="0"/>
          </a:p>
          <a:p>
            <a:pPr eaLnBrk="1" hangingPunct="1">
              <a:lnSpc>
                <a:spcPct val="90000"/>
              </a:lnSpc>
            </a:pPr>
            <a:endParaRPr lang="tr-TR" altLang="tr-TR"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a:xfrm>
            <a:off x="395288" y="765175"/>
            <a:ext cx="8291512" cy="5360988"/>
          </a:xfrm>
        </p:spPr>
        <p:txBody>
          <a:bodyPr/>
          <a:lstStyle/>
          <a:p>
            <a:pPr eaLnBrk="1" hangingPunct="1">
              <a:lnSpc>
                <a:spcPct val="80000"/>
              </a:lnSpc>
              <a:buFontTx/>
              <a:buNone/>
            </a:pPr>
            <a:r>
              <a:rPr lang="tr-TR" altLang="tr-TR" sz="2400" dirty="0" smtClean="0"/>
              <a:t> </a:t>
            </a:r>
            <a:endParaRPr lang="tr-TR" altLang="tr-TR" sz="2400" b="1" dirty="0" smtClean="0"/>
          </a:p>
          <a:p>
            <a:pPr eaLnBrk="1" hangingPunct="1">
              <a:lnSpc>
                <a:spcPct val="80000"/>
              </a:lnSpc>
            </a:pPr>
            <a:r>
              <a:rPr lang="tr-TR" altLang="tr-TR" b="1" dirty="0" err="1" smtClean="0">
                <a:solidFill>
                  <a:schemeClr val="tx2"/>
                </a:solidFill>
              </a:rPr>
              <a:t>Apne</a:t>
            </a:r>
            <a:r>
              <a:rPr lang="tr-TR" altLang="tr-TR" b="1" dirty="0" smtClean="0">
                <a:solidFill>
                  <a:schemeClr val="tx2"/>
                </a:solidFill>
              </a:rPr>
              <a:t> :</a:t>
            </a:r>
            <a:r>
              <a:rPr lang="tr-TR" altLang="tr-TR" dirty="0" smtClean="0">
                <a:solidFill>
                  <a:schemeClr val="tx2"/>
                </a:solidFill>
              </a:rPr>
              <a:t> </a:t>
            </a:r>
          </a:p>
          <a:p>
            <a:pPr eaLnBrk="1" hangingPunct="1">
              <a:lnSpc>
                <a:spcPct val="80000"/>
              </a:lnSpc>
              <a:buFontTx/>
              <a:buNone/>
            </a:pPr>
            <a:r>
              <a:rPr lang="tr-TR" altLang="tr-TR" sz="2800" dirty="0" smtClean="0"/>
              <a:t>   Solunumun kalıcı veya geçici durmasıdır.Bu durum 4-6 dakikadan fazla sürerse solunum </a:t>
            </a:r>
            <a:r>
              <a:rPr lang="tr-TR" altLang="tr-TR" sz="2800" dirty="0" err="1" smtClean="0"/>
              <a:t>arresti</a:t>
            </a:r>
            <a:r>
              <a:rPr lang="tr-TR" altLang="tr-TR" sz="2800" dirty="0" smtClean="0"/>
              <a:t> olarak ifade edilir.</a:t>
            </a:r>
          </a:p>
          <a:p>
            <a:pPr eaLnBrk="1" hangingPunct="1">
              <a:lnSpc>
                <a:spcPct val="80000"/>
              </a:lnSpc>
              <a:buFontTx/>
              <a:buNone/>
            </a:pPr>
            <a:r>
              <a:rPr lang="tr-TR" altLang="tr-TR" sz="2800" dirty="0" smtClean="0"/>
              <a:t> </a:t>
            </a:r>
            <a:endParaRPr lang="tr-TR" altLang="tr-TR" sz="2800" b="1" dirty="0" smtClean="0"/>
          </a:p>
          <a:p>
            <a:pPr eaLnBrk="1" hangingPunct="1">
              <a:lnSpc>
                <a:spcPct val="80000"/>
              </a:lnSpc>
            </a:pPr>
            <a:r>
              <a:rPr lang="tr-TR" altLang="tr-TR" b="1" dirty="0" err="1" smtClean="0">
                <a:solidFill>
                  <a:schemeClr val="tx2"/>
                </a:solidFill>
              </a:rPr>
              <a:t>Hiperventilasyon</a:t>
            </a:r>
            <a:r>
              <a:rPr lang="tr-TR" altLang="tr-TR" b="1" dirty="0" smtClean="0">
                <a:solidFill>
                  <a:schemeClr val="tx2"/>
                </a:solidFill>
              </a:rPr>
              <a:t> :</a:t>
            </a:r>
            <a:r>
              <a:rPr lang="tr-TR" altLang="tr-TR" dirty="0" smtClean="0">
                <a:solidFill>
                  <a:schemeClr val="tx2"/>
                </a:solidFill>
              </a:rPr>
              <a:t> </a:t>
            </a:r>
          </a:p>
          <a:p>
            <a:pPr eaLnBrk="1" hangingPunct="1">
              <a:lnSpc>
                <a:spcPct val="80000"/>
              </a:lnSpc>
              <a:buFontTx/>
              <a:buNone/>
            </a:pPr>
            <a:r>
              <a:rPr lang="tr-TR" altLang="tr-TR" sz="2800" dirty="0" smtClean="0"/>
              <a:t>   Solunum sayısı ve derinliğinin birlikte artmasıdır.</a:t>
            </a:r>
          </a:p>
          <a:p>
            <a:pPr eaLnBrk="1" hangingPunct="1">
              <a:lnSpc>
                <a:spcPct val="80000"/>
              </a:lnSpc>
              <a:buFontTx/>
              <a:buNone/>
            </a:pPr>
            <a:endParaRPr lang="tr-TR" altLang="tr-TR" sz="2800" b="1" dirty="0" smtClean="0"/>
          </a:p>
          <a:p>
            <a:pPr eaLnBrk="1" hangingPunct="1">
              <a:lnSpc>
                <a:spcPct val="80000"/>
              </a:lnSpc>
            </a:pPr>
            <a:r>
              <a:rPr lang="tr-TR" altLang="tr-TR" b="1" dirty="0" err="1" smtClean="0">
                <a:solidFill>
                  <a:schemeClr val="tx2"/>
                </a:solidFill>
              </a:rPr>
              <a:t>Hipoventilasyon</a:t>
            </a:r>
            <a:r>
              <a:rPr lang="tr-TR" altLang="tr-TR" b="1" dirty="0" smtClean="0">
                <a:solidFill>
                  <a:schemeClr val="tx2"/>
                </a:solidFill>
              </a:rPr>
              <a:t> :</a:t>
            </a:r>
            <a:r>
              <a:rPr lang="tr-TR" altLang="tr-TR" dirty="0" smtClean="0">
                <a:solidFill>
                  <a:schemeClr val="tx2"/>
                </a:solidFill>
              </a:rPr>
              <a:t>   </a:t>
            </a:r>
          </a:p>
          <a:p>
            <a:pPr eaLnBrk="1" hangingPunct="1">
              <a:lnSpc>
                <a:spcPct val="80000"/>
              </a:lnSpc>
              <a:buFontTx/>
              <a:buNone/>
            </a:pPr>
            <a:r>
              <a:rPr lang="tr-TR" altLang="tr-TR" sz="2800" dirty="0" smtClean="0"/>
              <a:t>    Solunum sayısı ve derinliğin birlikte</a:t>
            </a:r>
          </a:p>
          <a:p>
            <a:pPr eaLnBrk="1" hangingPunct="1">
              <a:lnSpc>
                <a:spcPct val="80000"/>
              </a:lnSpc>
              <a:buFontTx/>
              <a:buNone/>
            </a:pPr>
            <a:r>
              <a:rPr lang="tr-TR" altLang="tr-TR" sz="2800" dirty="0" smtClean="0"/>
              <a:t>            düşmesidir.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idx="1"/>
          </p:nvPr>
        </p:nvSpPr>
        <p:spPr>
          <a:xfrm>
            <a:off x="539750" y="692150"/>
            <a:ext cx="7842250" cy="4794250"/>
          </a:xfrm>
        </p:spPr>
        <p:txBody>
          <a:bodyPr/>
          <a:lstStyle/>
          <a:p>
            <a:pPr eaLnBrk="1" hangingPunct="1">
              <a:lnSpc>
                <a:spcPct val="90000"/>
              </a:lnSpc>
              <a:buFontTx/>
              <a:buNone/>
            </a:pPr>
            <a:r>
              <a:rPr lang="tr-TR" altLang="tr-TR" b="1" smtClean="0"/>
              <a:t>   </a:t>
            </a:r>
            <a:r>
              <a:rPr lang="tr-TR" altLang="tr-TR" b="1" smtClean="0">
                <a:solidFill>
                  <a:schemeClr val="tx2"/>
                </a:solidFill>
              </a:rPr>
              <a:t>Dispne :</a:t>
            </a:r>
            <a:r>
              <a:rPr lang="tr-TR" altLang="tr-TR" smtClean="0">
                <a:solidFill>
                  <a:schemeClr val="tx2"/>
                </a:solidFill>
              </a:rPr>
              <a:t> </a:t>
            </a:r>
          </a:p>
          <a:p>
            <a:pPr eaLnBrk="1" hangingPunct="1">
              <a:lnSpc>
                <a:spcPct val="90000"/>
              </a:lnSpc>
            </a:pPr>
            <a:r>
              <a:rPr lang="tr-TR" altLang="tr-TR" smtClean="0"/>
              <a:t>Solunum güçlüğüdür. </a:t>
            </a:r>
          </a:p>
          <a:p>
            <a:pPr eaLnBrk="1" hangingPunct="1">
              <a:lnSpc>
                <a:spcPct val="90000"/>
              </a:lnSpc>
            </a:pPr>
            <a:r>
              <a:rPr lang="tr-TR" altLang="tr-TR" smtClean="0"/>
              <a:t>Hızlı ve yüzeysel solunum vardır. Solunum için çaba harcandığından yüz kırmızıdır, burun kanatları açılıp kapanır, solunuma yardım etmek için karın kasları kullanılır. Yüz ifadesi endişeli ve sıkıntılıdır. </a:t>
            </a:r>
          </a:p>
          <a:p>
            <a:pPr eaLnBrk="1" hangingPunct="1">
              <a:lnSpc>
                <a:spcPct val="90000"/>
              </a:lnSpc>
            </a:pPr>
            <a:r>
              <a:rPr lang="tr-TR" altLang="tr-TR" smtClean="0"/>
              <a:t>Bu hastalar Ortopne pozisyonunda rahat ederler.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idx="1"/>
          </p:nvPr>
        </p:nvSpPr>
        <p:spPr>
          <a:xfrm>
            <a:off x="395288" y="1268413"/>
            <a:ext cx="8291512" cy="4857750"/>
          </a:xfrm>
        </p:spPr>
        <p:txBody>
          <a:bodyPr/>
          <a:lstStyle/>
          <a:p>
            <a:pPr eaLnBrk="1" hangingPunct="1">
              <a:buFontTx/>
              <a:buNone/>
            </a:pPr>
            <a:r>
              <a:rPr lang="tr-TR" altLang="tr-TR" b="1" smtClean="0"/>
              <a:t>   </a:t>
            </a:r>
            <a:r>
              <a:rPr lang="tr-TR" altLang="tr-TR" b="1" smtClean="0">
                <a:solidFill>
                  <a:schemeClr val="tx2"/>
                </a:solidFill>
              </a:rPr>
              <a:t>Cheyne – Stokes Solunumu :</a:t>
            </a:r>
            <a:r>
              <a:rPr lang="tr-TR" altLang="tr-TR" smtClean="0">
                <a:solidFill>
                  <a:schemeClr val="tx2"/>
                </a:solidFill>
              </a:rPr>
              <a:t> </a:t>
            </a:r>
          </a:p>
          <a:p>
            <a:pPr eaLnBrk="1" hangingPunct="1"/>
            <a:r>
              <a:rPr lang="tr-TR" altLang="tr-TR" sz="2800" smtClean="0"/>
              <a:t>Yavaş ve yüzeyel bir solunumla başlar, solunumun hızı ve derinliği derece derece artar. Belli bir derinlikten sonra solunum tekrar derece derece yavaşlar ve yüzeyelleşir. Bu dönemin hemen ardından 10-20 sn. süren </a:t>
            </a:r>
            <a:r>
              <a:rPr lang="tr-TR" altLang="tr-TR" sz="2800" b="1" smtClean="0">
                <a:solidFill>
                  <a:srgbClr val="FF0000"/>
                </a:solidFill>
              </a:rPr>
              <a:t>Apne</a:t>
            </a:r>
            <a:r>
              <a:rPr lang="tr-TR" altLang="tr-TR" sz="2800" b="1" smtClean="0">
                <a:solidFill>
                  <a:schemeClr val="hlink"/>
                </a:solidFill>
              </a:rPr>
              <a:t> </a:t>
            </a:r>
            <a:r>
              <a:rPr lang="tr-TR" altLang="tr-TR" sz="2800" smtClean="0"/>
              <a:t>dönemi görülür. </a:t>
            </a:r>
          </a:p>
          <a:p>
            <a:pPr eaLnBrk="1" hangingPunct="1"/>
            <a:r>
              <a:rPr lang="tr-TR" altLang="tr-TR" sz="2800" smtClean="0"/>
              <a:t>Beyin kanamalarında ve kalp hastalıklarında ölümden hemen önce görülen solunum biçimidir.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Dünya Sağlık Örgütü anayasasında sağlık şöyle tanımlanmıştır: “Sağlık sadece hastalık ve sakatlığın olmayışı değil, bedence, ruhça ve sosyal yönden tam iyilik halidir.”</a:t>
            </a:r>
            <a:endParaRPr lang="tr-TR" dirty="0"/>
          </a:p>
        </p:txBody>
      </p:sp>
    </p:spTree>
    <p:extLst>
      <p:ext uri="{BB962C8B-B14F-4D97-AF65-F5344CB8AC3E}">
        <p14:creationId xmlns:p14="http://schemas.microsoft.com/office/powerpoint/2010/main" xmlns="" val="781752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idx="1"/>
          </p:nvPr>
        </p:nvSpPr>
        <p:spPr>
          <a:xfrm>
            <a:off x="323850" y="981075"/>
            <a:ext cx="8289925" cy="4895850"/>
          </a:xfrm>
        </p:spPr>
        <p:txBody>
          <a:bodyPr/>
          <a:lstStyle/>
          <a:p>
            <a:pPr eaLnBrk="1" hangingPunct="1">
              <a:lnSpc>
                <a:spcPct val="80000"/>
              </a:lnSpc>
            </a:pPr>
            <a:r>
              <a:rPr lang="tr-TR" altLang="tr-TR" b="1" dirty="0" err="1" smtClean="0">
                <a:solidFill>
                  <a:schemeClr val="tx2"/>
                </a:solidFill>
              </a:rPr>
              <a:t>Kusmaul</a:t>
            </a:r>
            <a:r>
              <a:rPr lang="tr-TR" altLang="tr-TR" b="1" dirty="0" smtClean="0">
                <a:solidFill>
                  <a:schemeClr val="tx2"/>
                </a:solidFill>
              </a:rPr>
              <a:t>  Solunum :</a:t>
            </a:r>
            <a:r>
              <a:rPr lang="tr-TR" altLang="tr-TR" dirty="0" smtClean="0">
                <a:solidFill>
                  <a:schemeClr val="tx2"/>
                </a:solidFill>
              </a:rPr>
              <a:t> </a:t>
            </a:r>
          </a:p>
          <a:p>
            <a:pPr eaLnBrk="1" hangingPunct="1">
              <a:lnSpc>
                <a:spcPct val="80000"/>
              </a:lnSpc>
              <a:buFontTx/>
              <a:buNone/>
            </a:pPr>
            <a:r>
              <a:rPr lang="tr-TR" altLang="tr-TR" dirty="0" smtClean="0"/>
              <a:t>   Solunum anormal biçimde derinleşmiştir ve hızı artmıştır. </a:t>
            </a:r>
          </a:p>
          <a:p>
            <a:pPr eaLnBrk="1" hangingPunct="1">
              <a:lnSpc>
                <a:spcPct val="80000"/>
              </a:lnSpc>
              <a:buFontTx/>
              <a:buNone/>
            </a:pPr>
            <a:r>
              <a:rPr lang="tr-TR" altLang="tr-TR" dirty="0" smtClean="0"/>
              <a:t>   Genellikle </a:t>
            </a:r>
            <a:r>
              <a:rPr lang="tr-TR" altLang="tr-TR" dirty="0" err="1" smtClean="0"/>
              <a:t>metabolik</a:t>
            </a:r>
            <a:r>
              <a:rPr lang="tr-TR" altLang="tr-TR" dirty="0" smtClean="0"/>
              <a:t> </a:t>
            </a:r>
            <a:r>
              <a:rPr lang="tr-TR" altLang="tr-TR" dirty="0" err="1" smtClean="0"/>
              <a:t>asidoz</a:t>
            </a:r>
            <a:r>
              <a:rPr lang="tr-TR" altLang="tr-TR" dirty="0" smtClean="0"/>
              <a:t> ve böbrek yetmezliğinde görülür. </a:t>
            </a:r>
          </a:p>
          <a:p>
            <a:pPr eaLnBrk="1" hangingPunct="1">
              <a:lnSpc>
                <a:spcPct val="80000"/>
              </a:lnSpc>
              <a:buFontTx/>
              <a:buNone/>
            </a:pPr>
            <a:endParaRPr lang="tr-TR" altLang="tr-TR" b="1" dirty="0" smtClean="0"/>
          </a:p>
          <a:p>
            <a:pPr eaLnBrk="1" hangingPunct="1">
              <a:lnSpc>
                <a:spcPct val="80000"/>
              </a:lnSpc>
            </a:pPr>
            <a:r>
              <a:rPr lang="tr-TR" altLang="tr-TR" b="1" dirty="0" err="1" smtClean="0">
                <a:solidFill>
                  <a:schemeClr val="tx2"/>
                </a:solidFill>
              </a:rPr>
              <a:t>Anoksi</a:t>
            </a:r>
            <a:r>
              <a:rPr lang="tr-TR" altLang="tr-TR" b="1" dirty="0" smtClean="0">
                <a:solidFill>
                  <a:schemeClr val="tx2"/>
                </a:solidFill>
              </a:rPr>
              <a:t> :</a:t>
            </a:r>
            <a:r>
              <a:rPr lang="tr-TR" altLang="tr-TR" dirty="0" smtClean="0">
                <a:solidFill>
                  <a:schemeClr val="tx2"/>
                </a:solidFill>
              </a:rPr>
              <a:t> </a:t>
            </a:r>
          </a:p>
          <a:p>
            <a:pPr eaLnBrk="1" hangingPunct="1">
              <a:lnSpc>
                <a:spcPct val="80000"/>
              </a:lnSpc>
              <a:buFontTx/>
              <a:buNone/>
            </a:pPr>
            <a:r>
              <a:rPr lang="tr-TR" altLang="tr-TR" dirty="0" smtClean="0"/>
              <a:t>   Yerel yada genel olarak O</a:t>
            </a:r>
            <a:r>
              <a:rPr lang="tr-TR" altLang="tr-TR" baseline="30000" dirty="0" smtClean="0"/>
              <a:t>2</a:t>
            </a:r>
            <a:r>
              <a:rPr lang="tr-TR" altLang="tr-TR" dirty="0" smtClean="0"/>
              <a:t> ‘</a:t>
            </a:r>
            <a:r>
              <a:rPr lang="tr-TR" altLang="tr-TR" dirty="0" err="1" smtClean="0"/>
              <a:t>nin</a:t>
            </a:r>
            <a:r>
              <a:rPr lang="tr-TR" altLang="tr-TR" dirty="0" smtClean="0"/>
              <a:t> tamamen yokluğudur.</a:t>
            </a:r>
          </a:p>
          <a:p>
            <a:pPr eaLnBrk="1" hangingPunct="1">
              <a:lnSpc>
                <a:spcPct val="80000"/>
              </a:lnSpc>
              <a:buFontTx/>
              <a:buNone/>
            </a:pPr>
            <a:r>
              <a:rPr lang="tr-TR" altLang="tr-TR" dirty="0" smtClean="0"/>
              <a:t> </a:t>
            </a:r>
            <a:endParaRPr lang="tr-TR" altLang="tr-TR" b="1"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95288" y="836613"/>
            <a:ext cx="8291512" cy="5289550"/>
          </a:xfrm>
        </p:spPr>
        <p:txBody>
          <a:bodyPr/>
          <a:lstStyle/>
          <a:p>
            <a:pPr eaLnBrk="1" hangingPunct="1">
              <a:lnSpc>
                <a:spcPct val="80000"/>
              </a:lnSpc>
            </a:pPr>
            <a:r>
              <a:rPr lang="tr-TR" altLang="tr-TR" sz="2800" b="1" dirty="0" err="1" smtClean="0">
                <a:solidFill>
                  <a:schemeClr val="tx2"/>
                </a:solidFill>
              </a:rPr>
              <a:t>Hipoksi</a:t>
            </a:r>
            <a:r>
              <a:rPr lang="tr-TR" altLang="tr-TR" sz="2800" b="1" dirty="0" smtClean="0">
                <a:solidFill>
                  <a:schemeClr val="tx2"/>
                </a:solidFill>
              </a:rPr>
              <a:t> :</a:t>
            </a:r>
            <a:r>
              <a:rPr lang="tr-TR" altLang="tr-TR" sz="2800" dirty="0" smtClean="0">
                <a:solidFill>
                  <a:schemeClr val="tx2"/>
                </a:solidFill>
              </a:rPr>
              <a:t> </a:t>
            </a:r>
          </a:p>
          <a:p>
            <a:pPr eaLnBrk="1" hangingPunct="1">
              <a:lnSpc>
                <a:spcPct val="80000"/>
              </a:lnSpc>
              <a:buFontTx/>
              <a:buNone/>
            </a:pPr>
            <a:r>
              <a:rPr lang="tr-TR" altLang="tr-TR" sz="2800" dirty="0" smtClean="0"/>
              <a:t>   Hücrelerin ve dokuların yeterli miktarda O</a:t>
            </a:r>
            <a:r>
              <a:rPr lang="tr-TR" altLang="tr-TR" sz="2800" baseline="30000" dirty="0" smtClean="0"/>
              <a:t>2</a:t>
            </a:r>
            <a:r>
              <a:rPr lang="tr-TR" altLang="tr-TR" sz="2800" dirty="0" smtClean="0"/>
              <a:t> alamaması, O</a:t>
            </a:r>
            <a:r>
              <a:rPr lang="tr-TR" altLang="tr-TR" sz="2800" baseline="30000" dirty="0" smtClean="0"/>
              <a:t>2</a:t>
            </a:r>
            <a:r>
              <a:rPr lang="tr-TR" altLang="tr-TR" sz="2800" dirty="0" smtClean="0"/>
              <a:t> yetersizliği.</a:t>
            </a:r>
          </a:p>
          <a:p>
            <a:pPr eaLnBrk="1" hangingPunct="1">
              <a:lnSpc>
                <a:spcPct val="80000"/>
              </a:lnSpc>
              <a:buFontTx/>
              <a:buNone/>
            </a:pPr>
            <a:endParaRPr lang="tr-TR" altLang="tr-TR" sz="2800" b="1" dirty="0" smtClean="0"/>
          </a:p>
          <a:p>
            <a:pPr eaLnBrk="1" hangingPunct="1">
              <a:lnSpc>
                <a:spcPct val="80000"/>
              </a:lnSpc>
            </a:pPr>
            <a:r>
              <a:rPr lang="tr-TR" altLang="tr-TR" sz="2800" b="1" dirty="0" err="1" smtClean="0">
                <a:solidFill>
                  <a:schemeClr val="tx2"/>
                </a:solidFill>
              </a:rPr>
              <a:t>Siyanoz</a:t>
            </a:r>
            <a:r>
              <a:rPr lang="tr-TR" altLang="tr-TR" sz="2800" b="1" dirty="0" smtClean="0">
                <a:solidFill>
                  <a:schemeClr val="tx2"/>
                </a:solidFill>
              </a:rPr>
              <a:t> :</a:t>
            </a:r>
            <a:r>
              <a:rPr lang="tr-TR" altLang="tr-TR" sz="2800" dirty="0" smtClean="0">
                <a:solidFill>
                  <a:schemeClr val="tx2"/>
                </a:solidFill>
              </a:rPr>
              <a:t> </a:t>
            </a:r>
          </a:p>
          <a:p>
            <a:pPr eaLnBrk="1" hangingPunct="1">
              <a:lnSpc>
                <a:spcPct val="80000"/>
              </a:lnSpc>
              <a:buFontTx/>
              <a:buNone/>
            </a:pPr>
            <a:r>
              <a:rPr lang="tr-TR" altLang="tr-TR" sz="2800" dirty="0" smtClean="0"/>
              <a:t>   Oksijen ihtiyacının yeterli karşılanmadığı durumlarda deri ve </a:t>
            </a:r>
            <a:r>
              <a:rPr lang="tr-TR" altLang="tr-TR" sz="2800" dirty="0" err="1" smtClean="0"/>
              <a:t>müköz</a:t>
            </a:r>
            <a:r>
              <a:rPr lang="tr-TR" altLang="tr-TR" sz="2800" dirty="0" smtClean="0"/>
              <a:t> </a:t>
            </a:r>
            <a:r>
              <a:rPr lang="tr-TR" altLang="tr-TR" sz="2800" dirty="0" err="1" smtClean="0"/>
              <a:t>membranların</a:t>
            </a:r>
            <a:r>
              <a:rPr lang="tr-TR" altLang="tr-TR" sz="2800" dirty="0" smtClean="0"/>
              <a:t> kirli, mavimsi-mor bir renk almasıdır.</a:t>
            </a:r>
          </a:p>
          <a:p>
            <a:pPr eaLnBrk="1" hangingPunct="1">
              <a:lnSpc>
                <a:spcPct val="80000"/>
              </a:lnSpc>
              <a:buFontTx/>
              <a:buNone/>
            </a:pPr>
            <a:endParaRPr lang="tr-TR" altLang="tr-TR" sz="2800" b="1" dirty="0" smtClean="0"/>
          </a:p>
          <a:p>
            <a:pPr eaLnBrk="1" hangingPunct="1">
              <a:lnSpc>
                <a:spcPct val="80000"/>
              </a:lnSpc>
              <a:buFontTx/>
              <a:buNone/>
            </a:pPr>
            <a:r>
              <a:rPr lang="tr-TR" altLang="tr-TR" sz="2800" b="1" dirty="0" smtClean="0"/>
              <a:t>  </a:t>
            </a:r>
            <a:r>
              <a:rPr lang="tr-TR" altLang="tr-TR" sz="2800" b="1" dirty="0" err="1" smtClean="0">
                <a:solidFill>
                  <a:schemeClr val="tx2"/>
                </a:solidFill>
              </a:rPr>
              <a:t>Siyanoz</a:t>
            </a:r>
            <a:r>
              <a:rPr lang="tr-TR" altLang="tr-TR" sz="2800" b="1" dirty="0" smtClean="0">
                <a:solidFill>
                  <a:schemeClr val="tx2"/>
                </a:solidFill>
              </a:rPr>
              <a:t> nerelerden alınır?</a:t>
            </a:r>
            <a:r>
              <a:rPr lang="tr-TR" altLang="tr-TR" sz="2800" dirty="0" smtClean="0">
                <a:solidFill>
                  <a:schemeClr val="tx2"/>
                </a:solidFill>
              </a:rPr>
              <a:t> </a:t>
            </a:r>
          </a:p>
          <a:p>
            <a:pPr eaLnBrk="1" hangingPunct="1">
              <a:lnSpc>
                <a:spcPct val="80000"/>
              </a:lnSpc>
              <a:buFontTx/>
              <a:buNone/>
            </a:pPr>
            <a:r>
              <a:rPr lang="tr-TR" altLang="tr-TR" sz="2800" dirty="0" smtClean="0"/>
              <a:t>   Dudaklardan, kulak memelerinden, tırnaklar ve oral mukozadan gözlenir.</a:t>
            </a:r>
          </a:p>
          <a:p>
            <a:pPr eaLnBrk="1" hangingPunct="1">
              <a:lnSpc>
                <a:spcPct val="80000"/>
              </a:lnSpc>
            </a:pPr>
            <a:endParaRPr lang="tr-TR" altLang="tr-T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3" end="3"/>
                                            </p:txEl>
                                          </p:spTgt>
                                        </p:tgtEl>
                                        <p:attrNameLst>
                                          <p:attrName>style.visibility</p:attrName>
                                        </p:attrNameLst>
                                      </p:cBhvr>
                                      <p:to>
                                        <p:strVal val="visible"/>
                                      </p:to>
                                    </p:set>
                                    <p:animEffect transition="in" filter="wipe(left)">
                                      <p:cBhvr>
                                        <p:cTn id="17" dur="500"/>
                                        <p:tgtEl>
                                          <p:spTgt spid="327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4" end="4"/>
                                            </p:txEl>
                                          </p:spTgt>
                                        </p:tgtEl>
                                        <p:attrNameLst>
                                          <p:attrName>style.visibility</p:attrName>
                                        </p:attrNameLst>
                                      </p:cBhvr>
                                      <p:to>
                                        <p:strVal val="visible"/>
                                      </p:to>
                                    </p:set>
                                    <p:animEffect transition="in" filter="wipe(left)">
                                      <p:cBhvr>
                                        <p:cTn id="22" dur="500"/>
                                        <p:tgtEl>
                                          <p:spTgt spid="3277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6" end="6"/>
                                            </p:txEl>
                                          </p:spTgt>
                                        </p:tgtEl>
                                        <p:attrNameLst>
                                          <p:attrName>style.visibility</p:attrName>
                                        </p:attrNameLst>
                                      </p:cBhvr>
                                      <p:to>
                                        <p:strVal val="visible"/>
                                      </p:to>
                                    </p:set>
                                    <p:animEffect transition="in" filter="wipe(left)">
                                      <p:cBhvr>
                                        <p:cTn id="27" dur="500"/>
                                        <p:tgtEl>
                                          <p:spTgt spid="32771">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1">
                                            <p:txEl>
                                              <p:pRg st="7" end="7"/>
                                            </p:txEl>
                                          </p:spTgt>
                                        </p:tgtEl>
                                        <p:attrNameLst>
                                          <p:attrName>style.visibility</p:attrName>
                                        </p:attrNameLst>
                                      </p:cBhvr>
                                      <p:to>
                                        <p:strVal val="visible"/>
                                      </p:to>
                                    </p:set>
                                    <p:animEffect transition="in" filter="wipe(left)">
                                      <p:cBhvr>
                                        <p:cTn id="32"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Nabız: kalbin sol </a:t>
            </a:r>
            <a:r>
              <a:rPr lang="tr-TR" dirty="0" err="1" smtClean="0"/>
              <a:t>ventrikülünün</a:t>
            </a:r>
            <a:r>
              <a:rPr lang="tr-TR" dirty="0" smtClean="0"/>
              <a:t> sistolü sırasında </a:t>
            </a:r>
            <a:r>
              <a:rPr lang="tr-TR" dirty="0" err="1" smtClean="0"/>
              <a:t>aortaya</a:t>
            </a:r>
            <a:r>
              <a:rPr lang="tr-TR" dirty="0" smtClean="0"/>
              <a:t> attığı kanın damar duvarına yaptığı basıncın deri yüzeyinden hissedilmesidir. </a:t>
            </a:r>
          </a:p>
          <a:p>
            <a:r>
              <a:rPr lang="tr-TR" dirty="0" smtClean="0"/>
              <a:t>Nabız hızı: bir dakikadaki kalp atım sayısıdır. </a:t>
            </a:r>
          </a:p>
          <a:p>
            <a:pPr marL="0" indent="0">
              <a:buNone/>
            </a:pPr>
            <a:r>
              <a:rPr lang="tr-TR" dirty="0" smtClean="0"/>
              <a:t>  </a:t>
            </a:r>
            <a:endParaRPr lang="tr-TR" dirty="0"/>
          </a:p>
        </p:txBody>
      </p:sp>
    </p:spTree>
    <p:extLst>
      <p:ext uri="{BB962C8B-B14F-4D97-AF65-F5344CB8AC3E}">
        <p14:creationId xmlns:p14="http://schemas.microsoft.com/office/powerpoint/2010/main" xmlns="" val="25345618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Nabız hızı:</a:t>
            </a:r>
          </a:p>
          <a:p>
            <a:pPr marL="0" indent="0">
              <a:buNone/>
            </a:pPr>
            <a:r>
              <a:rPr lang="tr-TR" dirty="0" err="1" smtClean="0"/>
              <a:t>Yenidoğan</a:t>
            </a:r>
            <a:r>
              <a:rPr lang="tr-TR" dirty="0" smtClean="0"/>
              <a:t>- 1 ay 120-160</a:t>
            </a:r>
          </a:p>
          <a:p>
            <a:pPr marL="0" indent="0">
              <a:buNone/>
            </a:pPr>
            <a:r>
              <a:rPr lang="tr-TR" dirty="0" smtClean="0"/>
              <a:t>1-12 ay 80-140</a:t>
            </a:r>
          </a:p>
          <a:p>
            <a:pPr marL="0" indent="0">
              <a:buNone/>
            </a:pPr>
            <a:r>
              <a:rPr lang="tr-TR" dirty="0" smtClean="0"/>
              <a:t>12 ay-2 yaş 80-130</a:t>
            </a:r>
          </a:p>
          <a:p>
            <a:pPr marL="0" indent="0">
              <a:buNone/>
            </a:pPr>
            <a:r>
              <a:rPr lang="tr-TR" dirty="0" smtClean="0"/>
              <a:t>2-6 yaş 80-130</a:t>
            </a:r>
          </a:p>
          <a:p>
            <a:pPr marL="0" indent="0">
              <a:buNone/>
            </a:pPr>
            <a:r>
              <a:rPr lang="tr-TR" dirty="0" smtClean="0"/>
              <a:t>6-12 yaş 75-100</a:t>
            </a:r>
          </a:p>
          <a:p>
            <a:pPr marL="0" indent="0">
              <a:buNone/>
            </a:pPr>
            <a:r>
              <a:rPr lang="tr-TR" dirty="0" smtClean="0"/>
              <a:t>Yetişkin 60-100</a:t>
            </a:r>
          </a:p>
          <a:p>
            <a:pPr marL="0" indent="0">
              <a:buNone/>
            </a:pPr>
            <a:endParaRPr lang="tr-TR" dirty="0"/>
          </a:p>
        </p:txBody>
      </p:sp>
    </p:spTree>
    <p:extLst>
      <p:ext uri="{BB962C8B-B14F-4D97-AF65-F5344CB8AC3E}">
        <p14:creationId xmlns:p14="http://schemas.microsoft.com/office/powerpoint/2010/main" xmlns="" val="8889919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idx="1"/>
          </p:nvPr>
        </p:nvSpPr>
        <p:spPr>
          <a:xfrm>
            <a:off x="684213" y="981075"/>
            <a:ext cx="7697787" cy="4505325"/>
          </a:xfrm>
        </p:spPr>
        <p:txBody>
          <a:bodyPr/>
          <a:lstStyle/>
          <a:p>
            <a:pPr eaLnBrk="1" hangingPunct="1"/>
            <a:r>
              <a:rPr lang="tr-TR" altLang="tr-TR" sz="2800" b="1" smtClean="0">
                <a:solidFill>
                  <a:schemeClr val="tx2"/>
                </a:solidFill>
              </a:rPr>
              <a:t>Taşikardi :</a:t>
            </a:r>
            <a:r>
              <a:rPr lang="tr-TR" altLang="tr-TR" sz="2800" smtClean="0">
                <a:solidFill>
                  <a:schemeClr val="tx2"/>
                </a:solidFill>
              </a:rPr>
              <a:t> </a:t>
            </a:r>
          </a:p>
          <a:p>
            <a:pPr eaLnBrk="1" hangingPunct="1">
              <a:buFontTx/>
              <a:buNone/>
            </a:pPr>
            <a:r>
              <a:rPr lang="tr-TR" altLang="tr-TR" sz="2800" smtClean="0"/>
              <a:t>   Nabızın dak. / 100’ ün üzerine çıkması.</a:t>
            </a:r>
            <a:endParaRPr lang="tr-TR" altLang="tr-TR" sz="2800" b="1" smtClean="0"/>
          </a:p>
          <a:p>
            <a:pPr eaLnBrk="1" hangingPunct="1"/>
            <a:r>
              <a:rPr lang="tr-TR" altLang="tr-TR" sz="2800" b="1" smtClean="0">
                <a:solidFill>
                  <a:schemeClr val="tx2"/>
                </a:solidFill>
              </a:rPr>
              <a:t>Bradikardi :</a:t>
            </a:r>
            <a:r>
              <a:rPr lang="tr-TR" altLang="tr-TR" sz="2800" smtClean="0">
                <a:solidFill>
                  <a:schemeClr val="tx2"/>
                </a:solidFill>
              </a:rPr>
              <a:t> </a:t>
            </a:r>
          </a:p>
          <a:p>
            <a:pPr eaLnBrk="1" hangingPunct="1">
              <a:buFontTx/>
              <a:buNone/>
            </a:pPr>
            <a:r>
              <a:rPr lang="tr-TR" altLang="tr-TR" sz="2800" smtClean="0"/>
              <a:t>   Nabızın dak. / 60’ın altına düşmesi.</a:t>
            </a:r>
          </a:p>
          <a:p>
            <a:pPr eaLnBrk="1" hangingPunct="1">
              <a:buFontTx/>
              <a:buNone/>
            </a:pPr>
            <a:endParaRPr lang="tr-TR" altLang="tr-TR" sz="2800" smtClean="0"/>
          </a:p>
          <a:p>
            <a:pPr eaLnBrk="1" hangingPunct="1">
              <a:buFontTx/>
              <a:buNone/>
            </a:pPr>
            <a:r>
              <a:rPr lang="tr-TR" altLang="tr-TR" sz="2800" smtClean="0"/>
              <a:t>   Kalbin atım hızı dolayısıyla </a:t>
            </a:r>
            <a:r>
              <a:rPr lang="tr-TR" altLang="tr-TR" sz="2800" b="1" smtClean="0">
                <a:solidFill>
                  <a:srgbClr val="FF0000"/>
                </a:solidFill>
              </a:rPr>
              <a:t>nabız hızı</a:t>
            </a:r>
            <a:r>
              <a:rPr lang="tr-TR" altLang="tr-TR" sz="2800" smtClean="0">
                <a:solidFill>
                  <a:srgbClr val="FF0000"/>
                </a:solidFill>
              </a:rPr>
              <a:t> </a:t>
            </a:r>
            <a:r>
              <a:rPr lang="tr-TR" altLang="tr-TR" sz="2800" b="1" smtClean="0">
                <a:solidFill>
                  <a:srgbClr val="FF0000"/>
                </a:solidFill>
              </a:rPr>
              <a:t>Otonom sinir sistemi</a:t>
            </a:r>
            <a:r>
              <a:rPr lang="tr-TR" altLang="tr-TR" sz="2800" smtClean="0">
                <a:solidFill>
                  <a:srgbClr val="FF0000"/>
                </a:solidFill>
              </a:rPr>
              <a:t> </a:t>
            </a:r>
            <a:r>
              <a:rPr lang="tr-TR" altLang="tr-TR" sz="2800" smtClean="0"/>
              <a:t>tarafından kontrol edilir.</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idx="1"/>
          </p:nvPr>
        </p:nvSpPr>
        <p:spPr>
          <a:xfrm>
            <a:off x="395288" y="908050"/>
            <a:ext cx="8291512" cy="5473700"/>
          </a:xfrm>
        </p:spPr>
        <p:txBody>
          <a:bodyPr/>
          <a:lstStyle/>
          <a:p>
            <a:pPr eaLnBrk="1" hangingPunct="1">
              <a:lnSpc>
                <a:spcPct val="80000"/>
              </a:lnSpc>
              <a:buFontTx/>
              <a:buNone/>
            </a:pPr>
            <a:r>
              <a:rPr lang="tr-TR" altLang="tr-TR" sz="2800" b="1" dirty="0" smtClean="0"/>
              <a:t>  </a:t>
            </a:r>
            <a:r>
              <a:rPr lang="tr-TR" altLang="tr-TR" sz="2800" b="1" dirty="0" err="1" smtClean="0">
                <a:solidFill>
                  <a:schemeClr val="tx2"/>
                </a:solidFill>
              </a:rPr>
              <a:t>Regüler</a:t>
            </a:r>
            <a:r>
              <a:rPr lang="tr-TR" altLang="tr-TR" sz="2800" b="1" dirty="0" smtClean="0">
                <a:solidFill>
                  <a:schemeClr val="tx2"/>
                </a:solidFill>
              </a:rPr>
              <a:t>  Nabız :</a:t>
            </a:r>
            <a:r>
              <a:rPr lang="tr-TR" altLang="tr-TR" sz="2800" dirty="0" smtClean="0">
                <a:solidFill>
                  <a:schemeClr val="tx2"/>
                </a:solidFill>
              </a:rPr>
              <a:t> </a:t>
            </a:r>
          </a:p>
          <a:p>
            <a:pPr eaLnBrk="1" hangingPunct="1">
              <a:lnSpc>
                <a:spcPct val="80000"/>
              </a:lnSpc>
            </a:pPr>
            <a:r>
              <a:rPr lang="tr-TR" altLang="tr-TR" sz="2800" dirty="0" smtClean="0"/>
              <a:t>Normal nabız atışıdır. Atımların birbirin ardı sıra ve düzenli aralıklarla olmasıdır.</a:t>
            </a:r>
          </a:p>
          <a:p>
            <a:pPr eaLnBrk="1" hangingPunct="1">
              <a:lnSpc>
                <a:spcPct val="80000"/>
              </a:lnSpc>
              <a:buFontTx/>
              <a:buNone/>
            </a:pPr>
            <a:r>
              <a:rPr lang="tr-TR" altLang="tr-TR" sz="2800" dirty="0" smtClean="0"/>
              <a:t> </a:t>
            </a:r>
            <a:endParaRPr lang="tr-TR" altLang="tr-TR" sz="2800" b="1" dirty="0" smtClean="0"/>
          </a:p>
          <a:p>
            <a:pPr eaLnBrk="1" hangingPunct="1">
              <a:lnSpc>
                <a:spcPct val="80000"/>
              </a:lnSpc>
              <a:buFontTx/>
              <a:buNone/>
            </a:pPr>
            <a:r>
              <a:rPr lang="tr-TR" altLang="tr-TR" sz="2800" b="1" dirty="0" smtClean="0"/>
              <a:t> </a:t>
            </a:r>
          </a:p>
          <a:p>
            <a:pPr eaLnBrk="1" hangingPunct="1">
              <a:lnSpc>
                <a:spcPct val="80000"/>
              </a:lnSpc>
              <a:buFontTx/>
              <a:buNone/>
            </a:pPr>
            <a:r>
              <a:rPr lang="tr-TR" altLang="tr-TR" sz="2800" b="1" dirty="0" smtClean="0"/>
              <a:t> </a:t>
            </a:r>
            <a:r>
              <a:rPr lang="tr-TR" altLang="tr-TR" sz="2800" b="1" dirty="0" smtClean="0">
                <a:solidFill>
                  <a:schemeClr val="tx2"/>
                </a:solidFill>
              </a:rPr>
              <a:t>Aritmi :</a:t>
            </a:r>
            <a:r>
              <a:rPr lang="tr-TR" altLang="tr-TR" sz="2800" dirty="0" smtClean="0"/>
              <a:t> </a:t>
            </a:r>
          </a:p>
          <a:p>
            <a:pPr eaLnBrk="1" hangingPunct="1">
              <a:lnSpc>
                <a:spcPct val="80000"/>
              </a:lnSpc>
            </a:pPr>
            <a:r>
              <a:rPr lang="tr-TR" altLang="tr-TR" sz="2800" dirty="0" smtClean="0"/>
              <a:t>Düzensiz nabız atışları . </a:t>
            </a:r>
          </a:p>
          <a:p>
            <a:pPr eaLnBrk="1" hangingPunct="1">
              <a:lnSpc>
                <a:spcPct val="80000"/>
              </a:lnSpc>
            </a:pPr>
            <a:r>
              <a:rPr lang="tr-TR" altLang="tr-TR" sz="2800" dirty="0" smtClean="0"/>
              <a:t>Aritmi işlev yeteneğini tehdit eden bir durumdur.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p:cNvPicPr>
            <a:picLocks noGrp="1" noChangeAspect="1" noChangeArrowheads="1"/>
          </p:cNvPicPr>
          <p:nvPr>
            <p:ph idx="1"/>
          </p:nvPr>
        </p:nvPicPr>
        <p:blipFill>
          <a:blip r:embed="rId2" cstate="print"/>
          <a:srcRect/>
          <a:stretch>
            <a:fillRect/>
          </a:stretch>
        </p:blipFill>
        <p:spPr>
          <a:xfrm>
            <a:off x="1409700" y="0"/>
            <a:ext cx="5856288" cy="6858000"/>
          </a:xfr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Tansiyon: sol </a:t>
            </a:r>
            <a:r>
              <a:rPr lang="tr-TR" dirty="0" err="1" smtClean="0"/>
              <a:t>ventrikülden</a:t>
            </a:r>
            <a:r>
              <a:rPr lang="tr-TR" dirty="0" smtClean="0"/>
              <a:t> </a:t>
            </a:r>
            <a:r>
              <a:rPr lang="tr-TR" dirty="0" err="1" smtClean="0"/>
              <a:t>aortaya</a:t>
            </a:r>
            <a:r>
              <a:rPr lang="tr-TR" dirty="0" smtClean="0"/>
              <a:t> atılan kanın arter duvarına yaptığı basıncın miktarıdır. Birimi </a:t>
            </a:r>
            <a:r>
              <a:rPr lang="tr-TR" dirty="0" err="1" smtClean="0"/>
              <a:t>mmHg</a:t>
            </a:r>
            <a:endParaRPr lang="tr-TR" dirty="0" smtClean="0"/>
          </a:p>
          <a:p>
            <a:r>
              <a:rPr lang="tr-TR" dirty="0" err="1" smtClean="0"/>
              <a:t>Sistolik</a:t>
            </a:r>
            <a:r>
              <a:rPr lang="tr-TR" dirty="0" smtClean="0"/>
              <a:t> basınç: kanın </a:t>
            </a:r>
            <a:r>
              <a:rPr lang="tr-TR" dirty="0" err="1" smtClean="0"/>
              <a:t>arteriyel</a:t>
            </a:r>
            <a:r>
              <a:rPr lang="tr-TR" dirty="0" smtClean="0"/>
              <a:t> sisteme pompalanırken ulaştığı maksimum basınç </a:t>
            </a:r>
          </a:p>
          <a:p>
            <a:r>
              <a:rPr lang="tr-TR" dirty="0" err="1" smtClean="0"/>
              <a:t>Diastolik</a:t>
            </a:r>
            <a:r>
              <a:rPr lang="tr-TR" dirty="0" smtClean="0"/>
              <a:t> basınç: kalp gevşediğinde </a:t>
            </a:r>
            <a:r>
              <a:rPr lang="tr-TR" dirty="0" err="1" smtClean="0"/>
              <a:t>ventrikül</a:t>
            </a:r>
            <a:r>
              <a:rPr lang="tr-TR" dirty="0" smtClean="0"/>
              <a:t> basıncı düşer ve </a:t>
            </a:r>
            <a:r>
              <a:rPr lang="tr-TR" dirty="0" err="1" smtClean="0"/>
              <a:t>arteriyel</a:t>
            </a:r>
            <a:r>
              <a:rPr lang="tr-TR" dirty="0" smtClean="0"/>
              <a:t> basınç düşer. Bu sırada damar duvarında daimi minimal basınç </a:t>
            </a:r>
          </a:p>
          <a:p>
            <a:pPr marL="0" indent="0">
              <a:buNone/>
            </a:pPr>
            <a:endParaRPr lang="tr-TR" dirty="0"/>
          </a:p>
        </p:txBody>
      </p:sp>
    </p:spTree>
    <p:extLst>
      <p:ext uri="{BB962C8B-B14F-4D97-AF65-F5344CB8AC3E}">
        <p14:creationId xmlns:p14="http://schemas.microsoft.com/office/powerpoint/2010/main" xmlns="" val="7009322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Sağlıklı bir bireyde normalde 120/80 </a:t>
            </a:r>
            <a:r>
              <a:rPr lang="tr-TR" dirty="0" err="1" smtClean="0"/>
              <a:t>mmHg</a:t>
            </a:r>
            <a:endParaRPr lang="tr-TR" dirty="0" smtClean="0"/>
          </a:p>
          <a:p>
            <a:r>
              <a:rPr lang="tr-TR" dirty="0" smtClean="0"/>
              <a:t>Ancak kişiden kişiye göre normal değer farklılık gösterebilir. </a:t>
            </a:r>
          </a:p>
          <a:p>
            <a:r>
              <a:rPr lang="tr-TR" dirty="0" smtClean="0"/>
              <a:t>20-30 </a:t>
            </a:r>
            <a:r>
              <a:rPr lang="tr-TR" dirty="0" err="1" smtClean="0"/>
              <a:t>mmHg</a:t>
            </a:r>
            <a:r>
              <a:rPr lang="tr-TR" dirty="0" smtClean="0"/>
              <a:t> düşme veya yükselme hastalık </a:t>
            </a:r>
            <a:r>
              <a:rPr lang="tr-TR" smtClean="0"/>
              <a:t>belirtisi olabilir.</a:t>
            </a:r>
            <a:endParaRPr lang="tr-TR" dirty="0"/>
          </a:p>
        </p:txBody>
      </p:sp>
    </p:spTree>
    <p:extLst>
      <p:ext uri="{BB962C8B-B14F-4D97-AF65-F5344CB8AC3E}">
        <p14:creationId xmlns:p14="http://schemas.microsoft.com/office/powerpoint/2010/main" xmlns="" val="61825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idx="1"/>
          </p:nvPr>
        </p:nvSpPr>
        <p:spPr/>
        <p:txBody>
          <a:bodyPr/>
          <a:lstStyle/>
          <a:p>
            <a:pPr eaLnBrk="1" hangingPunct="1">
              <a:lnSpc>
                <a:spcPct val="90000"/>
              </a:lnSpc>
            </a:pPr>
            <a:r>
              <a:rPr lang="tr-TR" altLang="tr-TR" smtClean="0"/>
              <a:t>Bir çok yaralanma veya hastalıklarda her ikisi paralel olarak yükselir veya düşer. Bu kuralın dışında kalanlardan ;</a:t>
            </a:r>
          </a:p>
          <a:p>
            <a:pPr eaLnBrk="1" hangingPunct="1">
              <a:lnSpc>
                <a:spcPct val="90000"/>
              </a:lnSpc>
            </a:pPr>
            <a:r>
              <a:rPr lang="tr-TR" altLang="tr-TR" smtClean="0"/>
              <a:t>Kafa travmalarında sistol yükselirken diyastol düşer veya değişmez. </a:t>
            </a:r>
          </a:p>
          <a:p>
            <a:pPr eaLnBrk="1" hangingPunct="1">
              <a:lnSpc>
                <a:spcPct val="90000"/>
              </a:lnSpc>
            </a:pPr>
            <a:r>
              <a:rPr lang="tr-TR" altLang="tr-TR" smtClean="0"/>
              <a:t>Kalp tamponatında sistol düşer, diyastolda ise yükselir.</a:t>
            </a:r>
          </a:p>
          <a:p>
            <a:pPr eaLnBrk="1" hangingPunct="1">
              <a:lnSpc>
                <a:spcPct val="90000"/>
              </a:lnSpc>
            </a:pPr>
            <a:endParaRPr lang="tr-TR" altLang="tr-T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H</a:t>
            </a:r>
            <a:r>
              <a:rPr lang="tr-TR" dirty="0" smtClean="0"/>
              <a:t>astalığın tanımı toplumdan topluma, zamandan zamana, çağdan çağa değişmektedir.</a:t>
            </a:r>
          </a:p>
          <a:p>
            <a:pPr marL="0" indent="0">
              <a:buNone/>
            </a:pPr>
            <a:r>
              <a:rPr lang="tr-TR" dirty="0" smtClean="0"/>
              <a:t>Hastalık, sadece doku ve hücrelerde yapısal ve fonksiyonel olarak anormal değişikliklerin oluştuğu bir durum değildir ve yalnız biyolojik bir</a:t>
            </a:r>
          </a:p>
          <a:p>
            <a:pPr marL="0" indent="0">
              <a:buNone/>
            </a:pPr>
            <a:r>
              <a:rPr lang="tr-TR" dirty="0" smtClean="0"/>
              <a:t>süreç olarak kabul edilemez. Çünkü aynı zamanda sosyal ve kültürel bir olgudur. </a:t>
            </a:r>
            <a:endParaRPr lang="tr-TR" dirty="0"/>
          </a:p>
        </p:txBody>
      </p:sp>
    </p:spTree>
    <p:extLst>
      <p:ext uri="{BB962C8B-B14F-4D97-AF65-F5344CB8AC3E}">
        <p14:creationId xmlns:p14="http://schemas.microsoft.com/office/powerpoint/2010/main" xmlns="" val="2991724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idx="1"/>
          </p:nvPr>
        </p:nvSpPr>
        <p:spPr>
          <a:xfrm>
            <a:off x="468313" y="620713"/>
            <a:ext cx="7913687" cy="5688012"/>
          </a:xfrm>
        </p:spPr>
        <p:txBody>
          <a:bodyPr/>
          <a:lstStyle/>
          <a:p>
            <a:pPr eaLnBrk="1" hangingPunct="1">
              <a:lnSpc>
                <a:spcPct val="80000"/>
              </a:lnSpc>
              <a:buFontTx/>
              <a:buNone/>
            </a:pPr>
            <a:r>
              <a:rPr lang="tr-TR" altLang="tr-TR" sz="2800" b="1" dirty="0" smtClean="0"/>
              <a:t>  </a:t>
            </a:r>
            <a:r>
              <a:rPr lang="tr-TR" altLang="tr-TR" sz="2800" b="1" dirty="0" smtClean="0">
                <a:solidFill>
                  <a:schemeClr val="tx2"/>
                </a:solidFill>
              </a:rPr>
              <a:t>Kan  Volümü :</a:t>
            </a:r>
            <a:r>
              <a:rPr lang="tr-TR" altLang="tr-TR" sz="2800" dirty="0" smtClean="0">
                <a:solidFill>
                  <a:schemeClr val="tx2"/>
                </a:solidFill>
              </a:rPr>
              <a:t> </a:t>
            </a:r>
          </a:p>
          <a:p>
            <a:pPr eaLnBrk="1" hangingPunct="1">
              <a:lnSpc>
                <a:spcPct val="80000"/>
              </a:lnSpc>
            </a:pPr>
            <a:r>
              <a:rPr lang="tr-TR" altLang="tr-TR" sz="2800" dirty="0" smtClean="0"/>
              <a:t>Kan volümü kan basıncını etkiler. Yetişkinlerdeki kan volümü 5000 ml. </a:t>
            </a:r>
            <a:r>
              <a:rPr lang="tr-TR" altLang="tr-TR" sz="2800" dirty="0" err="1" smtClean="0"/>
              <a:t>dir</a:t>
            </a:r>
            <a:r>
              <a:rPr lang="tr-TR" altLang="tr-TR" sz="2800" dirty="0" smtClean="0"/>
              <a:t>.  Kan volümü yükseldiğinde damar duvarında yapacağı basınç daha fazla olacağı için kan basıncı da artar. </a:t>
            </a:r>
          </a:p>
          <a:p>
            <a:pPr eaLnBrk="1" hangingPunct="1">
              <a:lnSpc>
                <a:spcPct val="80000"/>
              </a:lnSpc>
              <a:buFontTx/>
              <a:buNone/>
            </a:pPr>
            <a:endParaRPr lang="tr-TR" altLang="tr-TR" sz="2800" b="1" dirty="0" smtClean="0"/>
          </a:p>
          <a:p>
            <a:pPr eaLnBrk="1" hangingPunct="1">
              <a:lnSpc>
                <a:spcPct val="80000"/>
              </a:lnSpc>
              <a:buFontTx/>
              <a:buNone/>
            </a:pPr>
            <a:r>
              <a:rPr lang="tr-TR" altLang="tr-TR" sz="2800" b="1" dirty="0" smtClean="0"/>
              <a:t>  </a:t>
            </a:r>
            <a:r>
              <a:rPr lang="tr-TR" altLang="tr-TR" sz="2800" b="1" dirty="0" smtClean="0">
                <a:solidFill>
                  <a:schemeClr val="tx2"/>
                </a:solidFill>
              </a:rPr>
              <a:t>Kanın  </a:t>
            </a:r>
            <a:r>
              <a:rPr lang="tr-TR" altLang="tr-TR" sz="2800" b="1" dirty="0" err="1" smtClean="0">
                <a:solidFill>
                  <a:schemeClr val="tx2"/>
                </a:solidFill>
              </a:rPr>
              <a:t>Viskositesi</a:t>
            </a:r>
            <a:r>
              <a:rPr lang="tr-TR" altLang="tr-TR" sz="2800" b="1" dirty="0" smtClean="0">
                <a:solidFill>
                  <a:schemeClr val="tx2"/>
                </a:solidFill>
              </a:rPr>
              <a:t> ( Yoğunluğu ) :</a:t>
            </a:r>
            <a:r>
              <a:rPr lang="tr-TR" altLang="tr-TR" sz="2800" dirty="0" smtClean="0">
                <a:solidFill>
                  <a:schemeClr val="tx2"/>
                </a:solidFill>
              </a:rPr>
              <a:t> </a:t>
            </a:r>
          </a:p>
          <a:p>
            <a:pPr eaLnBrk="1" hangingPunct="1">
              <a:lnSpc>
                <a:spcPct val="80000"/>
              </a:lnSpc>
            </a:pPr>
            <a:r>
              <a:rPr lang="tr-TR" altLang="tr-TR" sz="2800" dirty="0" smtClean="0"/>
              <a:t>Kanın </a:t>
            </a:r>
            <a:r>
              <a:rPr lang="tr-TR" altLang="tr-TR" sz="2800" dirty="0" err="1" smtClean="0"/>
              <a:t>viskositesini</a:t>
            </a:r>
            <a:r>
              <a:rPr lang="tr-TR" altLang="tr-TR" sz="2800" dirty="0" smtClean="0"/>
              <a:t> kanda bulunan eritrosit oranı belirler. </a:t>
            </a:r>
            <a:r>
              <a:rPr lang="tr-TR" altLang="tr-TR" sz="2800" dirty="0" err="1" smtClean="0"/>
              <a:t>Viskositesindeki</a:t>
            </a:r>
            <a:r>
              <a:rPr lang="tr-TR" altLang="tr-TR" sz="2800" dirty="0" smtClean="0"/>
              <a:t> artış, özellikle küçük kan damarlarında kanın akışını güçleştirir. Akışın güçleşmesi de </a:t>
            </a:r>
            <a:r>
              <a:rPr lang="tr-TR" altLang="tr-TR" sz="2800" dirty="0" err="1" smtClean="0"/>
              <a:t>arteriyal</a:t>
            </a:r>
            <a:r>
              <a:rPr lang="tr-TR" altLang="tr-TR" sz="2800" dirty="0" smtClean="0"/>
              <a:t> sistemde basınç yaratarak KB.</a:t>
            </a:r>
            <a:r>
              <a:rPr lang="tr-TR" altLang="tr-TR" sz="2800" dirty="0" err="1" smtClean="0"/>
              <a:t>nı</a:t>
            </a:r>
            <a:r>
              <a:rPr lang="tr-TR" altLang="tr-TR" sz="2800" dirty="0" smtClean="0"/>
              <a:t> artırır.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539750" y="620713"/>
            <a:ext cx="7704138" cy="1295400"/>
          </a:xfrm>
        </p:spPr>
        <p:txBody>
          <a:bodyPr>
            <a:normAutofit fontScale="90000"/>
          </a:bodyPr>
          <a:lstStyle/>
          <a:p>
            <a:pPr eaLnBrk="1" hangingPunct="1"/>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r>
              <a:rPr lang="tr-TR" altLang="tr-TR" sz="3200" b="1" smtClean="0"/>
              <a:t/>
            </a:r>
            <a:br>
              <a:rPr lang="tr-TR" altLang="tr-TR" sz="3200" b="1" smtClean="0"/>
            </a:br>
            <a:endParaRPr lang="tr-TR" altLang="tr-TR" sz="3200" b="1" smtClean="0"/>
          </a:p>
        </p:txBody>
      </p:sp>
      <p:sp>
        <p:nvSpPr>
          <p:cNvPr id="112643" name="Rectangle 3"/>
          <p:cNvSpPr>
            <a:spLocks noGrp="1" noChangeArrowheads="1"/>
          </p:cNvSpPr>
          <p:nvPr>
            <p:ph idx="1"/>
          </p:nvPr>
        </p:nvSpPr>
        <p:spPr>
          <a:xfrm>
            <a:off x="395288" y="2060575"/>
            <a:ext cx="7986712" cy="3960813"/>
          </a:xfrm>
        </p:spPr>
        <p:txBody>
          <a:bodyPr/>
          <a:lstStyle/>
          <a:p>
            <a:pPr eaLnBrk="1" hangingPunct="1">
              <a:lnSpc>
                <a:spcPct val="90000"/>
              </a:lnSpc>
              <a:buFontTx/>
              <a:buNone/>
            </a:pPr>
            <a:r>
              <a:rPr lang="tr-TR" altLang="tr-TR" sz="2800" b="1" smtClean="0"/>
              <a:t>  </a:t>
            </a:r>
            <a:r>
              <a:rPr lang="tr-TR" altLang="tr-TR" sz="2800" b="1" u="sng" smtClean="0">
                <a:solidFill>
                  <a:schemeClr val="tx2"/>
                </a:solidFill>
              </a:rPr>
              <a:t>Yaş </a:t>
            </a:r>
            <a:r>
              <a:rPr lang="tr-TR" altLang="tr-TR" sz="2800" b="1" smtClean="0">
                <a:solidFill>
                  <a:schemeClr val="tx2"/>
                </a:solidFill>
              </a:rPr>
              <a:t> </a:t>
            </a:r>
            <a:r>
              <a:rPr lang="tr-TR" altLang="tr-TR" sz="2800" b="1" u="sng" smtClean="0">
                <a:solidFill>
                  <a:schemeClr val="tx2"/>
                </a:solidFill>
              </a:rPr>
              <a:t>değerleri</a:t>
            </a:r>
            <a:r>
              <a:rPr lang="tr-TR" altLang="tr-TR" sz="2800" b="1" u="sng" smtClean="0"/>
              <a:t> </a:t>
            </a:r>
            <a:r>
              <a:rPr lang="tr-TR" altLang="tr-TR" sz="2800" b="1" smtClean="0"/>
              <a:t>         </a:t>
            </a:r>
            <a:r>
              <a:rPr lang="tr-TR" altLang="tr-TR" sz="2800" b="1" u="sng" smtClean="0">
                <a:solidFill>
                  <a:schemeClr val="tx2"/>
                </a:solidFill>
              </a:rPr>
              <a:t>Ortalama kan basın</a:t>
            </a:r>
            <a:r>
              <a:rPr lang="tr-TR" altLang="tr-TR" sz="2800" b="1" u="sng" smtClean="0"/>
              <a:t> </a:t>
            </a:r>
          </a:p>
          <a:p>
            <a:pPr eaLnBrk="1" hangingPunct="1">
              <a:lnSpc>
                <a:spcPct val="90000"/>
              </a:lnSpc>
              <a:buFontTx/>
              <a:buNone/>
            </a:pPr>
            <a:r>
              <a:rPr lang="tr-TR" altLang="tr-TR" sz="2800" smtClean="0"/>
              <a:t>   Yeni doğan   ----------         40 / mm.Hg.</a:t>
            </a:r>
          </a:p>
          <a:p>
            <a:pPr eaLnBrk="1" hangingPunct="1">
              <a:lnSpc>
                <a:spcPct val="90000"/>
              </a:lnSpc>
            </a:pPr>
            <a:r>
              <a:rPr lang="tr-TR" altLang="tr-TR" sz="2800" smtClean="0"/>
              <a:t>1 ay      -------------------    85 / 55 mm.Hg.</a:t>
            </a:r>
          </a:p>
          <a:p>
            <a:pPr eaLnBrk="1" hangingPunct="1">
              <a:lnSpc>
                <a:spcPct val="90000"/>
              </a:lnSpc>
            </a:pPr>
            <a:r>
              <a:rPr lang="tr-TR" altLang="tr-TR" sz="2800" smtClean="0"/>
              <a:t>1 yaş    -------------------    95 / 65 mm.Hg.</a:t>
            </a:r>
          </a:p>
          <a:p>
            <a:pPr eaLnBrk="1" hangingPunct="1">
              <a:lnSpc>
                <a:spcPct val="90000"/>
              </a:lnSpc>
            </a:pPr>
            <a:r>
              <a:rPr lang="tr-TR" altLang="tr-TR" sz="2800" smtClean="0"/>
              <a:t>6 yaş    -------------------    105 / 65 mm.Hg.</a:t>
            </a:r>
          </a:p>
          <a:p>
            <a:pPr eaLnBrk="1" hangingPunct="1">
              <a:lnSpc>
                <a:spcPct val="90000"/>
              </a:lnSpc>
            </a:pPr>
            <a:r>
              <a:rPr lang="tr-TR" altLang="tr-TR" sz="2800" smtClean="0"/>
              <a:t>10 -13 yaş   ---------------   110 / 65 mm.Hg.</a:t>
            </a:r>
          </a:p>
          <a:p>
            <a:pPr eaLnBrk="1" hangingPunct="1">
              <a:lnSpc>
                <a:spcPct val="90000"/>
              </a:lnSpc>
            </a:pPr>
            <a:r>
              <a:rPr lang="tr-TR" altLang="tr-TR" sz="2800" smtClean="0"/>
              <a:t>14 -17  yaş  ---------------   120 / 80 mm.Hg.</a:t>
            </a:r>
          </a:p>
          <a:p>
            <a:pPr eaLnBrk="1" hangingPunct="1">
              <a:lnSpc>
                <a:spcPct val="90000"/>
              </a:lnSpc>
            </a:pPr>
            <a:r>
              <a:rPr lang="tr-TR" altLang="tr-TR" sz="2800" smtClean="0"/>
              <a:t>18 + yaş  ------------------   120 / 80 mm.Hg. </a:t>
            </a:r>
          </a:p>
        </p:txBody>
      </p:sp>
      <p:sp>
        <p:nvSpPr>
          <p:cNvPr id="112644" name="Rectangle 4"/>
          <p:cNvSpPr>
            <a:spLocks noChangeArrowheads="1"/>
          </p:cNvSpPr>
          <p:nvPr/>
        </p:nvSpPr>
        <p:spPr bwMode="auto">
          <a:xfrm>
            <a:off x="468313" y="692150"/>
            <a:ext cx="7488237" cy="1554163"/>
          </a:xfrm>
          <a:prstGeom prst="rect">
            <a:avLst/>
          </a:prstGeom>
          <a:noFill/>
          <a:ln w="9525">
            <a:noFill/>
            <a:miter lim="800000"/>
            <a:headEnd/>
            <a:tailEnd/>
          </a:ln>
        </p:spPr>
        <p:txBody>
          <a:bodyPr>
            <a:spAutoFit/>
          </a:bodyPr>
          <a:lstStyle/>
          <a:p>
            <a:pPr eaLnBrk="1" hangingPunct="1"/>
            <a:r>
              <a:rPr lang="tr-TR" altLang="tr-TR" sz="3200" b="1">
                <a:solidFill>
                  <a:schemeClr val="tx2"/>
                </a:solidFill>
              </a:rPr>
              <a:t>    Yaşlara  Göre  Ortalama  Kan     Basıncı  Değerleri</a:t>
            </a:r>
            <a:br>
              <a:rPr lang="tr-TR" altLang="tr-TR" sz="3200" b="1">
                <a:solidFill>
                  <a:schemeClr val="tx2"/>
                </a:solidFill>
              </a:rPr>
            </a:br>
            <a:endParaRPr lang="tr-TR" altLang="tr-TR" sz="3200" b="1">
              <a:solidFill>
                <a:schemeClr val="tx2"/>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idx="1"/>
          </p:nvPr>
        </p:nvSpPr>
        <p:spPr/>
        <p:txBody>
          <a:bodyPr/>
          <a:lstStyle/>
          <a:p>
            <a:pPr eaLnBrk="1" hangingPunct="1"/>
            <a:r>
              <a:rPr lang="tr-TR" altLang="tr-TR" sz="2800" smtClean="0"/>
              <a:t>Yetişkinlerde </a:t>
            </a:r>
            <a:r>
              <a:rPr lang="tr-TR" altLang="tr-TR" sz="2800" b="1" smtClean="0">
                <a:solidFill>
                  <a:srgbClr val="FF0000"/>
                </a:solidFill>
              </a:rPr>
              <a:t>Hipertansiyon sınır</a:t>
            </a:r>
            <a:r>
              <a:rPr lang="tr-TR" altLang="tr-TR" sz="2800" smtClean="0">
                <a:solidFill>
                  <a:srgbClr val="FF0000"/>
                </a:solidFill>
              </a:rPr>
              <a:t> </a:t>
            </a:r>
            <a:r>
              <a:rPr lang="tr-TR" altLang="tr-TR" sz="2800" smtClean="0"/>
              <a:t>değeri 140 / 90 mm.Hg. dır.</a:t>
            </a:r>
            <a:endParaRPr lang="tr-TR" altLang="tr-TR" sz="2800" b="1" smtClean="0"/>
          </a:p>
          <a:p>
            <a:pPr eaLnBrk="1" hangingPunct="1"/>
            <a:r>
              <a:rPr lang="tr-TR" altLang="tr-TR" sz="2800" b="1" smtClean="0">
                <a:solidFill>
                  <a:schemeClr val="tx2"/>
                </a:solidFill>
              </a:rPr>
              <a:t>Sistolik</a:t>
            </a:r>
            <a:r>
              <a:rPr lang="tr-TR" altLang="tr-TR" sz="2800" smtClean="0"/>
              <a:t> kan basıncı değeri </a:t>
            </a:r>
            <a:r>
              <a:rPr lang="tr-TR" altLang="tr-TR" sz="2800" b="1" smtClean="0">
                <a:solidFill>
                  <a:srgbClr val="FF0000"/>
                </a:solidFill>
              </a:rPr>
              <a:t>90 mm.Hg.</a:t>
            </a:r>
            <a:r>
              <a:rPr lang="tr-TR" altLang="tr-TR" sz="2800" smtClean="0">
                <a:solidFill>
                  <a:srgbClr val="FF0000"/>
                </a:solidFill>
              </a:rPr>
              <a:t> </a:t>
            </a:r>
            <a:r>
              <a:rPr lang="tr-TR" altLang="tr-TR" sz="2800" smtClean="0"/>
              <a:t>ve daha düşük olması </a:t>
            </a:r>
            <a:r>
              <a:rPr lang="tr-TR" altLang="tr-TR" sz="2800" b="1" smtClean="0">
                <a:solidFill>
                  <a:schemeClr val="tx2"/>
                </a:solidFill>
              </a:rPr>
              <a:t>Hipotansiyon</a:t>
            </a:r>
            <a:r>
              <a:rPr lang="tr-TR" altLang="tr-TR" sz="2800" smtClean="0">
                <a:solidFill>
                  <a:schemeClr val="tx2"/>
                </a:solidFill>
              </a:rPr>
              <a:t>d</a:t>
            </a:r>
            <a:r>
              <a:rPr lang="tr-TR" altLang="tr-TR" sz="2800" smtClean="0"/>
              <a:t>ur.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idx="1"/>
          </p:nvPr>
        </p:nvSpPr>
        <p:spPr>
          <a:xfrm>
            <a:off x="827088" y="1484313"/>
            <a:ext cx="7859712" cy="4641850"/>
          </a:xfrm>
        </p:spPr>
        <p:txBody>
          <a:bodyPr/>
          <a:lstStyle/>
          <a:p>
            <a:pPr eaLnBrk="1" hangingPunct="1">
              <a:buFontTx/>
              <a:buNone/>
            </a:pPr>
            <a:r>
              <a:rPr lang="tr-TR" altLang="tr-TR" b="1" smtClean="0"/>
              <a:t>  </a:t>
            </a:r>
            <a:r>
              <a:rPr lang="tr-TR" altLang="tr-TR" sz="2800" b="1" smtClean="0">
                <a:solidFill>
                  <a:schemeClr val="tx2"/>
                </a:solidFill>
              </a:rPr>
              <a:t>Kan Basıncını Artıran Faktörler :</a:t>
            </a:r>
            <a:r>
              <a:rPr lang="tr-TR" altLang="tr-TR" sz="2800" b="1" smtClean="0"/>
              <a:t> </a:t>
            </a:r>
            <a:endParaRPr lang="tr-TR" altLang="tr-TR" sz="2800" smtClean="0"/>
          </a:p>
          <a:p>
            <a:pPr eaLnBrk="1" hangingPunct="1"/>
            <a:r>
              <a:rPr lang="tr-TR" altLang="tr-TR" sz="2800" smtClean="0"/>
              <a:t>Kardiyak autputun artması</a:t>
            </a:r>
          </a:p>
          <a:p>
            <a:pPr eaLnBrk="1" hangingPunct="1"/>
            <a:r>
              <a:rPr lang="tr-TR" altLang="tr-TR" sz="2800" smtClean="0"/>
              <a:t>Periferik vasküler direncin artması,</a:t>
            </a:r>
          </a:p>
          <a:p>
            <a:pPr eaLnBrk="1" hangingPunct="1"/>
            <a:r>
              <a:rPr lang="tr-TR" altLang="tr-TR" sz="2800" smtClean="0"/>
              <a:t>Kan volümünün artması,</a:t>
            </a:r>
          </a:p>
          <a:p>
            <a:pPr eaLnBrk="1" hangingPunct="1"/>
            <a:r>
              <a:rPr lang="tr-TR" altLang="tr-TR" sz="2800" smtClean="0"/>
              <a:t>Kan viskositesinin artması.</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idx="1"/>
          </p:nvPr>
        </p:nvSpPr>
        <p:spPr/>
        <p:txBody>
          <a:bodyPr/>
          <a:lstStyle/>
          <a:p>
            <a:pPr eaLnBrk="1" hangingPunct="1">
              <a:buFontTx/>
              <a:buNone/>
            </a:pPr>
            <a:r>
              <a:rPr lang="tr-TR" altLang="tr-TR" b="1" smtClean="0"/>
              <a:t>  </a:t>
            </a:r>
            <a:r>
              <a:rPr lang="tr-TR" altLang="tr-TR" b="1" smtClean="0">
                <a:solidFill>
                  <a:schemeClr val="tx2"/>
                </a:solidFill>
              </a:rPr>
              <a:t>Kan Basıncını Düşüren Faktörler :</a:t>
            </a:r>
            <a:endParaRPr lang="tr-TR" altLang="tr-TR" smtClean="0">
              <a:solidFill>
                <a:schemeClr val="tx2"/>
              </a:solidFill>
            </a:endParaRPr>
          </a:p>
          <a:p>
            <a:pPr eaLnBrk="1" hangingPunct="1"/>
            <a:r>
              <a:rPr lang="tr-TR" altLang="tr-TR" smtClean="0"/>
              <a:t>Kardiyak autput’un azalması,</a:t>
            </a:r>
          </a:p>
          <a:p>
            <a:pPr eaLnBrk="1" hangingPunct="1"/>
            <a:r>
              <a:rPr lang="tr-TR" altLang="tr-TR" smtClean="0"/>
              <a:t>Periferik vasküler direncin azalması,</a:t>
            </a:r>
          </a:p>
          <a:p>
            <a:pPr eaLnBrk="1" hangingPunct="1"/>
            <a:r>
              <a:rPr lang="tr-TR" altLang="tr-TR" smtClean="0"/>
              <a:t>Kan volümünün azalması.</a:t>
            </a:r>
          </a:p>
          <a:p>
            <a:pPr eaLnBrk="1" hangingPunct="1"/>
            <a:r>
              <a:rPr lang="tr-TR" altLang="tr-TR" smtClean="0"/>
              <a:t>Kan vizkositesinin azalması.</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68313" y="0"/>
            <a:ext cx="8218487" cy="1989138"/>
          </a:xfrm>
        </p:spPr>
        <p:txBody>
          <a:bodyPr>
            <a:normAutofit/>
          </a:bodyPr>
          <a:lstStyle/>
          <a:p>
            <a:pPr eaLnBrk="1" hangingPunct="1"/>
            <a:r>
              <a:rPr lang="tr-TR" altLang="tr-TR" sz="3200" b="1" dirty="0" err="1" smtClean="0"/>
              <a:t>Arteriyal</a:t>
            </a:r>
            <a:r>
              <a:rPr lang="tr-TR" altLang="tr-TR" sz="3200" b="1" dirty="0" smtClean="0"/>
              <a:t>  Kan  Basıncını  </a:t>
            </a:r>
            <a:r>
              <a:rPr lang="tr-TR" altLang="tr-TR" sz="3200" b="1" dirty="0" err="1" smtClean="0"/>
              <a:t>Etkiley</a:t>
            </a:r>
            <a:r>
              <a:rPr lang="tr-TR" altLang="tr-TR" sz="3200" b="1" dirty="0" smtClean="0"/>
              <a:t>  Faktörler </a:t>
            </a:r>
            <a:br>
              <a:rPr lang="tr-TR" altLang="tr-TR" sz="3200" b="1" dirty="0" smtClean="0"/>
            </a:br>
            <a:endParaRPr lang="tr-TR" altLang="tr-TR" sz="3200" b="1" dirty="0" smtClean="0"/>
          </a:p>
        </p:txBody>
      </p:sp>
      <p:sp>
        <p:nvSpPr>
          <p:cNvPr id="120835" name="Rectangle 3"/>
          <p:cNvSpPr>
            <a:spLocks noGrp="1" noChangeArrowheads="1"/>
          </p:cNvSpPr>
          <p:nvPr>
            <p:ph idx="1"/>
          </p:nvPr>
        </p:nvSpPr>
        <p:spPr>
          <a:xfrm>
            <a:off x="642910" y="1357298"/>
            <a:ext cx="8147050" cy="4852988"/>
          </a:xfrm>
        </p:spPr>
        <p:txBody>
          <a:bodyPr/>
          <a:lstStyle/>
          <a:p>
            <a:pPr eaLnBrk="1" hangingPunct="1">
              <a:lnSpc>
                <a:spcPct val="80000"/>
              </a:lnSpc>
              <a:buFontTx/>
              <a:buNone/>
            </a:pPr>
            <a:r>
              <a:rPr lang="tr-TR" altLang="tr-TR" sz="2800" b="1" dirty="0" smtClean="0"/>
              <a:t>  </a:t>
            </a:r>
            <a:r>
              <a:rPr lang="tr-TR" altLang="tr-TR" sz="2800" b="1" dirty="0" smtClean="0">
                <a:solidFill>
                  <a:schemeClr val="tx2"/>
                </a:solidFill>
              </a:rPr>
              <a:t>Yaş :</a:t>
            </a:r>
            <a:r>
              <a:rPr lang="tr-TR" altLang="tr-TR" sz="2800" dirty="0" smtClean="0">
                <a:solidFill>
                  <a:schemeClr val="tx2"/>
                </a:solidFill>
              </a:rPr>
              <a:t> </a:t>
            </a:r>
          </a:p>
          <a:p>
            <a:pPr eaLnBrk="1" hangingPunct="1">
              <a:lnSpc>
                <a:spcPct val="80000"/>
              </a:lnSpc>
            </a:pPr>
            <a:r>
              <a:rPr lang="tr-TR" altLang="tr-TR" sz="2800" dirty="0" smtClean="0"/>
              <a:t>Yetişkin bireyin kan basıncı değerinde  bireysel farklılıklar söz konusu dur. Genellikle 50 yaşına kadar kan basıncında artış düşük düzeylerde devam eder.</a:t>
            </a:r>
          </a:p>
          <a:p>
            <a:pPr eaLnBrk="1" hangingPunct="1">
              <a:lnSpc>
                <a:spcPct val="80000"/>
              </a:lnSpc>
              <a:buFontTx/>
              <a:buNone/>
            </a:pPr>
            <a:endParaRPr lang="tr-TR" altLang="tr-TR" sz="2800" b="1" dirty="0" smtClean="0"/>
          </a:p>
          <a:p>
            <a:pPr eaLnBrk="1" hangingPunct="1">
              <a:lnSpc>
                <a:spcPct val="80000"/>
              </a:lnSpc>
              <a:buFontTx/>
              <a:buNone/>
            </a:pPr>
            <a:r>
              <a:rPr lang="tr-TR" altLang="tr-TR" sz="2800" b="1" dirty="0" smtClean="0"/>
              <a:t>  </a:t>
            </a:r>
            <a:r>
              <a:rPr lang="tr-TR" altLang="tr-TR" sz="2800" b="1" dirty="0" smtClean="0">
                <a:solidFill>
                  <a:schemeClr val="tx2"/>
                </a:solidFill>
              </a:rPr>
              <a:t>Sempatik Sinir Sisteminin Uyarılması :</a:t>
            </a:r>
          </a:p>
          <a:p>
            <a:pPr eaLnBrk="1" hangingPunct="1">
              <a:lnSpc>
                <a:spcPct val="80000"/>
              </a:lnSpc>
            </a:pPr>
            <a:r>
              <a:rPr lang="tr-TR" altLang="tr-TR" sz="2800" dirty="0" err="1" smtClean="0"/>
              <a:t>Anksiyete</a:t>
            </a:r>
            <a:r>
              <a:rPr lang="tr-TR" altLang="tr-TR" sz="2800" dirty="0" smtClean="0"/>
              <a:t>, korku, ağrı, duygusal gerilim    Sem. Sin. sis. uyarır. Sem. Sin. sis. uyarılması kardiyak </a:t>
            </a:r>
            <a:r>
              <a:rPr lang="tr-TR" altLang="tr-TR" sz="2800" dirty="0" err="1" smtClean="0"/>
              <a:t>autput</a:t>
            </a:r>
            <a:r>
              <a:rPr lang="tr-TR" altLang="tr-TR" sz="2800" dirty="0" smtClean="0"/>
              <a:t> ve </a:t>
            </a:r>
            <a:r>
              <a:rPr lang="tr-TR" altLang="tr-TR" sz="2800" dirty="0" err="1" smtClean="0"/>
              <a:t>periferik</a:t>
            </a:r>
            <a:r>
              <a:rPr lang="tr-TR" altLang="tr-TR" sz="2800" dirty="0" smtClean="0"/>
              <a:t> </a:t>
            </a:r>
            <a:r>
              <a:rPr lang="tr-TR" altLang="tr-TR" sz="2800" dirty="0" err="1" smtClean="0"/>
              <a:t>vasküler</a:t>
            </a:r>
            <a:r>
              <a:rPr lang="tr-TR" altLang="tr-TR" sz="2800" dirty="0" smtClean="0"/>
              <a:t> dirençte artışa neden olarak </a:t>
            </a:r>
            <a:r>
              <a:rPr lang="tr-TR" altLang="tr-TR" sz="2800" dirty="0" err="1" smtClean="0"/>
              <a:t>arteriyal</a:t>
            </a:r>
            <a:r>
              <a:rPr lang="tr-TR" altLang="tr-TR" sz="2800" dirty="0" smtClean="0"/>
              <a:t> kan basıncını artırır.</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idx="1"/>
          </p:nvPr>
        </p:nvSpPr>
        <p:spPr>
          <a:xfrm>
            <a:off x="323850" y="1125538"/>
            <a:ext cx="8362950" cy="5000625"/>
          </a:xfrm>
        </p:spPr>
        <p:txBody>
          <a:bodyPr/>
          <a:lstStyle/>
          <a:p>
            <a:pPr eaLnBrk="1" hangingPunct="1"/>
            <a:r>
              <a:rPr lang="tr-TR" altLang="tr-TR" sz="2800" b="1" dirty="0" smtClean="0">
                <a:solidFill>
                  <a:schemeClr val="tx2"/>
                </a:solidFill>
              </a:rPr>
              <a:t>Cinsiyet :</a:t>
            </a:r>
            <a:r>
              <a:rPr lang="tr-TR" altLang="tr-TR" sz="2800" dirty="0" smtClean="0">
                <a:solidFill>
                  <a:schemeClr val="tx2"/>
                </a:solidFill>
              </a:rPr>
              <a:t> </a:t>
            </a:r>
          </a:p>
          <a:p>
            <a:pPr eaLnBrk="1" hangingPunct="1">
              <a:buFontTx/>
              <a:buNone/>
            </a:pPr>
            <a:r>
              <a:rPr lang="tr-TR" altLang="tr-TR" sz="2800" dirty="0" smtClean="0"/>
              <a:t>  	</a:t>
            </a:r>
            <a:r>
              <a:rPr lang="tr-TR" altLang="tr-TR" sz="2800" dirty="0" err="1" smtClean="0"/>
              <a:t>Adelosan</a:t>
            </a:r>
            <a:r>
              <a:rPr lang="tr-TR" altLang="tr-TR" sz="2800" dirty="0" smtClean="0"/>
              <a:t> döneminden sonra </a:t>
            </a:r>
            <a:r>
              <a:rPr lang="tr-TR" altLang="tr-TR" sz="2800" dirty="0" err="1" smtClean="0"/>
              <a:t>hormonal</a:t>
            </a:r>
            <a:r>
              <a:rPr lang="tr-TR" altLang="tr-TR" sz="2800" dirty="0" smtClean="0"/>
              <a:t> değişikliğe bağlı olarak erkeklerde kadınlara göre yüksek olur. Kadınlarda menopoza girdikten sonra </a:t>
            </a:r>
            <a:r>
              <a:rPr lang="tr-TR" altLang="tr-TR" sz="2800" dirty="0" err="1" smtClean="0"/>
              <a:t>sistolik</a:t>
            </a:r>
            <a:r>
              <a:rPr lang="tr-TR" altLang="tr-TR" sz="2800" dirty="0" smtClean="0"/>
              <a:t> kan basıncı aynı yaştaki erkeklerden daha yüksek olur.</a:t>
            </a:r>
            <a:endParaRPr lang="tr-TR" altLang="tr-TR" sz="2800" b="1" dirty="0" smtClean="0"/>
          </a:p>
          <a:p>
            <a:pPr eaLnBrk="1" hangingPunct="1"/>
            <a:r>
              <a:rPr lang="tr-TR" altLang="tr-TR" sz="2800" b="1" dirty="0" smtClean="0">
                <a:solidFill>
                  <a:schemeClr val="tx2"/>
                </a:solidFill>
              </a:rPr>
              <a:t>Pozisyon :</a:t>
            </a:r>
            <a:r>
              <a:rPr lang="tr-TR" altLang="tr-TR" sz="2800" dirty="0" smtClean="0">
                <a:solidFill>
                  <a:schemeClr val="tx2"/>
                </a:solidFill>
              </a:rPr>
              <a:t> </a:t>
            </a:r>
          </a:p>
          <a:p>
            <a:pPr eaLnBrk="1" hangingPunct="1">
              <a:buFontTx/>
              <a:buNone/>
            </a:pPr>
            <a:r>
              <a:rPr lang="tr-TR" altLang="tr-TR" sz="2800" dirty="0" smtClean="0"/>
              <a:t>   Yatarken kan basıncı değeri daha yüksek, otururken yada ayakta dururken daha düşüktür.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idx="1"/>
          </p:nvPr>
        </p:nvSpPr>
        <p:spPr/>
        <p:txBody>
          <a:bodyPr/>
          <a:lstStyle/>
          <a:p>
            <a:pPr eaLnBrk="1" hangingPunct="1"/>
            <a:r>
              <a:rPr lang="tr-TR" altLang="tr-TR" b="1" smtClean="0">
                <a:solidFill>
                  <a:schemeClr val="tx2"/>
                </a:solidFill>
              </a:rPr>
              <a:t>Ortostatik ya da Postürel Hipotansiyon</a:t>
            </a:r>
          </a:p>
          <a:p>
            <a:pPr eaLnBrk="1" hangingPunct="1">
              <a:buFontTx/>
              <a:buNone/>
            </a:pPr>
            <a:r>
              <a:rPr lang="tr-TR" altLang="tr-TR" smtClean="0"/>
              <a:t>   </a:t>
            </a:r>
            <a:r>
              <a:rPr lang="tr-TR" altLang="tr-TR" sz="2800" smtClean="0"/>
              <a:t>Bireyin yatar pozisyondan oturur pozisyona gelmesine ya da aniden ayağa kalkmasına bağlı olarak ortaya çıkar. 60 yaşın üzerindeki bireylerde daha sık görülür.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Grp="1" noChangeArrowheads="1"/>
          </p:cNvSpPr>
          <p:nvPr>
            <p:ph idx="1"/>
          </p:nvPr>
        </p:nvSpPr>
        <p:spPr>
          <a:xfrm>
            <a:off x="468313" y="1052513"/>
            <a:ext cx="7913687" cy="4433887"/>
          </a:xfrm>
        </p:spPr>
        <p:txBody>
          <a:bodyPr/>
          <a:lstStyle/>
          <a:p>
            <a:pPr eaLnBrk="1" hangingPunct="1">
              <a:buFontTx/>
              <a:buNone/>
            </a:pPr>
            <a:r>
              <a:rPr lang="tr-TR" altLang="tr-TR" sz="2800" b="1" dirty="0" smtClean="0"/>
              <a:t>  </a:t>
            </a:r>
            <a:r>
              <a:rPr lang="tr-TR" altLang="tr-TR" sz="2800" b="1" dirty="0" smtClean="0">
                <a:solidFill>
                  <a:schemeClr val="tx2"/>
                </a:solidFill>
              </a:rPr>
              <a:t>Hipertansiyon nedenleri</a:t>
            </a:r>
            <a:endParaRPr lang="tr-TR" altLang="tr-TR" sz="2800" dirty="0" smtClean="0">
              <a:solidFill>
                <a:schemeClr val="tx2"/>
              </a:solidFill>
            </a:endParaRPr>
          </a:p>
          <a:p>
            <a:pPr eaLnBrk="1" hangingPunct="1"/>
            <a:r>
              <a:rPr lang="tr-TR" altLang="tr-TR" sz="2800" dirty="0" smtClean="0"/>
              <a:t>Koroner arter hastalıkları,</a:t>
            </a:r>
          </a:p>
          <a:p>
            <a:pPr eaLnBrk="1" hangingPunct="1"/>
            <a:r>
              <a:rPr lang="tr-TR" altLang="tr-TR" sz="2800" dirty="0" smtClean="0"/>
              <a:t>Kalp yetmezliği,</a:t>
            </a:r>
          </a:p>
          <a:p>
            <a:pPr eaLnBrk="1" hangingPunct="1"/>
            <a:r>
              <a:rPr lang="tr-TR" altLang="tr-TR" sz="2800" dirty="0" smtClean="0"/>
              <a:t>Böbrek hastalıkları,</a:t>
            </a:r>
          </a:p>
          <a:p>
            <a:pPr eaLnBrk="1" hangingPunct="1"/>
            <a:r>
              <a:rPr lang="tr-TR" altLang="tr-TR" sz="2800" dirty="0" err="1" smtClean="0"/>
              <a:t>Retinopati</a:t>
            </a:r>
            <a:endParaRPr lang="tr-TR" altLang="tr-TR" sz="2800" dirty="0" smtClean="0"/>
          </a:p>
          <a:p>
            <a:pPr eaLnBrk="1" hangingPunct="1">
              <a:buFontTx/>
              <a:buNone/>
            </a:pPr>
            <a:r>
              <a:rPr lang="tr-TR" altLang="tr-TR" sz="2800" dirty="0" smtClean="0"/>
              <a:t>   Hipertansiyon oluşumunda ; şişmanlık, kan kolesterol düzeyinin yüksek olması,sigara içme, aşırı alkol tüketimi, stresli yaşam koşulları gibi etkenler rol oynar.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idx="1"/>
          </p:nvPr>
        </p:nvSpPr>
        <p:spPr>
          <a:xfrm>
            <a:off x="539750" y="1052513"/>
            <a:ext cx="7842250" cy="4433887"/>
          </a:xfrm>
        </p:spPr>
        <p:txBody>
          <a:bodyPr>
            <a:normAutofit fontScale="47500" lnSpcReduction="20000"/>
          </a:bodyPr>
          <a:lstStyle/>
          <a:p>
            <a:pPr eaLnBrk="1" hangingPunct="1">
              <a:lnSpc>
                <a:spcPct val="90000"/>
              </a:lnSpc>
              <a:buFontTx/>
              <a:buNone/>
            </a:pPr>
            <a:r>
              <a:rPr lang="tr-TR" altLang="tr-TR" dirty="0" smtClean="0"/>
              <a:t>  Hipotansiyonun nedenleri,</a:t>
            </a:r>
          </a:p>
          <a:p>
            <a:r>
              <a:rPr lang="tr-TR" sz="2800" b="1" dirty="0" smtClean="0"/>
              <a:t>Düşük tansiyona neden olabilecek tıbbi durumlar şunlardır:</a:t>
            </a:r>
            <a:endParaRPr lang="tr-TR" sz="2800" dirty="0" smtClean="0"/>
          </a:p>
          <a:p>
            <a:r>
              <a:rPr lang="tr-TR" sz="2800" b="1" dirty="0" smtClean="0"/>
              <a:t>Gebelik:</a:t>
            </a:r>
            <a:r>
              <a:rPr lang="tr-TR" sz="2800" dirty="0" smtClean="0"/>
              <a:t> Dolaşım sistemi hamilelik sırasında hızla genişlediğinden, kan basıncının düşmesi muhtemeldir. Bu normaldir ve doğumdan sonra kan basıncı genellikle hamilelik öncesi seviyenize geri döner.</a:t>
            </a:r>
          </a:p>
          <a:p>
            <a:r>
              <a:rPr lang="tr-TR" sz="2800" b="1" dirty="0" smtClean="0"/>
              <a:t>Kalp Sorunları:</a:t>
            </a:r>
            <a:r>
              <a:rPr lang="tr-TR" sz="2800" dirty="0" smtClean="0"/>
              <a:t> Düşük tansiyona yol açabilen bazı kalp rahatsızlıkları arasında aşırı düşük kalp hızı (</a:t>
            </a:r>
            <a:r>
              <a:rPr lang="tr-TR" sz="2800" dirty="0" err="1" smtClean="0">
                <a:hlinkClick r:id="rId3" tooltip="bradikardi"/>
              </a:rPr>
              <a:t>bradikardi</a:t>
            </a:r>
            <a:r>
              <a:rPr lang="tr-TR" sz="2800" dirty="0" smtClean="0"/>
              <a:t>), </a:t>
            </a:r>
            <a:r>
              <a:rPr lang="tr-TR" sz="2800" dirty="0" smtClean="0">
                <a:hlinkClick r:id="rId4" tooltip="kalp kapak"/>
              </a:rPr>
              <a:t>kalp kapak</a:t>
            </a:r>
            <a:r>
              <a:rPr lang="tr-TR" sz="2800" dirty="0" smtClean="0"/>
              <a:t>çık problemleri, </a:t>
            </a:r>
            <a:r>
              <a:rPr lang="tr-TR" sz="2800" dirty="0" smtClean="0">
                <a:hlinkClick r:id="rId5" tooltip="kalp krizi"/>
              </a:rPr>
              <a:t>kalp krizi</a:t>
            </a:r>
            <a:r>
              <a:rPr lang="tr-TR" sz="2800" dirty="0" smtClean="0"/>
              <a:t> ve </a:t>
            </a:r>
            <a:r>
              <a:rPr lang="tr-TR" sz="2800" dirty="0" smtClean="0">
                <a:hlinkClick r:id="rId3" tooltip="kalp yetmezliği"/>
              </a:rPr>
              <a:t>kalp yetmezliği</a:t>
            </a:r>
            <a:r>
              <a:rPr lang="tr-TR" sz="2800" dirty="0" smtClean="0"/>
              <a:t> sayılabilir.</a:t>
            </a:r>
          </a:p>
          <a:p>
            <a:r>
              <a:rPr lang="tr-TR" sz="2800" b="1" dirty="0" smtClean="0"/>
              <a:t>Endokrin Problemleri:</a:t>
            </a:r>
            <a:r>
              <a:rPr lang="tr-TR" sz="2800" dirty="0" smtClean="0"/>
              <a:t> </a:t>
            </a:r>
            <a:r>
              <a:rPr lang="tr-TR" sz="2800" dirty="0" err="1" smtClean="0"/>
              <a:t>Paratiroid</a:t>
            </a:r>
            <a:r>
              <a:rPr lang="tr-TR" sz="2800" dirty="0" smtClean="0"/>
              <a:t> hastalığı, adrenal yetmezlik (</a:t>
            </a:r>
            <a:r>
              <a:rPr lang="tr-TR" sz="2800" dirty="0" err="1" smtClean="0"/>
              <a:t>Addison</a:t>
            </a:r>
            <a:r>
              <a:rPr lang="tr-TR" sz="2800" dirty="0" smtClean="0"/>
              <a:t> hastalığı), düşük kan şekeri (hipoglisemi) ve bazı durumlarda </a:t>
            </a:r>
            <a:r>
              <a:rPr lang="tr-TR" sz="2800" dirty="0" smtClean="0">
                <a:hlinkClick r:id="rId6" tooltip="diyabet"/>
              </a:rPr>
              <a:t>diyabet</a:t>
            </a:r>
            <a:r>
              <a:rPr lang="tr-TR" sz="2800" dirty="0" smtClean="0"/>
              <a:t> gibi </a:t>
            </a:r>
            <a:r>
              <a:rPr lang="tr-TR" sz="2800" dirty="0" err="1" smtClean="0">
                <a:hlinkClick r:id="rId7" tooltip="tiroid"/>
              </a:rPr>
              <a:t>tiroid</a:t>
            </a:r>
            <a:r>
              <a:rPr lang="tr-TR" sz="2800" dirty="0" smtClean="0"/>
              <a:t> rahatsızlıkları düşük tansiyonu tetikleyebilir.</a:t>
            </a:r>
          </a:p>
          <a:p>
            <a:r>
              <a:rPr lang="tr-TR" sz="2800" b="1" dirty="0" err="1" smtClean="0"/>
              <a:t>Dehidrasyon</a:t>
            </a:r>
            <a:r>
              <a:rPr lang="tr-TR" sz="2800" b="1" dirty="0" smtClean="0"/>
              <a:t>:</a:t>
            </a:r>
            <a:r>
              <a:rPr lang="tr-TR" sz="2800" dirty="0" smtClean="0"/>
              <a:t> Vücudunuz aldığından daha fazla su kaybettiğinde, halsizlik, baş dönmesi ve yorgunluğa neden olabilir. Ateş, </a:t>
            </a:r>
            <a:r>
              <a:rPr lang="tr-TR" sz="2800" dirty="0" smtClean="0">
                <a:hlinkClick r:id="rId8" tooltip="kusma"/>
              </a:rPr>
              <a:t>kusma</a:t>
            </a:r>
            <a:r>
              <a:rPr lang="tr-TR" sz="2800" dirty="0" smtClean="0"/>
              <a:t>, şiddetli </a:t>
            </a:r>
            <a:r>
              <a:rPr lang="tr-TR" sz="2800" dirty="0" smtClean="0">
                <a:hlinkClick r:id="rId8" tooltip="ishal"/>
              </a:rPr>
              <a:t>ishal</a:t>
            </a:r>
            <a:r>
              <a:rPr lang="tr-TR" sz="2800" dirty="0" smtClean="0"/>
              <a:t>, </a:t>
            </a:r>
            <a:r>
              <a:rPr lang="tr-TR" sz="2800" dirty="0" err="1" smtClean="0"/>
              <a:t>diüretiklerin</a:t>
            </a:r>
            <a:r>
              <a:rPr lang="tr-TR" sz="2800" dirty="0" smtClean="0"/>
              <a:t> aşırı kullanımı ve yorucu egzersiz </a:t>
            </a:r>
            <a:r>
              <a:rPr lang="tr-TR" sz="2800" dirty="0" err="1" smtClean="0"/>
              <a:t>dehidrasyonaa</a:t>
            </a:r>
            <a:r>
              <a:rPr lang="tr-TR" sz="2800" dirty="0" smtClean="0"/>
              <a:t> yol açabilir.</a:t>
            </a:r>
          </a:p>
          <a:p>
            <a:r>
              <a:rPr lang="tr-TR" sz="2800" b="1" dirty="0" smtClean="0"/>
              <a:t>Kan Kaybı:</a:t>
            </a:r>
            <a:r>
              <a:rPr lang="tr-TR" sz="2800" dirty="0" smtClean="0"/>
              <a:t> Büyük bir yaralanma veya iç kanama gibi çok fazla kan kaybetmek, vücudunuzdaki kan miktarını azaltır ve kan basıncında ciddi bir düşüşe neden olur.</a:t>
            </a:r>
          </a:p>
          <a:p>
            <a:r>
              <a:rPr lang="tr-TR" sz="2800" b="1" dirty="0" smtClean="0"/>
              <a:t>Şiddetli Enfeksiyon (Septisemi):</a:t>
            </a:r>
            <a:r>
              <a:rPr lang="tr-TR" sz="2800" dirty="0" smtClean="0"/>
              <a:t> Vücuttaki bir enfeksiyon kan dolaşımına girdiğinde, septik şok adı verilen kan basıncında yaşamı tehdit eden bir düşüşe neden olabilir.</a:t>
            </a:r>
          </a:p>
          <a:p>
            <a:r>
              <a:rPr lang="tr-TR" sz="2800" b="1" dirty="0" smtClean="0"/>
              <a:t>Şiddetli Alerjik Reaksiyon (Anafilaksi):</a:t>
            </a:r>
            <a:r>
              <a:rPr lang="tr-TR" sz="2800" dirty="0" smtClean="0"/>
              <a:t> Bu ciddi ve potansiyel olarak yaşamı tehdit eden reaksiyonun ortak tetikleyicileri, gıdaları, bazı ilaçları, böcek zehirlerini ve lateksi içerir. Anafilaksi solunum problemlerine, kovanlara, kaşıntıya, şişmiş bir boğaza ve kan basıncında tehlikeli bir düşüşe neden olabilir.</a:t>
            </a:r>
          </a:p>
          <a:p>
            <a:r>
              <a:rPr lang="tr-TR" sz="2800" b="1" dirty="0" smtClean="0"/>
              <a:t>Diyetinizdeki Besin Eksikliği:</a:t>
            </a:r>
            <a:r>
              <a:rPr lang="tr-TR" sz="2800" dirty="0" smtClean="0"/>
              <a:t> </a:t>
            </a:r>
            <a:r>
              <a:rPr lang="tr-TR" sz="2800" dirty="0" err="1" smtClean="0">
                <a:hlinkClick r:id="rId9"/>
              </a:rPr>
              <a:t>Folik</a:t>
            </a:r>
            <a:r>
              <a:rPr lang="tr-TR" sz="2800" dirty="0" smtClean="0">
                <a:hlinkClick r:id="rId9"/>
              </a:rPr>
              <a:t> asit</a:t>
            </a:r>
            <a:r>
              <a:rPr lang="tr-TR" sz="2800" dirty="0" smtClean="0"/>
              <a:t> ve </a:t>
            </a:r>
            <a:r>
              <a:rPr lang="tr-TR" sz="2800" dirty="0" smtClean="0">
                <a:hlinkClick r:id="rId10"/>
              </a:rPr>
              <a:t>B12 vitamini eksikliği</a:t>
            </a:r>
            <a:r>
              <a:rPr lang="tr-TR" sz="2800" dirty="0" smtClean="0"/>
              <a:t> vücudunuzun yeterli miktarda kan hücresi (</a:t>
            </a:r>
            <a:r>
              <a:rPr lang="tr-TR" sz="2800" dirty="0" smtClean="0">
                <a:hlinkClick r:id="rId11" tooltip="anemi"/>
              </a:rPr>
              <a:t>anemi</a:t>
            </a:r>
            <a:r>
              <a:rPr lang="tr-TR" sz="2800" dirty="0" smtClean="0"/>
              <a:t>) üretmesini engelleyerek düşük tansiyona neden olabilir</a:t>
            </a:r>
            <a:r>
              <a:rPr lang="tr-TR" sz="2800" dirty="0" smtClean="0"/>
              <a:t>.</a:t>
            </a:r>
          </a:p>
          <a:p>
            <a:endParaRPr lang="tr-TR" altLang="tr-TR" sz="2800" dirty="0" smtClean="0"/>
          </a:p>
          <a:p>
            <a:pPr eaLnBrk="1" hangingPunct="1">
              <a:lnSpc>
                <a:spcPct val="90000"/>
              </a:lnSpc>
              <a:buFontTx/>
              <a:buNone/>
            </a:pPr>
            <a:r>
              <a:rPr lang="tr-TR" altLang="tr-TR" sz="2800" dirty="0" smtClean="0"/>
              <a:t>   Hipotansiyon durumunda; baş dönmesi, soğuk terleme, kalp atım hızının artması, zihinsel bulanıklık, idrar miktarında azalma gibi belirtiler gelişir.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Hekimler hastalığı şöyle tanımlar: “Doku ve hücrelerde normal dışı yapısal ve işlevsel (fonksiyonel) değişikliklerin doğurduğu haldir.”</a:t>
            </a:r>
            <a:endParaRPr lang="tr-TR" dirty="0"/>
          </a:p>
        </p:txBody>
      </p:sp>
    </p:spTree>
    <p:extLst>
      <p:ext uri="{BB962C8B-B14F-4D97-AF65-F5344CB8AC3E}">
        <p14:creationId xmlns:p14="http://schemas.microsoft.com/office/powerpoint/2010/main" xmlns="" val="31721097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smtClean="0"/>
              <a:t>Bazı ilaçlar düşük tansiyona neden olabilir, bunlardan bazıları:</a:t>
            </a:r>
            <a:endParaRPr lang="tr-TR" dirty="0" smtClean="0"/>
          </a:p>
          <a:p>
            <a:r>
              <a:rPr lang="tr-TR" dirty="0" err="1" smtClean="0"/>
              <a:t>Furosemid</a:t>
            </a:r>
            <a:r>
              <a:rPr lang="tr-TR" dirty="0" smtClean="0"/>
              <a:t> (</a:t>
            </a:r>
            <a:r>
              <a:rPr lang="tr-TR" dirty="0" err="1" smtClean="0"/>
              <a:t>Lasix</a:t>
            </a:r>
            <a:r>
              <a:rPr lang="tr-TR" dirty="0" smtClean="0"/>
              <a:t>) ve </a:t>
            </a:r>
            <a:r>
              <a:rPr lang="tr-TR" dirty="0" err="1" smtClean="0"/>
              <a:t>hidroklorotiyazid</a:t>
            </a:r>
            <a:r>
              <a:rPr lang="tr-TR" dirty="0" smtClean="0"/>
              <a:t> (</a:t>
            </a:r>
            <a:r>
              <a:rPr lang="tr-TR" dirty="0" err="1" smtClean="0"/>
              <a:t>Maxzide</a:t>
            </a:r>
            <a:r>
              <a:rPr lang="tr-TR" dirty="0" smtClean="0"/>
              <a:t>, </a:t>
            </a:r>
            <a:r>
              <a:rPr lang="tr-TR" dirty="0" err="1" smtClean="0"/>
              <a:t>Microzide</a:t>
            </a:r>
            <a:r>
              <a:rPr lang="tr-TR" dirty="0" smtClean="0"/>
              <a:t>, diğerleri) gibi su hapları (</a:t>
            </a:r>
            <a:r>
              <a:rPr lang="tr-TR" dirty="0" err="1" smtClean="0"/>
              <a:t>diüretikler</a:t>
            </a:r>
            <a:r>
              <a:rPr lang="tr-TR" dirty="0" smtClean="0"/>
              <a:t>)</a:t>
            </a:r>
          </a:p>
          <a:p>
            <a:r>
              <a:rPr lang="tr-TR" dirty="0" err="1" smtClean="0"/>
              <a:t>Prazosin</a:t>
            </a:r>
            <a:r>
              <a:rPr lang="tr-TR" dirty="0" smtClean="0"/>
              <a:t> (</a:t>
            </a:r>
            <a:r>
              <a:rPr lang="tr-TR" dirty="0" err="1" smtClean="0"/>
              <a:t>Minipress</a:t>
            </a:r>
            <a:r>
              <a:rPr lang="tr-TR" dirty="0" smtClean="0"/>
              <a:t>) gibi alfa </a:t>
            </a:r>
            <a:r>
              <a:rPr lang="tr-TR" dirty="0" err="1" smtClean="0"/>
              <a:t>blokerleri</a:t>
            </a:r>
            <a:r>
              <a:rPr lang="tr-TR" dirty="0" smtClean="0"/>
              <a:t>.</a:t>
            </a:r>
          </a:p>
          <a:p>
            <a:r>
              <a:rPr lang="tr-TR" dirty="0" err="1" smtClean="0"/>
              <a:t>Atenolol</a:t>
            </a:r>
            <a:r>
              <a:rPr lang="tr-TR" dirty="0" smtClean="0"/>
              <a:t> (</a:t>
            </a:r>
            <a:r>
              <a:rPr lang="tr-TR" dirty="0" err="1" smtClean="0"/>
              <a:t>Tenormin</a:t>
            </a:r>
            <a:r>
              <a:rPr lang="tr-TR" dirty="0" smtClean="0"/>
              <a:t>) ve </a:t>
            </a:r>
            <a:r>
              <a:rPr lang="tr-TR" dirty="0" err="1" smtClean="0"/>
              <a:t>propranolol</a:t>
            </a:r>
            <a:r>
              <a:rPr lang="tr-TR" dirty="0" smtClean="0"/>
              <a:t> (</a:t>
            </a:r>
            <a:r>
              <a:rPr lang="tr-TR" dirty="0" err="1" smtClean="0"/>
              <a:t>Inderal</a:t>
            </a:r>
            <a:r>
              <a:rPr lang="tr-TR" dirty="0" smtClean="0"/>
              <a:t>, </a:t>
            </a:r>
            <a:r>
              <a:rPr lang="tr-TR" dirty="0" err="1" smtClean="0"/>
              <a:t>Innopran</a:t>
            </a:r>
            <a:r>
              <a:rPr lang="tr-TR" dirty="0" smtClean="0"/>
              <a:t> XL, diğerleri) gibi beta </a:t>
            </a:r>
            <a:r>
              <a:rPr lang="tr-TR" dirty="0" err="1" smtClean="0"/>
              <a:t>blokerleri</a:t>
            </a:r>
            <a:r>
              <a:rPr lang="tr-TR" dirty="0" smtClean="0"/>
              <a:t>.</a:t>
            </a:r>
          </a:p>
          <a:p>
            <a:r>
              <a:rPr lang="tr-TR" dirty="0" err="1" smtClean="0"/>
              <a:t>Pramipeksol</a:t>
            </a:r>
            <a:r>
              <a:rPr lang="tr-TR" dirty="0" smtClean="0"/>
              <a:t> (</a:t>
            </a:r>
            <a:r>
              <a:rPr lang="tr-TR" dirty="0" err="1" smtClean="0"/>
              <a:t>Mirapex</a:t>
            </a:r>
            <a:r>
              <a:rPr lang="tr-TR" dirty="0" smtClean="0"/>
              <a:t>) veya </a:t>
            </a:r>
            <a:r>
              <a:rPr lang="tr-TR" dirty="0" err="1" smtClean="0"/>
              <a:t>levodopa</a:t>
            </a:r>
            <a:r>
              <a:rPr lang="tr-TR" dirty="0" smtClean="0"/>
              <a:t> içerenler gibi Parkinson hastalıkları için ilaçlar.</a:t>
            </a:r>
          </a:p>
          <a:p>
            <a:r>
              <a:rPr lang="tr-TR" dirty="0" err="1" smtClean="0"/>
              <a:t>Doksepin</a:t>
            </a:r>
            <a:r>
              <a:rPr lang="tr-TR" dirty="0" smtClean="0"/>
              <a:t> (</a:t>
            </a:r>
            <a:r>
              <a:rPr lang="tr-TR" dirty="0" err="1" smtClean="0"/>
              <a:t>Silenor</a:t>
            </a:r>
            <a:r>
              <a:rPr lang="tr-TR" dirty="0" smtClean="0"/>
              <a:t>) ve </a:t>
            </a:r>
            <a:r>
              <a:rPr lang="tr-TR" dirty="0" err="1" smtClean="0"/>
              <a:t>imipramin</a:t>
            </a:r>
            <a:r>
              <a:rPr lang="tr-TR" dirty="0" smtClean="0"/>
              <a:t> (</a:t>
            </a:r>
            <a:r>
              <a:rPr lang="tr-TR" dirty="0" err="1" smtClean="0"/>
              <a:t>Tofranil</a:t>
            </a:r>
            <a:r>
              <a:rPr lang="tr-TR" dirty="0" smtClean="0"/>
              <a:t>) dahil olmak üzere belirli tipte </a:t>
            </a:r>
            <a:r>
              <a:rPr lang="tr-TR" dirty="0" err="1" smtClean="0">
                <a:hlinkClick r:id="rId2" tooltip="antidepresanlar"/>
              </a:rPr>
              <a:t>antidepresanlar</a:t>
            </a:r>
            <a:r>
              <a:rPr lang="tr-TR" dirty="0" smtClean="0"/>
              <a:t> (</a:t>
            </a:r>
            <a:r>
              <a:rPr lang="tr-TR" dirty="0" err="1" smtClean="0"/>
              <a:t>trisiklik</a:t>
            </a:r>
            <a:r>
              <a:rPr lang="tr-TR" dirty="0" smtClean="0"/>
              <a:t> </a:t>
            </a:r>
            <a:r>
              <a:rPr lang="tr-TR" dirty="0" err="1" smtClean="0"/>
              <a:t>antidepresanlar</a:t>
            </a:r>
            <a:r>
              <a:rPr lang="tr-TR" dirty="0" smtClean="0"/>
              <a:t>)</a:t>
            </a:r>
          </a:p>
          <a:p>
            <a:r>
              <a:rPr lang="tr-TR" dirty="0" smtClean="0"/>
              <a:t>Özellikle kalp ilacı nitrogliserin ile alındığında </a:t>
            </a:r>
            <a:r>
              <a:rPr lang="tr-TR" dirty="0" err="1" smtClean="0"/>
              <a:t>sildenafil</a:t>
            </a:r>
            <a:r>
              <a:rPr lang="tr-TR" dirty="0" smtClean="0"/>
              <a:t> (</a:t>
            </a:r>
            <a:r>
              <a:rPr lang="tr-TR" dirty="0" err="1" smtClean="0"/>
              <a:t>Revatio</a:t>
            </a:r>
            <a:r>
              <a:rPr lang="tr-TR" dirty="0" smtClean="0"/>
              <a:t>, </a:t>
            </a:r>
            <a:r>
              <a:rPr lang="tr-TR" dirty="0" err="1" smtClean="0"/>
              <a:t>Viagra</a:t>
            </a:r>
            <a:r>
              <a:rPr lang="tr-TR" dirty="0" smtClean="0"/>
              <a:t>) veya </a:t>
            </a:r>
            <a:r>
              <a:rPr lang="tr-TR" dirty="0" err="1" smtClean="0"/>
              <a:t>tadalafil</a:t>
            </a:r>
            <a:r>
              <a:rPr lang="tr-TR" dirty="0" smtClean="0"/>
              <a:t> (</a:t>
            </a:r>
            <a:r>
              <a:rPr lang="tr-TR" dirty="0" err="1" smtClean="0"/>
              <a:t>Adcirca</a:t>
            </a:r>
            <a:r>
              <a:rPr lang="tr-TR" dirty="0" smtClean="0"/>
              <a:t>, </a:t>
            </a:r>
            <a:r>
              <a:rPr lang="tr-TR" dirty="0" err="1" smtClean="0"/>
              <a:t>Cialis</a:t>
            </a:r>
            <a:r>
              <a:rPr lang="tr-TR" dirty="0" smtClean="0"/>
              <a:t>) dahil olmak üzere </a:t>
            </a:r>
            <a:r>
              <a:rPr lang="tr-TR" dirty="0" err="1" smtClean="0"/>
              <a:t>erektil</a:t>
            </a:r>
            <a:r>
              <a:rPr lang="tr-TR" dirty="0" smtClean="0"/>
              <a:t> </a:t>
            </a:r>
            <a:r>
              <a:rPr lang="tr-TR" dirty="0" err="1" smtClean="0"/>
              <a:t>disfonksiyon</a:t>
            </a:r>
            <a:r>
              <a:rPr lang="tr-TR" dirty="0" smtClean="0"/>
              <a:t> için ilaçlar</a:t>
            </a:r>
            <a:r>
              <a:rPr lang="tr-TR" dirty="0" smtClean="0"/>
              <a:t>.</a:t>
            </a:r>
            <a:r>
              <a:rPr lang="tr-TR" dirty="0" smtClean="0"/>
              <a:t/>
            </a:r>
            <a:br>
              <a:rPr lang="tr-TR"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Yaşamsal bulgular</a:t>
            </a:r>
            <a:endParaRPr lang="tr-TR" dirty="0"/>
          </a:p>
        </p:txBody>
      </p:sp>
      <p:sp>
        <p:nvSpPr>
          <p:cNvPr id="3" name="İçerik Yer Tutucusu 2"/>
          <p:cNvSpPr>
            <a:spLocks noGrp="1"/>
          </p:cNvSpPr>
          <p:nvPr>
            <p:ph idx="1"/>
          </p:nvPr>
        </p:nvSpPr>
        <p:spPr/>
        <p:txBody>
          <a:bodyPr/>
          <a:lstStyle/>
          <a:p>
            <a:r>
              <a:rPr lang="tr-TR" dirty="0" smtClean="0"/>
              <a:t>Ateş</a:t>
            </a:r>
          </a:p>
          <a:p>
            <a:r>
              <a:rPr lang="tr-TR" dirty="0" smtClean="0"/>
              <a:t>Solunum</a:t>
            </a:r>
          </a:p>
          <a:p>
            <a:r>
              <a:rPr lang="tr-TR" dirty="0" smtClean="0"/>
              <a:t>Nabız</a:t>
            </a:r>
          </a:p>
          <a:p>
            <a:r>
              <a:rPr lang="tr-TR" dirty="0" smtClean="0"/>
              <a:t>Tansiyon </a:t>
            </a:r>
            <a:endParaRPr lang="tr-TR" dirty="0"/>
          </a:p>
        </p:txBody>
      </p:sp>
    </p:spTree>
    <p:extLst>
      <p:ext uri="{BB962C8B-B14F-4D97-AF65-F5344CB8AC3E}">
        <p14:creationId xmlns:p14="http://schemas.microsoft.com/office/powerpoint/2010/main" xmlns="" val="1023975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Ateş: vücut ısısının normalin üstüne çıkmasıdır.</a:t>
            </a:r>
          </a:p>
          <a:p>
            <a:r>
              <a:rPr lang="tr-TR" dirty="0" smtClean="0"/>
              <a:t>Bir semptomdur ve en sık nedeni enfeksiyondur. </a:t>
            </a:r>
          </a:p>
          <a:p>
            <a:r>
              <a:rPr lang="tr-TR" dirty="0" smtClean="0"/>
              <a:t>Enfeksiyon hastalıklarının da en sık belirtisi/bulgusu ateştir. </a:t>
            </a:r>
          </a:p>
          <a:p>
            <a:pPr marL="0" indent="0">
              <a:buNone/>
            </a:pPr>
            <a:endParaRPr lang="tr-TR" dirty="0"/>
          </a:p>
        </p:txBody>
      </p:sp>
    </p:spTree>
    <p:extLst>
      <p:ext uri="{BB962C8B-B14F-4D97-AF65-F5344CB8AC3E}">
        <p14:creationId xmlns:p14="http://schemas.microsoft.com/office/powerpoint/2010/main" xmlns="" val="243329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Dışında da görülebilir. </a:t>
            </a:r>
          </a:p>
          <a:p>
            <a:r>
              <a:rPr lang="tr-TR" dirty="0" smtClean="0"/>
              <a:t>Her enfeksiyonda ateş bulunmaz.</a:t>
            </a:r>
          </a:p>
          <a:p>
            <a:r>
              <a:rPr lang="tr-TR" dirty="0" smtClean="0"/>
              <a:t>Normal vücut ısısı: 36.8±0.4</a:t>
            </a:r>
            <a:r>
              <a:rPr lang="tr-TR" baseline="30000" dirty="0" smtClean="0"/>
              <a:t>0</a:t>
            </a:r>
            <a:r>
              <a:rPr lang="tr-TR" dirty="0" smtClean="0"/>
              <a:t>C</a:t>
            </a:r>
            <a:endParaRPr lang="tr-TR" dirty="0"/>
          </a:p>
        </p:txBody>
      </p:sp>
    </p:spTree>
    <p:extLst>
      <p:ext uri="{BB962C8B-B14F-4D97-AF65-F5344CB8AC3E}">
        <p14:creationId xmlns:p14="http://schemas.microsoft.com/office/powerpoint/2010/main" xmlns="" val="2605109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850" y="2060575"/>
            <a:ext cx="8362950" cy="1944688"/>
          </a:xfrm>
        </p:spPr>
        <p:txBody>
          <a:bodyPr/>
          <a:lstStyle/>
          <a:p>
            <a:pPr eaLnBrk="1" hangingPunct="1"/>
            <a:r>
              <a:rPr lang="tr-TR" altLang="tr-TR" b="1" dirty="0" smtClean="0"/>
              <a:t>Vücutta Isı Üretimini Etkileyen  Önemli  Faktörler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1705</Words>
  <Application>Microsoft Office PowerPoint</Application>
  <PresentationFormat>Ekran Gösterisi (4:3)</PresentationFormat>
  <Paragraphs>281</Paragraphs>
  <Slides>50</Slides>
  <Notes>32</Notes>
  <HiddenSlides>0</HiddenSlides>
  <MMClips>0</MMClips>
  <ScaleCrop>false</ScaleCrop>
  <HeadingPairs>
    <vt:vector size="4" baseType="variant">
      <vt:variant>
        <vt:lpstr>Tema</vt:lpstr>
      </vt:variant>
      <vt:variant>
        <vt:i4>1</vt:i4>
      </vt:variant>
      <vt:variant>
        <vt:lpstr>Slayt Başlıkları</vt:lpstr>
      </vt:variant>
      <vt:variant>
        <vt:i4>50</vt:i4>
      </vt:variant>
    </vt:vector>
  </HeadingPairs>
  <TitlesOfParts>
    <vt:vector size="51" baseType="lpstr">
      <vt:lpstr>Ofis Teması</vt:lpstr>
      <vt:lpstr>Sağlık Hastalık ve Yaşamsal Bulgular</vt:lpstr>
      <vt:lpstr>Slayt 2</vt:lpstr>
      <vt:lpstr>Slayt 3</vt:lpstr>
      <vt:lpstr>Slayt 4</vt:lpstr>
      <vt:lpstr>Slayt 5</vt:lpstr>
      <vt:lpstr>Yaşamsal bulgular</vt:lpstr>
      <vt:lpstr>Slayt 7</vt:lpstr>
      <vt:lpstr>Slayt 8</vt:lpstr>
      <vt:lpstr>Vücutta Isı Üretimini Etkileyen  Önemli  Faktörler </vt:lpstr>
      <vt:lpstr>Slayt 10</vt:lpstr>
      <vt:lpstr>Slayt 11</vt:lpstr>
      <vt:lpstr>Slayt 12</vt:lpstr>
      <vt:lpstr>Slayt 13</vt:lpstr>
      <vt:lpstr>Isı kaybı</vt:lpstr>
      <vt:lpstr>Slayt 15</vt:lpstr>
      <vt:lpstr>Slayt 16</vt:lpstr>
      <vt:lpstr>Slayt 17</vt:lpstr>
      <vt:lpstr>Slayt 18</vt:lpstr>
      <vt:lpstr>Slayt 19</vt:lpstr>
      <vt:lpstr>Slayt 20</vt:lpstr>
      <vt:lpstr>Slayt 21</vt:lpstr>
      <vt:lpstr>Slayt 22</vt:lpstr>
      <vt:lpstr>Slayt 23</vt:lpstr>
      <vt:lpstr>Slayt 24</vt:lpstr>
      <vt:lpstr> Solunumun  Özellikleri  : </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lpstr>                        </vt:lpstr>
      <vt:lpstr>Slayt 42</vt:lpstr>
      <vt:lpstr>Slayt 43</vt:lpstr>
      <vt:lpstr>Slayt 44</vt:lpstr>
      <vt:lpstr>Arteriyal  Kan  Basıncını  Etkiley  Faktörler  </vt:lpstr>
      <vt:lpstr>Slayt 46</vt:lpstr>
      <vt:lpstr>Slayt 47</vt:lpstr>
      <vt:lpstr>Slayt 48</vt:lpstr>
      <vt:lpstr>Slayt 49</vt:lpstr>
      <vt:lpstr>Slayt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x1</cp:lastModifiedBy>
  <cp:revision>12</cp:revision>
  <dcterms:created xsi:type="dcterms:W3CDTF">2018-09-23T18:28:44Z</dcterms:created>
  <dcterms:modified xsi:type="dcterms:W3CDTF">2019-09-23T06:29:36Z</dcterms:modified>
</cp:coreProperties>
</file>