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sldIdLst>
    <p:sldId id="256" r:id="rId2"/>
    <p:sldId id="312" r:id="rId3"/>
    <p:sldId id="315" r:id="rId4"/>
    <p:sldId id="316" r:id="rId5"/>
    <p:sldId id="317" r:id="rId6"/>
    <p:sldId id="313" r:id="rId7"/>
    <p:sldId id="314" r:id="rId8"/>
    <p:sldId id="258" r:id="rId9"/>
    <p:sldId id="259" r:id="rId10"/>
    <p:sldId id="260" r:id="rId11"/>
    <p:sldId id="261" r:id="rId12"/>
    <p:sldId id="262" r:id="rId13"/>
    <p:sldId id="263" r:id="rId14"/>
    <p:sldId id="264" r:id="rId15"/>
    <p:sldId id="265" r:id="rId16"/>
    <p:sldId id="266" r:id="rId17"/>
    <p:sldId id="267" r:id="rId18"/>
    <p:sldId id="318" r:id="rId19"/>
    <p:sldId id="319" r:id="rId20"/>
    <p:sldId id="321" r:id="rId21"/>
    <p:sldId id="323" r:id="rId22"/>
    <p:sldId id="325" r:id="rId23"/>
    <p:sldId id="326"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304" r:id="rId60"/>
    <p:sldId id="305" r:id="rId61"/>
    <p:sldId id="306" r:id="rId62"/>
    <p:sldId id="307" r:id="rId63"/>
    <p:sldId id="308" r:id="rId64"/>
    <p:sldId id="309" r:id="rId65"/>
    <p:sldId id="310" r:id="rId66"/>
    <p:sldId id="311" r:id="rId67"/>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508" autoAdjust="0"/>
  </p:normalViewPr>
  <p:slideViewPr>
    <p:cSldViewPr>
      <p:cViewPr varScale="1">
        <p:scale>
          <a:sx n="84" d="100"/>
          <a:sy n="84" d="100"/>
        </p:scale>
        <p:origin x="-1402"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tr-TR" smtClean="0"/>
              <a:t>Asıl başlık stili için tıklatın</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5CA13C18-43A0-427D-8E23-BB39ED69EC69}" type="datetimeFigureOut">
              <a:rPr lang="tr-TR" smtClean="0"/>
              <a:t>09.05.2017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7F6E366-4D2F-4D98-8553-9BF847DE73DC}" type="slidenum">
              <a:rPr lang="tr-TR" smtClean="0"/>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5CA13C18-43A0-427D-8E23-BB39ED69EC69}" type="datetimeFigureOut">
              <a:rPr lang="tr-TR" smtClean="0"/>
              <a:t>09.05.2017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7F6E366-4D2F-4D98-8553-9BF847DE73DC}" type="slidenum">
              <a:rPr lang="tr-TR" smtClean="0"/>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5CA13C18-43A0-427D-8E23-BB39ED69EC69}" type="datetimeFigureOut">
              <a:rPr lang="tr-TR" smtClean="0"/>
              <a:t>09.05.2017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7F6E366-4D2F-4D98-8553-9BF847DE73DC}" type="slidenum">
              <a:rPr lang="tr-TR" smtClean="0"/>
              <a:t>‹#›</a:t>
            </a:fld>
            <a:endParaRPr lang="tr-T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5CA13C18-43A0-427D-8E23-BB39ED69EC69}" type="datetimeFigureOut">
              <a:rPr lang="tr-TR" smtClean="0"/>
              <a:t>09.05.2017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7F6E366-4D2F-4D98-8553-9BF847DE73DC}" type="slidenum">
              <a:rPr lang="tr-TR" smtClean="0"/>
              <a:t>‹#›</a:t>
            </a:fld>
            <a:endParaRPr lang="tr-TR"/>
          </a:p>
        </p:txBody>
      </p:sp>
      <p:sp>
        <p:nvSpPr>
          <p:cNvPr id="7" name="Title 6"/>
          <p:cNvSpPr>
            <a:spLocks noGrp="1"/>
          </p:cNvSpPr>
          <p:nvPr>
            <p:ph type="title"/>
          </p:nvPr>
        </p:nvSpPr>
        <p:spPr/>
        <p:txBody>
          <a:bodyPr/>
          <a:lstStyle/>
          <a:p>
            <a:r>
              <a:rPr lang="tr-TR" smtClean="0"/>
              <a:t>Asıl başlık stili için tıklatın</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5CA13C18-43A0-427D-8E23-BB39ED69EC69}" type="datetimeFigureOut">
              <a:rPr lang="tr-TR" smtClean="0"/>
              <a:t>09.05.2017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7F6E366-4D2F-4D98-8553-9BF847DE73DC}" type="slidenum">
              <a:rPr lang="tr-TR" smtClean="0"/>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5" name="Date Placeholder 4"/>
          <p:cNvSpPr>
            <a:spLocks noGrp="1"/>
          </p:cNvSpPr>
          <p:nvPr>
            <p:ph type="dt" sz="half" idx="10"/>
          </p:nvPr>
        </p:nvSpPr>
        <p:spPr/>
        <p:txBody>
          <a:bodyPr/>
          <a:lstStyle/>
          <a:p>
            <a:fld id="{5CA13C18-43A0-427D-8E23-BB39ED69EC69}" type="datetimeFigureOut">
              <a:rPr lang="tr-TR" smtClean="0"/>
              <a:t>09.05.2017</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7F6E366-4D2F-4D98-8553-9BF847DE73DC}" type="slidenum">
              <a:rPr lang="tr-TR" smtClean="0"/>
              <a:t>‹#›</a:t>
            </a:fld>
            <a:endParaRPr lang="tr-TR"/>
          </a:p>
        </p:txBody>
      </p:sp>
      <p:sp>
        <p:nvSpPr>
          <p:cNvPr id="9" name="Content Placeholder 8"/>
          <p:cNvSpPr>
            <a:spLocks noGrp="1"/>
          </p:cNvSpPr>
          <p:nvPr>
            <p:ph sz="quarter" idx="13"/>
          </p:nvPr>
        </p:nvSpPr>
        <p:spPr>
          <a:xfrm>
            <a:off x="676655" y="2679192"/>
            <a:ext cx="3822192" cy="34472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5CA13C18-43A0-427D-8E23-BB39ED69EC69}" type="datetimeFigureOut">
              <a:rPr lang="tr-TR" smtClean="0"/>
              <a:t>09.05.2017</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47F6E366-4D2F-4D98-8553-9BF847DE73DC}" type="slidenum">
              <a:rPr lang="tr-TR" smtClean="0"/>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Date Placeholder 2"/>
          <p:cNvSpPr>
            <a:spLocks noGrp="1"/>
          </p:cNvSpPr>
          <p:nvPr>
            <p:ph type="dt" sz="half" idx="10"/>
          </p:nvPr>
        </p:nvSpPr>
        <p:spPr/>
        <p:txBody>
          <a:bodyPr/>
          <a:lstStyle/>
          <a:p>
            <a:fld id="{5CA13C18-43A0-427D-8E23-BB39ED69EC69}" type="datetimeFigureOut">
              <a:rPr lang="tr-TR" smtClean="0"/>
              <a:t>09.05.2017</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47F6E366-4D2F-4D98-8553-9BF847DE73DC}" type="slidenum">
              <a:rPr lang="tr-TR" smtClean="0"/>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5CA13C18-43A0-427D-8E23-BB39ED69EC69}" type="datetimeFigureOut">
              <a:rPr lang="tr-TR" smtClean="0"/>
              <a:t>09.05.2017</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47F6E366-4D2F-4D98-8553-9BF847DE73DC}" type="slidenum">
              <a:rPr lang="tr-TR" smtClean="0"/>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5CA13C18-43A0-427D-8E23-BB39ED69EC69}" type="datetimeFigureOut">
              <a:rPr lang="tr-TR" smtClean="0"/>
              <a:t>09.05.2017</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7F6E366-4D2F-4D98-8553-9BF847DE73DC}" type="slidenum">
              <a:rPr lang="tr-TR" smtClean="0"/>
              <a:t>‹#›</a:t>
            </a:fld>
            <a:endParaRPr lang="tr-T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tr-TR" smtClean="0"/>
              <a:t>Asıl başlık stili için tıklatın</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5CA13C18-43A0-427D-8E23-BB39ED69EC69}" type="datetimeFigureOut">
              <a:rPr lang="tr-TR" smtClean="0"/>
              <a:t>09.05.2017</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7F6E366-4D2F-4D98-8553-9BF847DE73DC}" type="slidenum">
              <a:rPr lang="tr-TR" smtClean="0"/>
              <a:t>‹#›</a:t>
            </a:fld>
            <a:endParaRPr lang="tr-T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tr-TR" smtClean="0"/>
              <a:t>Asıl başlık stili için tıklatın</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5CA13C18-43A0-427D-8E23-BB39ED69EC69}" type="datetimeFigureOut">
              <a:rPr lang="tr-TR" smtClean="0"/>
              <a:t>09.05.2017</a:t>
            </a:fld>
            <a:endParaRPr lang="tr-T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tr-T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47F6E366-4D2F-4D98-8553-9BF847DE73DC}" type="slidenum">
              <a:rPr lang="tr-TR" smtClean="0"/>
              <a:t>‹#›</a:t>
            </a:fld>
            <a:endParaRPr lang="tr-T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3.jpeg"/><Relationship Id="rId4" Type="http://schemas.openxmlformats.org/officeDocument/2006/relationships/image" Target="../media/image42.emf"/></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 Id="rId4" Type="http://schemas.openxmlformats.org/officeDocument/2006/relationships/image" Target="../media/image57.jpeg"/></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 Id="rId4" Type="http://schemas.openxmlformats.org/officeDocument/2006/relationships/image" Target="../media/image60.jpeg"/></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4.xml"/><Relationship Id="rId4" Type="http://schemas.openxmlformats.org/officeDocument/2006/relationships/image" Target="../media/image63.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p:txBody>
          <a:bodyPr/>
          <a:lstStyle/>
          <a:p>
            <a:r>
              <a:rPr lang="tr-TR" dirty="0" err="1" smtClean="0"/>
              <a:t>Naturalistik</a:t>
            </a:r>
            <a:r>
              <a:rPr lang="tr-TR" dirty="0" smtClean="0"/>
              <a:t> bahçeler</a:t>
            </a:r>
            <a:endParaRPr lang="tr-TR" dirty="0"/>
          </a:p>
        </p:txBody>
      </p:sp>
      <p:sp>
        <p:nvSpPr>
          <p:cNvPr id="3" name="Alt Başlık 2"/>
          <p:cNvSpPr>
            <a:spLocks noGrp="1"/>
          </p:cNvSpPr>
          <p:nvPr>
            <p:ph type="subTitle" idx="1"/>
          </p:nvPr>
        </p:nvSpPr>
        <p:spPr/>
        <p:txBody>
          <a:bodyPr/>
          <a:lstStyle/>
          <a:p>
            <a:r>
              <a:rPr lang="tr-TR" dirty="0" smtClean="0"/>
              <a:t>18. yy.</a:t>
            </a:r>
            <a:endParaRPr lang="tr-TR" dirty="0"/>
          </a:p>
        </p:txBody>
      </p:sp>
    </p:spTree>
    <p:extLst>
      <p:ext uri="{BB962C8B-B14F-4D97-AF65-F5344CB8AC3E}">
        <p14:creationId xmlns:p14="http://schemas.microsoft.com/office/powerpoint/2010/main" val="30208275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4" descr="Kenilworth-0019-ss"/>
          <p:cNvPicPr>
            <a:picLocks noChangeAspect="1" noChangeArrowheads="1"/>
          </p:cNvPicPr>
          <p:nvPr/>
        </p:nvPicPr>
        <p:blipFill>
          <a:blip r:embed="rId2" cstate="print"/>
          <a:srcRect/>
          <a:stretch>
            <a:fillRect/>
          </a:stretch>
        </p:blipFill>
        <p:spPr>
          <a:xfrm>
            <a:off x="357158" y="571480"/>
            <a:ext cx="3960812" cy="3286148"/>
          </a:xfrm>
          <a:prstGeom prst="rect">
            <a:avLst/>
          </a:prstGeom>
          <a:ln>
            <a:noFill/>
          </a:ln>
          <a:effectLst>
            <a:softEdge rad="112500"/>
          </a:effectLst>
        </p:spPr>
      </p:pic>
      <p:pic>
        <p:nvPicPr>
          <p:cNvPr id="4" name="3 Resim" descr="Resim4.jpg"/>
          <p:cNvPicPr>
            <a:picLocks noChangeAspect="1"/>
          </p:cNvPicPr>
          <p:nvPr/>
        </p:nvPicPr>
        <p:blipFill>
          <a:blip r:embed="rId3" cstate="print"/>
          <a:stretch>
            <a:fillRect/>
          </a:stretch>
        </p:blipFill>
        <p:spPr>
          <a:xfrm>
            <a:off x="4932040" y="476672"/>
            <a:ext cx="4082171" cy="6072230"/>
          </a:xfrm>
          <a:prstGeom prst="rect">
            <a:avLst/>
          </a:prstGeom>
          <a:ln>
            <a:noFill/>
          </a:ln>
          <a:effectLst>
            <a:softEdge rad="112500"/>
          </a:effectLst>
        </p:spPr>
      </p:pic>
      <p:sp>
        <p:nvSpPr>
          <p:cNvPr id="11268" name="4 Dikdörtgen"/>
          <p:cNvSpPr>
            <a:spLocks noChangeArrowheads="1"/>
          </p:cNvSpPr>
          <p:nvPr/>
        </p:nvSpPr>
        <p:spPr bwMode="auto">
          <a:xfrm>
            <a:off x="0" y="3965575"/>
            <a:ext cx="5143500" cy="2492990"/>
          </a:xfrm>
          <a:prstGeom prst="rect">
            <a:avLst/>
          </a:prstGeom>
          <a:noFill/>
          <a:ln w="9525">
            <a:noFill/>
            <a:miter lim="800000"/>
            <a:headEnd/>
            <a:tailEnd/>
          </a:ln>
        </p:spPr>
        <p:txBody>
          <a:bodyPr>
            <a:spAutoFit/>
          </a:bodyPr>
          <a:lstStyle/>
          <a:p>
            <a:r>
              <a:rPr lang="tr-TR" sz="2600" dirty="0">
                <a:latin typeface="Book Antiqua" pitchFamily="18" charset="0"/>
              </a:rPr>
              <a:t>Diğer taraftan devrin birçok ünlü yazarları, </a:t>
            </a:r>
            <a:r>
              <a:rPr lang="tr-TR" sz="2600" dirty="0" smtClean="0">
                <a:latin typeface="Book Antiqua" pitchFamily="18" charset="0"/>
              </a:rPr>
              <a:t>doğal  </a:t>
            </a:r>
            <a:r>
              <a:rPr lang="tr-TR" sz="2600" dirty="0">
                <a:latin typeface="Book Antiqua" pitchFamily="18" charset="0"/>
              </a:rPr>
              <a:t>formlarından uzaklaştırılmış “opus </a:t>
            </a:r>
            <a:r>
              <a:rPr lang="tr-TR" sz="2600" dirty="0" err="1">
                <a:latin typeface="Book Antiqua" pitchFamily="18" charset="0"/>
              </a:rPr>
              <a:t>topiorum</a:t>
            </a:r>
            <a:r>
              <a:rPr lang="tr-TR" sz="2600" dirty="0">
                <a:latin typeface="Book Antiqua" pitchFamily="18" charset="0"/>
              </a:rPr>
              <a:t>”, sanatının oyuncakları haline giren ağaçları, çalıları eleştiren yazılar yazmaya </a:t>
            </a:r>
            <a:r>
              <a:rPr lang="tr-TR" sz="2600" dirty="0" smtClean="0">
                <a:latin typeface="Book Antiqua" pitchFamily="18" charset="0"/>
              </a:rPr>
              <a:t>başlamışlardı.</a:t>
            </a:r>
            <a:endParaRPr lang="tr-TR" sz="2600" dirty="0">
              <a:latin typeface="Book Antiqua" pitchFamily="18" charset="0"/>
            </a:endParaRPr>
          </a:p>
        </p:txBody>
      </p:sp>
    </p:spTree>
    <p:extLst>
      <p:ext uri="{BB962C8B-B14F-4D97-AF65-F5344CB8AC3E}">
        <p14:creationId xmlns:p14="http://schemas.microsoft.com/office/powerpoint/2010/main" val="36795934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2 Metin kutusu"/>
          <p:cNvSpPr txBox="1">
            <a:spLocks noChangeArrowheads="1"/>
          </p:cNvSpPr>
          <p:nvPr/>
        </p:nvSpPr>
        <p:spPr bwMode="auto">
          <a:xfrm>
            <a:off x="35496" y="3068960"/>
            <a:ext cx="9144000" cy="2092325"/>
          </a:xfrm>
          <a:prstGeom prst="rect">
            <a:avLst/>
          </a:prstGeom>
          <a:noFill/>
          <a:ln w="9525">
            <a:noFill/>
            <a:miter lim="800000"/>
            <a:headEnd/>
            <a:tailEnd/>
          </a:ln>
        </p:spPr>
        <p:txBody>
          <a:bodyPr>
            <a:spAutoFit/>
          </a:bodyPr>
          <a:lstStyle/>
          <a:p>
            <a:pPr algn="just"/>
            <a:r>
              <a:rPr lang="tr-TR" sz="2600" dirty="0">
                <a:latin typeface="Book Antiqua" pitchFamily="18" charset="0"/>
              </a:rPr>
              <a:t>Birçok İngiliz düşünür ve </a:t>
            </a:r>
            <a:r>
              <a:rPr lang="tr-TR" sz="2600" dirty="0" smtClean="0">
                <a:latin typeface="Book Antiqua" pitchFamily="18" charset="0"/>
              </a:rPr>
              <a:t>yazar </a:t>
            </a:r>
            <a:r>
              <a:rPr lang="tr-TR" sz="2600" dirty="0">
                <a:latin typeface="Book Antiqua" pitchFamily="18" charset="0"/>
              </a:rPr>
              <a:t>Avrupa’ya seyahat etmişler ve ünlü ressamların vaktiyle yapmış oldukları kır manzaralarına ait eserleriyle çok derin şekilde etkilenmişlerdi. Bu tablolardaki ideal peyzajın bütün ham maddeleri İngiltere peyzajında mevcut bulunuyordu.</a:t>
            </a:r>
          </a:p>
        </p:txBody>
      </p:sp>
    </p:spTree>
    <p:extLst>
      <p:ext uri="{BB962C8B-B14F-4D97-AF65-F5344CB8AC3E}">
        <p14:creationId xmlns:p14="http://schemas.microsoft.com/office/powerpoint/2010/main" val="14317452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1 Metin kutusu"/>
          <p:cNvSpPr txBox="1">
            <a:spLocks noChangeArrowheads="1"/>
          </p:cNvSpPr>
          <p:nvPr/>
        </p:nvSpPr>
        <p:spPr bwMode="auto">
          <a:xfrm>
            <a:off x="1071563" y="714375"/>
            <a:ext cx="7143750" cy="892175"/>
          </a:xfrm>
          <a:prstGeom prst="rect">
            <a:avLst/>
          </a:prstGeom>
          <a:noFill/>
          <a:ln w="9525">
            <a:noFill/>
            <a:miter lim="800000"/>
            <a:headEnd/>
            <a:tailEnd/>
          </a:ln>
        </p:spPr>
        <p:txBody>
          <a:bodyPr>
            <a:spAutoFit/>
          </a:bodyPr>
          <a:lstStyle/>
          <a:p>
            <a:r>
              <a:rPr lang="tr-TR" sz="2600" dirty="0">
                <a:latin typeface="Book Antiqua" pitchFamily="18" charset="0"/>
              </a:rPr>
              <a:t>Arazi şekli ve iklim şartları böyle bir peyzajın şekillenmesi için son derece uygundu..</a:t>
            </a:r>
          </a:p>
        </p:txBody>
      </p:sp>
    </p:spTree>
    <p:extLst>
      <p:ext uri="{BB962C8B-B14F-4D97-AF65-F5344CB8AC3E}">
        <p14:creationId xmlns:p14="http://schemas.microsoft.com/office/powerpoint/2010/main" val="1211366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Dikdörtgen"/>
          <p:cNvSpPr>
            <a:spLocks noChangeArrowheads="1"/>
          </p:cNvSpPr>
          <p:nvPr/>
        </p:nvSpPr>
        <p:spPr bwMode="auto">
          <a:xfrm>
            <a:off x="285750" y="4786313"/>
            <a:ext cx="8858250" cy="1692275"/>
          </a:xfrm>
          <a:prstGeom prst="rect">
            <a:avLst/>
          </a:prstGeom>
          <a:noFill/>
          <a:ln w="9525">
            <a:noFill/>
            <a:miter lim="800000"/>
            <a:headEnd/>
            <a:tailEnd/>
          </a:ln>
        </p:spPr>
        <p:txBody>
          <a:bodyPr>
            <a:spAutoFit/>
          </a:bodyPr>
          <a:lstStyle/>
          <a:p>
            <a:r>
              <a:rPr lang="tr-TR" sz="2600" dirty="0">
                <a:latin typeface="Book Antiqua" pitchFamily="18" charset="0"/>
              </a:rPr>
              <a:t>Yuvarlak, yumuşak formlu tepeleri, küçük ormanları ve bunlarla tezat halindeki harikulade güzel </a:t>
            </a:r>
            <a:r>
              <a:rPr lang="tr-TR" sz="2600" dirty="0" err="1">
                <a:latin typeface="Book Antiqua" pitchFamily="18" charset="0"/>
              </a:rPr>
              <a:t>tekstür</a:t>
            </a:r>
            <a:r>
              <a:rPr lang="tr-TR" sz="2600" dirty="0">
                <a:latin typeface="Book Antiqua" pitchFamily="18" charset="0"/>
              </a:rPr>
              <a:t> ve renkteki meraları ile çevre arazisinin bütününü, parkın bir devamı olarak görmek mümkündü.</a:t>
            </a:r>
          </a:p>
        </p:txBody>
      </p:sp>
      <p:pic>
        <p:nvPicPr>
          <p:cNvPr id="14339" name="Picture 2" descr="C:\Users\teknosa\Desktop\Yeni klasör\life_garden_stourhead_bb.jpg"/>
          <p:cNvPicPr>
            <a:picLocks noChangeAspect="1" noChangeArrowheads="1"/>
          </p:cNvPicPr>
          <p:nvPr/>
        </p:nvPicPr>
        <p:blipFill>
          <a:blip r:embed="rId2"/>
          <a:srcRect/>
          <a:stretch>
            <a:fillRect/>
          </a:stretch>
        </p:blipFill>
        <p:spPr bwMode="auto">
          <a:xfrm>
            <a:off x="357188" y="500063"/>
            <a:ext cx="4000500" cy="4143375"/>
          </a:xfrm>
          <a:prstGeom prst="rect">
            <a:avLst/>
          </a:prstGeom>
          <a:noFill/>
          <a:ln w="9525">
            <a:noFill/>
            <a:miter lim="800000"/>
            <a:headEnd/>
            <a:tailEnd/>
          </a:ln>
        </p:spPr>
      </p:pic>
      <p:pic>
        <p:nvPicPr>
          <p:cNvPr id="14340" name="Picture 3" descr="C:\Users\teknosa\Desktop\Yeni klasör\ss_garden_stream_swan.gif"/>
          <p:cNvPicPr>
            <a:picLocks noChangeAspect="1" noChangeArrowheads="1"/>
          </p:cNvPicPr>
          <p:nvPr/>
        </p:nvPicPr>
        <p:blipFill>
          <a:blip r:embed="rId3"/>
          <a:srcRect/>
          <a:stretch>
            <a:fillRect/>
          </a:stretch>
        </p:blipFill>
        <p:spPr bwMode="auto">
          <a:xfrm>
            <a:off x="4557713" y="500063"/>
            <a:ext cx="4586287" cy="4143375"/>
          </a:xfrm>
          <a:prstGeom prst="rect">
            <a:avLst/>
          </a:prstGeom>
          <a:noFill/>
          <a:ln w="9525">
            <a:noFill/>
            <a:miter lim="800000"/>
            <a:headEnd/>
            <a:tailEnd/>
          </a:ln>
        </p:spPr>
      </p:pic>
    </p:spTree>
    <p:extLst>
      <p:ext uri="{BB962C8B-B14F-4D97-AF65-F5344CB8AC3E}">
        <p14:creationId xmlns:p14="http://schemas.microsoft.com/office/powerpoint/2010/main" val="31770665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683568" y="1792754"/>
            <a:ext cx="7740352" cy="2492990"/>
          </a:xfrm>
          <a:prstGeom prst="rect">
            <a:avLst/>
          </a:prstGeom>
          <a:solidFill>
            <a:schemeClr val="bg2">
              <a:lumMod val="75000"/>
              <a:alpha val="45000"/>
            </a:schemeClr>
          </a:solidFill>
        </p:spPr>
        <p:txBody>
          <a:bodyPr wrap="square">
            <a:spAutoFit/>
          </a:bodyPr>
          <a:lstStyle/>
          <a:p>
            <a:pPr fontAlgn="auto">
              <a:spcBef>
                <a:spcPts val="0"/>
              </a:spcBef>
              <a:spcAft>
                <a:spcPts val="0"/>
              </a:spcAft>
              <a:defRPr/>
            </a:pPr>
            <a:r>
              <a:rPr lang="tr-TR" sz="2600" b="1" i="1" dirty="0">
                <a:latin typeface="+mn-lt"/>
                <a:cs typeface="+mn-cs"/>
              </a:rPr>
              <a:t> </a:t>
            </a:r>
            <a:r>
              <a:rPr lang="tr-TR" sz="2600" dirty="0">
                <a:latin typeface="+mn-lt"/>
                <a:cs typeface="+mn-cs"/>
              </a:rPr>
              <a:t>Bütün Avrupa’da bahçe sanatında adeta bir devrim yapmış olan </a:t>
            </a:r>
            <a:r>
              <a:rPr lang="tr-TR" sz="2600" dirty="0">
                <a:solidFill>
                  <a:schemeClr val="accent1"/>
                </a:solidFill>
                <a:latin typeface="+mn-lt"/>
                <a:cs typeface="+mn-cs"/>
              </a:rPr>
              <a:t>Natüralizm</a:t>
            </a:r>
            <a:r>
              <a:rPr lang="tr-TR" sz="2600" dirty="0">
                <a:latin typeface="+mn-lt"/>
                <a:cs typeface="+mn-cs"/>
              </a:rPr>
              <a:t> düşüncesinin ve ilhamının İngiltere’de doğuşunun belki de en önemli sebebi, İngiliz halkının kır içinde yürümeye olan aşırı merakı olmuştur.</a:t>
            </a:r>
          </a:p>
          <a:p>
            <a:pPr fontAlgn="auto">
              <a:spcBef>
                <a:spcPts val="0"/>
              </a:spcBef>
              <a:spcAft>
                <a:spcPts val="0"/>
              </a:spcAft>
              <a:defRPr/>
            </a:pPr>
            <a:endParaRPr lang="tr-TR" sz="2600" dirty="0">
              <a:latin typeface="+mn-lt"/>
              <a:cs typeface="+mn-cs"/>
            </a:endParaRPr>
          </a:p>
        </p:txBody>
      </p:sp>
    </p:spTree>
    <p:extLst>
      <p:ext uri="{BB962C8B-B14F-4D97-AF65-F5344CB8AC3E}">
        <p14:creationId xmlns:p14="http://schemas.microsoft.com/office/powerpoint/2010/main" val="18865741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Metin kutusu"/>
          <p:cNvSpPr txBox="1">
            <a:spLocks noChangeArrowheads="1"/>
          </p:cNvSpPr>
          <p:nvPr/>
        </p:nvSpPr>
        <p:spPr bwMode="auto">
          <a:xfrm>
            <a:off x="0" y="4365625"/>
            <a:ext cx="9429750" cy="2492375"/>
          </a:xfrm>
          <a:prstGeom prst="rect">
            <a:avLst/>
          </a:prstGeom>
          <a:noFill/>
          <a:ln w="9525">
            <a:noFill/>
            <a:miter lim="800000"/>
            <a:headEnd/>
            <a:tailEnd/>
          </a:ln>
        </p:spPr>
        <p:txBody>
          <a:bodyPr>
            <a:spAutoFit/>
          </a:bodyPr>
          <a:lstStyle/>
          <a:p>
            <a:r>
              <a:rPr lang="tr-TR" sz="2600" dirty="0">
                <a:latin typeface="Book Antiqua" pitchFamily="18" charset="0"/>
              </a:rPr>
              <a:t>Bir İngiliz için bahçe her zaman, içinde sportif bazı oyunların oynandığı ve uzun uzun yürünebildiği açık alanlar olarak önem kazanabilmiştir. Bütün bunların dışında, İngiliz karakterinde gizli olan “kendi arkadaşlığından zevk alma” eğilimi de İngiltere’de kendine has bir bahçenin şekillenmesi sonucunu doğurmuştur</a:t>
            </a:r>
            <a:r>
              <a:rPr lang="tr-TR" sz="2600" b="1" dirty="0">
                <a:latin typeface="Book Antiqua" pitchFamily="18" charset="0"/>
              </a:rPr>
              <a:t>.</a:t>
            </a:r>
            <a:endParaRPr lang="tr-TR" sz="2600" dirty="0">
              <a:latin typeface="Book Antiqua" pitchFamily="18" charset="0"/>
            </a:endParaRPr>
          </a:p>
        </p:txBody>
      </p:sp>
      <p:pic>
        <p:nvPicPr>
          <p:cNvPr id="16387" name="2 Resim" descr="ss_garden_oxford.gif"/>
          <p:cNvPicPr>
            <a:picLocks noChangeAspect="1"/>
          </p:cNvPicPr>
          <p:nvPr/>
        </p:nvPicPr>
        <p:blipFill>
          <a:blip r:embed="rId2"/>
          <a:srcRect/>
          <a:stretch>
            <a:fillRect/>
          </a:stretch>
        </p:blipFill>
        <p:spPr bwMode="auto">
          <a:xfrm>
            <a:off x="571500" y="428625"/>
            <a:ext cx="7786688" cy="3943350"/>
          </a:xfrm>
          <a:prstGeom prst="rect">
            <a:avLst/>
          </a:prstGeom>
          <a:noFill/>
          <a:ln w="9525">
            <a:noFill/>
            <a:miter lim="800000"/>
            <a:headEnd/>
            <a:tailEnd/>
          </a:ln>
        </p:spPr>
      </p:pic>
    </p:spTree>
    <p:extLst>
      <p:ext uri="{BB962C8B-B14F-4D97-AF65-F5344CB8AC3E}">
        <p14:creationId xmlns:p14="http://schemas.microsoft.com/office/powerpoint/2010/main" val="11441226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eknosa\Desktop\Yeni klasör\2163059690025555336S600x600Q85.jpg"/>
          <p:cNvPicPr>
            <a:picLocks noChangeAspect="1" noChangeArrowheads="1"/>
          </p:cNvPicPr>
          <p:nvPr/>
        </p:nvPicPr>
        <p:blipFill>
          <a:blip r:embed="rId2" cstate="print"/>
          <a:srcRect/>
          <a:stretch>
            <a:fillRect/>
          </a:stretch>
        </p:blipFill>
        <p:spPr bwMode="auto">
          <a:xfrm>
            <a:off x="899592" y="260648"/>
            <a:ext cx="7000924" cy="5072098"/>
          </a:xfrm>
          <a:prstGeom prst="rect">
            <a:avLst/>
          </a:prstGeom>
          <a:ln w="228600" cap="sq" cmpd="thickThin">
            <a:solidFill>
              <a:srgbClr val="000000"/>
            </a:solidFill>
            <a:prstDash val="solid"/>
            <a:miter lim="800000"/>
          </a:ln>
          <a:effectLst>
            <a:innerShdw blurRad="76200">
              <a:srgbClr val="000000"/>
            </a:innerShdw>
          </a:effectLst>
        </p:spPr>
      </p:pic>
      <p:sp>
        <p:nvSpPr>
          <p:cNvPr id="17411" name="3 Dikdörtgen"/>
          <p:cNvSpPr>
            <a:spLocks noChangeArrowheads="1"/>
          </p:cNvSpPr>
          <p:nvPr/>
        </p:nvSpPr>
        <p:spPr bwMode="auto">
          <a:xfrm>
            <a:off x="0" y="5534025"/>
            <a:ext cx="9429750" cy="1323975"/>
          </a:xfrm>
          <a:prstGeom prst="rect">
            <a:avLst/>
          </a:prstGeom>
          <a:noFill/>
          <a:ln w="9525">
            <a:noFill/>
            <a:miter lim="800000"/>
            <a:headEnd/>
            <a:tailEnd/>
          </a:ln>
        </p:spPr>
        <p:txBody>
          <a:bodyPr>
            <a:spAutoFit/>
          </a:bodyPr>
          <a:lstStyle/>
          <a:p>
            <a:r>
              <a:rPr lang="tr-TR" sz="2000" b="1" dirty="0">
                <a:latin typeface="Book Antiqua" pitchFamily="18" charset="0"/>
              </a:rPr>
              <a:t> </a:t>
            </a:r>
            <a:r>
              <a:rPr lang="tr-TR" sz="2000" dirty="0" err="1">
                <a:latin typeface="Book Antiqua" pitchFamily="18" charset="0"/>
              </a:rPr>
              <a:t>Natüralistik</a:t>
            </a:r>
            <a:r>
              <a:rPr lang="tr-TR" sz="2000" dirty="0">
                <a:latin typeface="Book Antiqua" pitchFamily="18" charset="0"/>
              </a:rPr>
              <a:t> akımlar başladığı zamana kadar İngiltere’de bahçe, evin dışa bir uzantısı olarak düşünülüp</a:t>
            </a:r>
            <a:r>
              <a:rPr lang="tr-TR" sz="2000" dirty="0" smtClean="0">
                <a:latin typeface="Book Antiqua" pitchFamily="18" charset="0"/>
              </a:rPr>
              <a:t>, mimari </a:t>
            </a:r>
            <a:r>
              <a:rPr lang="tr-TR" sz="2000" dirty="0">
                <a:latin typeface="Book Antiqua" pitchFamily="18" charset="0"/>
              </a:rPr>
              <a:t>bir formda tertip ediliyordu</a:t>
            </a:r>
            <a:r>
              <a:rPr lang="tr-TR" sz="2000" dirty="0" smtClean="0">
                <a:latin typeface="Book Antiqua" pitchFamily="18" charset="0"/>
              </a:rPr>
              <a:t>. Bu </a:t>
            </a:r>
            <a:r>
              <a:rPr lang="tr-TR" sz="2000" dirty="0">
                <a:latin typeface="Book Antiqua" pitchFamily="18" charset="0"/>
              </a:rPr>
              <a:t>yeni akımla durum tamamen aksine dönmüştü</a:t>
            </a:r>
            <a:r>
              <a:rPr lang="tr-TR" sz="2000" dirty="0" smtClean="0">
                <a:latin typeface="Book Antiqua" pitchFamily="18" charset="0"/>
              </a:rPr>
              <a:t>. Tertibe </a:t>
            </a:r>
            <a:r>
              <a:rPr lang="tr-TR" sz="2000" dirty="0">
                <a:latin typeface="Book Antiqua" pitchFamily="18" charset="0"/>
              </a:rPr>
              <a:t>evden değil tabiattan başlamak ve bahçeyi evin değil, tabiatın eve doğru bir uzantısı görmek alışkanlığı başladı.</a:t>
            </a:r>
          </a:p>
        </p:txBody>
      </p:sp>
    </p:spTree>
    <p:extLst>
      <p:ext uri="{BB962C8B-B14F-4D97-AF65-F5344CB8AC3E}">
        <p14:creationId xmlns:p14="http://schemas.microsoft.com/office/powerpoint/2010/main" val="4924724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2123728" y="2348880"/>
            <a:ext cx="4929188" cy="892175"/>
          </a:xfrm>
          <a:prstGeom prst="rect">
            <a:avLst/>
          </a:prstGeom>
          <a:solidFill>
            <a:schemeClr val="bg2">
              <a:lumMod val="75000"/>
              <a:alpha val="78000"/>
            </a:schemeClr>
          </a:solidFill>
        </p:spPr>
        <p:txBody>
          <a:bodyPr>
            <a:spAutoFit/>
          </a:bodyPr>
          <a:lstStyle/>
          <a:p>
            <a:pPr fontAlgn="auto">
              <a:spcBef>
                <a:spcPts val="0"/>
              </a:spcBef>
              <a:spcAft>
                <a:spcPts val="0"/>
              </a:spcAft>
              <a:defRPr/>
            </a:pPr>
            <a:r>
              <a:rPr lang="tr-TR" sz="2600" b="1" dirty="0">
                <a:latin typeface="+mn-lt"/>
                <a:cs typeface="+mn-cs"/>
              </a:rPr>
              <a:t>İlk pratik adım, bahçe duvarlarının kaldırılması oldu.</a:t>
            </a:r>
            <a:endParaRPr lang="tr-TR" sz="2600" dirty="0">
              <a:latin typeface="+mn-lt"/>
              <a:cs typeface="+mn-cs"/>
            </a:endParaRPr>
          </a:p>
        </p:txBody>
      </p:sp>
    </p:spTree>
    <p:extLst>
      <p:ext uri="{BB962C8B-B14F-4D97-AF65-F5344CB8AC3E}">
        <p14:creationId xmlns:p14="http://schemas.microsoft.com/office/powerpoint/2010/main" val="10781927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125" y="742950"/>
            <a:ext cx="5365750" cy="537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5854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Başlık 1"/>
          <p:cNvSpPr>
            <a:spLocks noGrp="1"/>
          </p:cNvSpPr>
          <p:nvPr>
            <p:ph type="title"/>
          </p:nvPr>
        </p:nvSpPr>
        <p:spPr/>
        <p:txBody>
          <a:bodyPr/>
          <a:lstStyle/>
          <a:p>
            <a:r>
              <a:rPr lang="tr-TR" altLang="tr-TR" smtClean="0"/>
              <a:t>Ha-ha</a:t>
            </a:r>
          </a:p>
        </p:txBody>
      </p:sp>
      <p:pic>
        <p:nvPicPr>
          <p:cNvPr id="133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914525"/>
            <a:ext cx="7194550" cy="454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723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lnSpcReduction="10000"/>
          </a:bodyPr>
          <a:lstStyle/>
          <a:p>
            <a:r>
              <a:rPr lang="tr-TR" dirty="0" err="1" smtClean="0"/>
              <a:t>Naturalistik</a:t>
            </a:r>
            <a:endParaRPr lang="tr-TR" dirty="0" smtClean="0"/>
          </a:p>
          <a:p>
            <a:r>
              <a:rPr lang="tr-TR" dirty="0" smtClean="0"/>
              <a:t>Ha-ha</a:t>
            </a:r>
          </a:p>
          <a:p>
            <a:r>
              <a:rPr lang="tr-TR" dirty="0" err="1" smtClean="0"/>
              <a:t>Anglo-chinese</a:t>
            </a:r>
            <a:r>
              <a:rPr lang="tr-TR" dirty="0" smtClean="0"/>
              <a:t> ( Romantik devir, </a:t>
            </a:r>
            <a:r>
              <a:rPr lang="tr-TR" dirty="0" err="1" smtClean="0"/>
              <a:t>Pitoresque</a:t>
            </a:r>
            <a:r>
              <a:rPr lang="tr-TR" dirty="0" smtClean="0"/>
              <a:t>)</a:t>
            </a:r>
          </a:p>
          <a:p>
            <a:r>
              <a:rPr lang="tr-TR" dirty="0" err="1" smtClean="0"/>
              <a:t>Gardenesque</a:t>
            </a:r>
            <a:r>
              <a:rPr lang="tr-TR" dirty="0" smtClean="0"/>
              <a:t> ( </a:t>
            </a:r>
            <a:r>
              <a:rPr lang="tr-TR" dirty="0" err="1" smtClean="0"/>
              <a:t>Viktorya</a:t>
            </a:r>
            <a:r>
              <a:rPr lang="tr-TR" dirty="0" smtClean="0"/>
              <a:t> dönemi)</a:t>
            </a:r>
          </a:p>
          <a:p>
            <a:r>
              <a:rPr lang="tr-TR" dirty="0" smtClean="0"/>
              <a:t>Brown</a:t>
            </a:r>
          </a:p>
          <a:p>
            <a:r>
              <a:rPr lang="tr-TR" dirty="0" smtClean="0"/>
              <a:t>Kent</a:t>
            </a:r>
          </a:p>
          <a:p>
            <a:r>
              <a:rPr lang="tr-TR" dirty="0" err="1"/>
              <a:t>Repton</a:t>
            </a:r>
            <a:endParaRPr lang="tr-TR" dirty="0"/>
          </a:p>
          <a:p>
            <a:r>
              <a:rPr lang="tr-TR" dirty="0" err="1" smtClean="0"/>
              <a:t>Viktorya</a:t>
            </a:r>
            <a:r>
              <a:rPr lang="tr-TR" dirty="0" smtClean="0"/>
              <a:t> dönemi</a:t>
            </a:r>
            <a:endParaRPr lang="tr-TR" dirty="0"/>
          </a:p>
        </p:txBody>
      </p:sp>
      <p:sp>
        <p:nvSpPr>
          <p:cNvPr id="2" name="Başlık 1"/>
          <p:cNvSpPr>
            <a:spLocks noGrp="1"/>
          </p:cNvSpPr>
          <p:nvPr>
            <p:ph type="title"/>
          </p:nvPr>
        </p:nvSpPr>
        <p:spPr/>
        <p:txBody>
          <a:bodyPr/>
          <a:lstStyle/>
          <a:p>
            <a:r>
              <a:rPr lang="tr-TR" dirty="0" smtClean="0"/>
              <a:t>İlgili terimler/İsimler</a:t>
            </a:r>
            <a:endParaRPr lang="tr-TR" dirty="0"/>
          </a:p>
        </p:txBody>
      </p:sp>
    </p:spTree>
    <p:extLst>
      <p:ext uri="{BB962C8B-B14F-4D97-AF65-F5344CB8AC3E}">
        <p14:creationId xmlns:p14="http://schemas.microsoft.com/office/powerpoint/2010/main" val="30542066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8572500" cy="6700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1471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125538"/>
            <a:ext cx="7426325" cy="4770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3" name="Başlık 1"/>
          <p:cNvSpPr>
            <a:spLocks noGrp="1"/>
          </p:cNvSpPr>
          <p:nvPr>
            <p:ph type="title"/>
          </p:nvPr>
        </p:nvSpPr>
        <p:spPr/>
        <p:txBody>
          <a:bodyPr/>
          <a:lstStyle/>
          <a:p>
            <a:r>
              <a:rPr lang="tr-TR" altLang="tr-TR" smtClean="0"/>
              <a:t>Ha-ha</a:t>
            </a:r>
          </a:p>
        </p:txBody>
      </p:sp>
    </p:spTree>
    <p:extLst>
      <p:ext uri="{BB962C8B-B14F-4D97-AF65-F5344CB8AC3E}">
        <p14:creationId xmlns:p14="http://schemas.microsoft.com/office/powerpoint/2010/main" val="2402398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125538"/>
            <a:ext cx="6943725" cy="520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9395" name="Başlık 1"/>
          <p:cNvSpPr>
            <a:spLocks noGrp="1"/>
          </p:cNvSpPr>
          <p:nvPr>
            <p:ph type="title"/>
          </p:nvPr>
        </p:nvSpPr>
        <p:spPr/>
        <p:txBody>
          <a:bodyPr/>
          <a:lstStyle/>
          <a:p>
            <a:r>
              <a:rPr lang="tr-TR" altLang="tr-TR" smtClean="0"/>
              <a:t>Modern-ha ha</a:t>
            </a:r>
          </a:p>
        </p:txBody>
      </p:sp>
    </p:spTree>
    <p:extLst>
      <p:ext uri="{BB962C8B-B14F-4D97-AF65-F5344CB8AC3E}">
        <p14:creationId xmlns:p14="http://schemas.microsoft.com/office/powerpoint/2010/main" val="3057770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Başlık 1"/>
          <p:cNvSpPr>
            <a:spLocks noGrp="1"/>
          </p:cNvSpPr>
          <p:nvPr>
            <p:ph type="title"/>
          </p:nvPr>
        </p:nvSpPr>
        <p:spPr/>
        <p:txBody>
          <a:bodyPr/>
          <a:lstStyle/>
          <a:p>
            <a:r>
              <a:rPr lang="tr-TR" altLang="tr-TR" smtClean="0"/>
              <a:t>Modern-ha ha</a:t>
            </a:r>
          </a:p>
        </p:txBody>
      </p:sp>
      <p:pic>
        <p:nvPicPr>
          <p:cNvPr id="604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738" y="1989138"/>
            <a:ext cx="3705225" cy="3705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1070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Dikdörtgen"/>
          <p:cNvSpPr>
            <a:spLocks noChangeArrowheads="1"/>
          </p:cNvSpPr>
          <p:nvPr/>
        </p:nvSpPr>
        <p:spPr bwMode="auto">
          <a:xfrm>
            <a:off x="0" y="5165725"/>
            <a:ext cx="9929813" cy="1692275"/>
          </a:xfrm>
          <a:prstGeom prst="rect">
            <a:avLst/>
          </a:prstGeom>
          <a:noFill/>
          <a:ln w="9525">
            <a:noFill/>
            <a:miter lim="800000"/>
            <a:headEnd/>
            <a:tailEnd/>
          </a:ln>
        </p:spPr>
        <p:txBody>
          <a:bodyPr>
            <a:spAutoFit/>
          </a:bodyPr>
          <a:lstStyle/>
          <a:p>
            <a:r>
              <a:rPr lang="tr-TR" sz="2600" dirty="0">
                <a:latin typeface="Book Antiqua" pitchFamily="18" charset="0"/>
              </a:rPr>
              <a:t>İlk çağlardan beri bahçe ile ilişkisi olan orman alanları </a:t>
            </a:r>
            <a:r>
              <a:rPr lang="tr-TR" sz="2600" dirty="0" err="1">
                <a:latin typeface="Book Antiqua" pitchFamily="18" charset="0"/>
              </a:rPr>
              <a:t>natüralistik</a:t>
            </a:r>
            <a:r>
              <a:rPr lang="tr-TR" sz="2600" dirty="0">
                <a:latin typeface="Book Antiqua" pitchFamily="18" charset="0"/>
              </a:rPr>
              <a:t> akımla yepyeni bir fonksiyon kazandı</a:t>
            </a:r>
            <a:r>
              <a:rPr lang="tr-TR" sz="2600" dirty="0" smtClean="0">
                <a:latin typeface="Book Antiqua" pitchFamily="18" charset="0"/>
              </a:rPr>
              <a:t>, bahçe </a:t>
            </a:r>
            <a:r>
              <a:rPr lang="tr-TR" sz="2600" dirty="0">
                <a:latin typeface="Book Antiqua" pitchFamily="18" charset="0"/>
              </a:rPr>
              <a:t>mekanının tabiata olan </a:t>
            </a:r>
            <a:r>
              <a:rPr lang="tr-TR" sz="2600" dirty="0" smtClean="0">
                <a:latin typeface="Book Antiqua" pitchFamily="18" charset="0"/>
              </a:rPr>
              <a:t>uzantısın da, var </a:t>
            </a:r>
            <a:r>
              <a:rPr lang="tr-TR" sz="2600" dirty="0">
                <a:latin typeface="Book Antiqua" pitchFamily="18" charset="0"/>
              </a:rPr>
              <a:t>olan fakat hissedilmeyen </a:t>
            </a:r>
            <a:r>
              <a:rPr lang="tr-TR" sz="2600" dirty="0" smtClean="0">
                <a:latin typeface="Book Antiqua" pitchFamily="18" charset="0"/>
              </a:rPr>
              <a:t>bir çeşit </a:t>
            </a:r>
            <a:r>
              <a:rPr lang="tr-TR" sz="2600" dirty="0">
                <a:latin typeface="Book Antiqua" pitchFamily="18" charset="0"/>
              </a:rPr>
              <a:t>sınır görevini yerine getirmeye yaradı.</a:t>
            </a:r>
          </a:p>
        </p:txBody>
      </p:sp>
      <p:pic>
        <p:nvPicPr>
          <p:cNvPr id="4" name="Picture 7" descr="claremont_landscape_garden_824_jpg_600x"/>
          <p:cNvPicPr>
            <a:picLocks noChangeAspect="1" noChangeArrowheads="1"/>
          </p:cNvPicPr>
          <p:nvPr/>
        </p:nvPicPr>
        <p:blipFill>
          <a:blip r:embed="rId2" cstate="print"/>
          <a:srcRect/>
          <a:stretch>
            <a:fillRect/>
          </a:stretch>
        </p:blipFill>
        <p:spPr>
          <a:xfrm>
            <a:off x="357158" y="714356"/>
            <a:ext cx="4572032" cy="4214842"/>
          </a:xfrm>
          <a:prstGeom prst="rect">
            <a:avLst/>
          </a:prstGeom>
          <a:ln>
            <a:noFill/>
          </a:ln>
          <a:effectLst>
            <a:softEdge rad="112500"/>
          </a:effectLst>
        </p:spPr>
      </p:pic>
      <p:pic>
        <p:nvPicPr>
          <p:cNvPr id="5" name="Picture 8" descr="claremont_landscape_garden2__original"/>
          <p:cNvPicPr>
            <a:picLocks noChangeAspect="1" noChangeArrowheads="1"/>
          </p:cNvPicPr>
          <p:nvPr/>
        </p:nvPicPr>
        <p:blipFill>
          <a:blip r:embed="rId3" cstate="print"/>
          <a:srcRect/>
          <a:stretch>
            <a:fillRect/>
          </a:stretch>
        </p:blipFill>
        <p:spPr>
          <a:xfrm>
            <a:off x="5143504" y="714356"/>
            <a:ext cx="3333750" cy="4214842"/>
          </a:xfrm>
          <a:prstGeom prst="rect">
            <a:avLst/>
          </a:prstGeom>
          <a:ln>
            <a:noFill/>
          </a:ln>
          <a:effectLst>
            <a:softEdge rad="112500"/>
          </a:effectLst>
        </p:spPr>
      </p:pic>
    </p:spTree>
    <p:extLst>
      <p:ext uri="{BB962C8B-B14F-4D97-AF65-F5344CB8AC3E}">
        <p14:creationId xmlns:p14="http://schemas.microsoft.com/office/powerpoint/2010/main" val="35278571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79512" y="1916832"/>
            <a:ext cx="9144000" cy="1692771"/>
          </a:xfrm>
          <a:prstGeom prst="rect">
            <a:avLst/>
          </a:prstGeom>
          <a:solidFill>
            <a:schemeClr val="bg2">
              <a:lumMod val="75000"/>
              <a:alpha val="69000"/>
            </a:schemeClr>
          </a:solidFill>
        </p:spPr>
        <p:txBody>
          <a:bodyPr>
            <a:spAutoFit/>
          </a:bodyPr>
          <a:lstStyle/>
          <a:p>
            <a:pPr fontAlgn="auto">
              <a:spcBef>
                <a:spcPts val="0"/>
              </a:spcBef>
              <a:spcAft>
                <a:spcPts val="0"/>
              </a:spcAft>
              <a:defRPr/>
            </a:pPr>
            <a:r>
              <a:rPr lang="tr-TR" sz="2600" dirty="0">
                <a:latin typeface="+mn-lt"/>
                <a:cs typeface="+mn-cs"/>
              </a:rPr>
              <a:t>Naturazmin ilk örneklerinde eski formal bahçelerin kuvvetli ve esas formal çizgileri içinde, informal elemanların yerleşmesi (kavisli yaya yolları, kıvrıntılar yapan tabii su formları, grup halindeki plantasyon) şeklinde biçimlenmiş oldukları görülür</a:t>
            </a:r>
            <a:r>
              <a:rPr lang="tr-TR" sz="2600" b="1" dirty="0">
                <a:latin typeface="+mn-lt"/>
                <a:cs typeface="+mn-cs"/>
              </a:rPr>
              <a:t>.</a:t>
            </a:r>
          </a:p>
        </p:txBody>
      </p:sp>
    </p:spTree>
    <p:extLst>
      <p:ext uri="{BB962C8B-B14F-4D97-AF65-F5344CB8AC3E}">
        <p14:creationId xmlns:p14="http://schemas.microsoft.com/office/powerpoint/2010/main" val="21573508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Dikdörtgen"/>
          <p:cNvSpPr>
            <a:spLocks noChangeArrowheads="1"/>
          </p:cNvSpPr>
          <p:nvPr/>
        </p:nvSpPr>
        <p:spPr bwMode="auto">
          <a:xfrm>
            <a:off x="0" y="5565775"/>
            <a:ext cx="10144125" cy="492443"/>
          </a:xfrm>
          <a:prstGeom prst="rect">
            <a:avLst/>
          </a:prstGeom>
          <a:noFill/>
          <a:ln w="9525">
            <a:noFill/>
            <a:miter lim="800000"/>
            <a:headEnd/>
            <a:tailEnd/>
          </a:ln>
        </p:spPr>
        <p:txBody>
          <a:bodyPr>
            <a:spAutoFit/>
          </a:bodyPr>
          <a:lstStyle/>
          <a:p>
            <a:r>
              <a:rPr lang="tr-TR" sz="2600" b="1" dirty="0" err="1" smtClean="0">
                <a:latin typeface="Book Antiqua" pitchFamily="18" charset="0"/>
              </a:rPr>
              <a:t>Bitkilendirme</a:t>
            </a:r>
            <a:r>
              <a:rPr lang="tr-TR" sz="2600" b="1" dirty="0" smtClean="0">
                <a:latin typeface="Book Antiqua" pitchFamily="18" charset="0"/>
              </a:rPr>
              <a:t> de daha doğal formlar tercih edilmiştir..</a:t>
            </a:r>
            <a:endParaRPr lang="tr-TR" sz="2600" dirty="0">
              <a:latin typeface="Book Antiqua" pitchFamily="18" charset="0"/>
            </a:endParaRPr>
          </a:p>
        </p:txBody>
      </p:sp>
      <p:pic>
        <p:nvPicPr>
          <p:cNvPr id="2050" name="Picture 2" descr="C:\Users\teknosa\Desktop\Yeni klasör\ss_garden_english_450.gif"/>
          <p:cNvPicPr>
            <a:picLocks noChangeAspect="1" noChangeArrowheads="1"/>
          </p:cNvPicPr>
          <p:nvPr/>
        </p:nvPicPr>
        <p:blipFill>
          <a:blip r:embed="rId2" cstate="print"/>
          <a:srcRect/>
          <a:stretch>
            <a:fillRect/>
          </a:stretch>
        </p:blipFill>
        <p:spPr bwMode="auto">
          <a:xfrm>
            <a:off x="285720" y="571480"/>
            <a:ext cx="4286250" cy="4500594"/>
          </a:xfrm>
          <a:prstGeom prst="rect">
            <a:avLst/>
          </a:prstGeom>
          <a:ln>
            <a:noFill/>
          </a:ln>
          <a:effectLst>
            <a:softEdge rad="112500"/>
          </a:effectLst>
        </p:spPr>
      </p:pic>
      <p:pic>
        <p:nvPicPr>
          <p:cNvPr id="2051" name="Picture 3" descr="C:\Users\teknosa\Desktop\Yeni klasör\2419266170025555336S600x600Q85.jpg"/>
          <p:cNvPicPr>
            <a:picLocks noChangeAspect="1" noChangeArrowheads="1"/>
          </p:cNvPicPr>
          <p:nvPr/>
        </p:nvPicPr>
        <p:blipFill>
          <a:blip r:embed="rId3" cstate="print"/>
          <a:srcRect/>
          <a:stretch>
            <a:fillRect/>
          </a:stretch>
        </p:blipFill>
        <p:spPr bwMode="auto">
          <a:xfrm>
            <a:off x="4786314" y="571480"/>
            <a:ext cx="4024346" cy="4572032"/>
          </a:xfrm>
          <a:prstGeom prst="rect">
            <a:avLst/>
          </a:prstGeom>
          <a:ln>
            <a:noFill/>
          </a:ln>
          <a:effectLst>
            <a:softEdge rad="112500"/>
          </a:effectLst>
        </p:spPr>
      </p:pic>
    </p:spTree>
    <p:extLst>
      <p:ext uri="{BB962C8B-B14F-4D97-AF65-F5344CB8AC3E}">
        <p14:creationId xmlns:p14="http://schemas.microsoft.com/office/powerpoint/2010/main" val="26540606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2 Dikdörtgen"/>
          <p:cNvSpPr>
            <a:spLocks noChangeArrowheads="1"/>
          </p:cNvSpPr>
          <p:nvPr/>
        </p:nvSpPr>
        <p:spPr bwMode="auto">
          <a:xfrm>
            <a:off x="1619672" y="1556792"/>
            <a:ext cx="5857875" cy="2092325"/>
          </a:xfrm>
          <a:prstGeom prst="rect">
            <a:avLst/>
          </a:prstGeom>
          <a:noFill/>
          <a:ln w="9525">
            <a:noFill/>
            <a:miter lim="800000"/>
            <a:headEnd/>
            <a:tailEnd/>
          </a:ln>
        </p:spPr>
        <p:txBody>
          <a:bodyPr>
            <a:spAutoFit/>
          </a:bodyPr>
          <a:lstStyle/>
          <a:p>
            <a:r>
              <a:rPr lang="tr-TR" sz="2600" b="1" dirty="0">
                <a:latin typeface="Book Antiqua" pitchFamily="18" charset="0"/>
              </a:rPr>
              <a:t>XVIII. asır İngiltere için bir “Altın  Çağ” olmuştur. Zira bu devir, en büyük ressamların, yazarların, möble sanatkarlarının, mimar ve bahçe mimarlarının yetiştiği bir çağdır. </a:t>
            </a:r>
            <a:endParaRPr lang="tr-TR" sz="2600" dirty="0">
              <a:latin typeface="Book Antiqua" pitchFamily="18" charset="0"/>
            </a:endParaRPr>
          </a:p>
        </p:txBody>
      </p:sp>
    </p:spTree>
    <p:extLst>
      <p:ext uri="{BB962C8B-B14F-4D97-AF65-F5344CB8AC3E}">
        <p14:creationId xmlns:p14="http://schemas.microsoft.com/office/powerpoint/2010/main" val="32251550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Dikdörtgen"/>
          <p:cNvSpPr>
            <a:spLocks noChangeArrowheads="1"/>
          </p:cNvSpPr>
          <p:nvPr/>
        </p:nvSpPr>
        <p:spPr bwMode="auto">
          <a:xfrm>
            <a:off x="0" y="5165725"/>
            <a:ext cx="9144000" cy="1692275"/>
          </a:xfrm>
          <a:prstGeom prst="rect">
            <a:avLst/>
          </a:prstGeom>
          <a:noFill/>
          <a:ln w="9525">
            <a:noFill/>
            <a:miter lim="800000"/>
            <a:headEnd/>
            <a:tailEnd/>
          </a:ln>
        </p:spPr>
        <p:txBody>
          <a:bodyPr>
            <a:spAutoFit/>
          </a:bodyPr>
          <a:lstStyle/>
          <a:p>
            <a:r>
              <a:rPr lang="tr-TR" sz="2600" b="1">
                <a:latin typeface="Book Antiqua" pitchFamily="18" charset="0"/>
              </a:rPr>
              <a:t>Bahçe sanatında Bridgeman ve Kent’i Lancelot (Capability) Brown, Sir William Chambers ve Humphrey Repton takip etmişler ve naturalistik peyzaj sanatını mükemmeliyetin zirvesine çıkarmışlardır.</a:t>
            </a:r>
            <a:endParaRPr lang="tr-TR" sz="2600">
              <a:latin typeface="Book Antiqua" pitchFamily="18" charset="0"/>
            </a:endParaRPr>
          </a:p>
        </p:txBody>
      </p:sp>
      <p:pic>
        <p:nvPicPr>
          <p:cNvPr id="3074" name="Picture 2" descr="C:\Users\teknosa\Desktop\Yeni klasör\u.jpg"/>
          <p:cNvPicPr>
            <a:picLocks noChangeAspect="1" noChangeArrowheads="1"/>
          </p:cNvPicPr>
          <p:nvPr/>
        </p:nvPicPr>
        <p:blipFill>
          <a:blip r:embed="rId2" cstate="print"/>
          <a:srcRect/>
          <a:stretch>
            <a:fillRect/>
          </a:stretch>
        </p:blipFill>
        <p:spPr bwMode="auto">
          <a:xfrm>
            <a:off x="928662" y="0"/>
            <a:ext cx="7215206" cy="5039544"/>
          </a:xfrm>
          <a:prstGeom prst="rect">
            <a:avLst/>
          </a:prstGeom>
          <a:ln>
            <a:noFill/>
          </a:ln>
          <a:effectLst>
            <a:softEdge rad="112500"/>
          </a:effectLst>
        </p:spPr>
      </p:pic>
    </p:spTree>
    <p:extLst>
      <p:ext uri="{BB962C8B-B14F-4D97-AF65-F5344CB8AC3E}">
        <p14:creationId xmlns:p14="http://schemas.microsoft.com/office/powerpoint/2010/main" val="30084988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5" descr="stowe_plan_original"/>
          <p:cNvPicPr>
            <a:picLocks noChangeAspect="1" noChangeArrowheads="1"/>
          </p:cNvPicPr>
          <p:nvPr/>
        </p:nvPicPr>
        <p:blipFill>
          <a:blip r:embed="rId2"/>
          <a:srcRect/>
          <a:stretch>
            <a:fillRect/>
          </a:stretch>
        </p:blipFill>
        <p:spPr bwMode="auto">
          <a:xfrm>
            <a:off x="1357313" y="1143000"/>
            <a:ext cx="2517775" cy="4114800"/>
          </a:xfrm>
          <a:prstGeom prst="rect">
            <a:avLst/>
          </a:prstGeom>
          <a:noFill/>
          <a:ln w="9525">
            <a:noFill/>
            <a:miter lim="800000"/>
            <a:headEnd/>
            <a:tailEnd/>
          </a:ln>
        </p:spPr>
      </p:pic>
      <p:pic>
        <p:nvPicPr>
          <p:cNvPr id="24579" name="Picture 16" descr="untitled"/>
          <p:cNvPicPr>
            <a:picLocks noChangeAspect="1" noChangeArrowheads="1"/>
          </p:cNvPicPr>
          <p:nvPr/>
        </p:nvPicPr>
        <p:blipFill>
          <a:blip r:embed="rId3"/>
          <a:srcRect/>
          <a:stretch>
            <a:fillRect/>
          </a:stretch>
        </p:blipFill>
        <p:spPr bwMode="auto">
          <a:xfrm>
            <a:off x="4429125" y="1143000"/>
            <a:ext cx="4038600" cy="4214813"/>
          </a:xfrm>
          <a:prstGeom prst="rect">
            <a:avLst/>
          </a:prstGeom>
          <a:noFill/>
          <a:ln w="9525">
            <a:noFill/>
            <a:miter lim="800000"/>
            <a:headEnd/>
            <a:tailEnd/>
          </a:ln>
        </p:spPr>
      </p:pic>
      <p:sp>
        <p:nvSpPr>
          <p:cNvPr id="24580" name="3 Dikdörtgen"/>
          <p:cNvSpPr>
            <a:spLocks noChangeArrowheads="1"/>
          </p:cNvSpPr>
          <p:nvPr/>
        </p:nvSpPr>
        <p:spPr bwMode="auto">
          <a:xfrm>
            <a:off x="2500313" y="5715000"/>
            <a:ext cx="5153025" cy="769938"/>
          </a:xfrm>
          <a:prstGeom prst="rect">
            <a:avLst/>
          </a:prstGeom>
          <a:noFill/>
          <a:ln w="9525">
            <a:noFill/>
            <a:miter lim="800000"/>
            <a:headEnd/>
            <a:tailEnd/>
          </a:ln>
        </p:spPr>
        <p:txBody>
          <a:bodyPr wrap="none">
            <a:spAutoFit/>
          </a:bodyPr>
          <a:lstStyle/>
          <a:p>
            <a:r>
              <a:rPr lang="tr-TR" sz="4400" b="1">
                <a:latin typeface="Book Antiqua" pitchFamily="18" charset="0"/>
              </a:rPr>
              <a:t>Charles Bridgeman</a:t>
            </a:r>
            <a:endParaRPr lang="tr-TR" sz="4400">
              <a:latin typeface="Book Antiqua" pitchFamily="18" charset="0"/>
            </a:endParaRPr>
          </a:p>
        </p:txBody>
      </p:sp>
    </p:spTree>
    <p:extLst>
      <p:ext uri="{BB962C8B-B14F-4D97-AF65-F5344CB8AC3E}">
        <p14:creationId xmlns:p14="http://schemas.microsoft.com/office/powerpoint/2010/main" val="6930966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p:txBody>
          <a:bodyPr>
            <a:normAutofit lnSpcReduction="10000"/>
          </a:bodyPr>
          <a:lstStyle/>
          <a:p>
            <a:r>
              <a:rPr lang="tr-TR" dirty="0" smtClean="0"/>
              <a:t>İngiltere de ; ekolojik koşullar ve sosyal yapının elverdiği ölçüde; </a:t>
            </a:r>
          </a:p>
          <a:p>
            <a:r>
              <a:rPr lang="tr-TR" dirty="0" smtClean="0"/>
              <a:t>Roma ve ortaçağ bahçeleri,</a:t>
            </a:r>
          </a:p>
          <a:p>
            <a:r>
              <a:rPr lang="tr-TR" dirty="0" smtClean="0"/>
              <a:t>İtalya </a:t>
            </a:r>
            <a:r>
              <a:rPr lang="tr-TR" dirty="0" err="1" smtClean="0"/>
              <a:t>rönesans</a:t>
            </a:r>
            <a:r>
              <a:rPr lang="tr-TR" dirty="0" smtClean="0"/>
              <a:t> bahçelerinden etkilenen </a:t>
            </a:r>
            <a:r>
              <a:rPr lang="tr-TR" dirty="0" err="1" smtClean="0"/>
              <a:t>Tudor</a:t>
            </a:r>
            <a:r>
              <a:rPr lang="tr-TR" dirty="0" smtClean="0"/>
              <a:t> bahçeleri</a:t>
            </a:r>
          </a:p>
          <a:p>
            <a:r>
              <a:rPr lang="tr-TR" dirty="0" smtClean="0"/>
              <a:t>Fransız </a:t>
            </a:r>
            <a:r>
              <a:rPr lang="tr-TR" dirty="0" err="1" smtClean="0"/>
              <a:t>rönesans</a:t>
            </a:r>
            <a:r>
              <a:rPr lang="tr-TR" dirty="0" smtClean="0"/>
              <a:t> ile şekillenen barok bahçeleri</a:t>
            </a:r>
          </a:p>
          <a:p>
            <a:r>
              <a:rPr lang="tr-TR" dirty="0" smtClean="0"/>
              <a:t>Nihayet </a:t>
            </a:r>
            <a:r>
              <a:rPr lang="tr-TR" dirty="0" err="1" smtClean="0"/>
              <a:t>Naturalistik</a:t>
            </a:r>
            <a:r>
              <a:rPr lang="tr-TR" dirty="0" smtClean="0"/>
              <a:t> akım görülmüştür. </a:t>
            </a:r>
          </a:p>
          <a:p>
            <a:r>
              <a:rPr lang="tr-TR" dirty="0" smtClean="0"/>
              <a:t>19.yy dan sonra </a:t>
            </a:r>
            <a:r>
              <a:rPr lang="tr-TR" dirty="0" err="1" smtClean="0"/>
              <a:t>Viktorya</a:t>
            </a:r>
            <a:r>
              <a:rPr lang="tr-TR" dirty="0" smtClean="0"/>
              <a:t> devrinde kır ve şehir peyzajının etkileşimi görülmüştür.</a:t>
            </a:r>
            <a:endParaRPr lang="tr-TR" dirty="0"/>
          </a:p>
        </p:txBody>
      </p:sp>
      <p:sp>
        <p:nvSpPr>
          <p:cNvPr id="3" name="Başlık 2"/>
          <p:cNvSpPr>
            <a:spLocks noGrp="1"/>
          </p:cNvSpPr>
          <p:nvPr>
            <p:ph type="title"/>
          </p:nvPr>
        </p:nvSpPr>
        <p:spPr/>
        <p:txBody>
          <a:bodyPr/>
          <a:lstStyle/>
          <a:p>
            <a:r>
              <a:rPr lang="tr-TR" dirty="0" smtClean="0"/>
              <a:t>18. yy.»</a:t>
            </a:r>
            <a:r>
              <a:rPr lang="tr-TR" dirty="0" err="1" smtClean="0"/>
              <a:t>naturalistik</a:t>
            </a:r>
            <a:r>
              <a:rPr lang="tr-TR" dirty="0" smtClean="0"/>
              <a:t> «akıma kadar</a:t>
            </a:r>
            <a:endParaRPr lang="tr-TR" dirty="0"/>
          </a:p>
        </p:txBody>
      </p:sp>
    </p:spTree>
    <p:extLst>
      <p:ext uri="{BB962C8B-B14F-4D97-AF65-F5344CB8AC3E}">
        <p14:creationId xmlns:p14="http://schemas.microsoft.com/office/powerpoint/2010/main" val="14626670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4 Resim" descr="004-Chiswick_House.jpg"/>
          <p:cNvPicPr>
            <a:picLocks noChangeAspect="1"/>
          </p:cNvPicPr>
          <p:nvPr/>
        </p:nvPicPr>
        <p:blipFill>
          <a:blip r:embed="rId2">
            <a:lum bright="60000"/>
          </a:blip>
          <a:srcRect/>
          <a:stretch>
            <a:fillRect/>
          </a:stretch>
        </p:blipFill>
        <p:spPr bwMode="auto">
          <a:xfrm>
            <a:off x="0" y="0"/>
            <a:ext cx="9144000" cy="6858000"/>
          </a:xfrm>
          <a:prstGeom prst="rect">
            <a:avLst/>
          </a:prstGeom>
          <a:noFill/>
          <a:ln w="9525">
            <a:noFill/>
            <a:miter lim="800000"/>
            <a:headEnd/>
            <a:tailEnd/>
          </a:ln>
        </p:spPr>
      </p:pic>
      <p:sp useBgFill="1">
        <p:nvSpPr>
          <p:cNvPr id="25603" name="5 Dikdörtgen"/>
          <p:cNvSpPr>
            <a:spLocks noChangeArrowheads="1"/>
          </p:cNvSpPr>
          <p:nvPr/>
        </p:nvSpPr>
        <p:spPr bwMode="auto">
          <a:xfrm>
            <a:off x="285750" y="3214688"/>
            <a:ext cx="8501063" cy="1200150"/>
          </a:xfrm>
          <a:prstGeom prst="rect">
            <a:avLst/>
          </a:prstGeom>
          <a:ln w="9525">
            <a:solidFill>
              <a:schemeClr val="accent1"/>
            </a:solidFill>
            <a:miter lim="800000"/>
            <a:headEnd/>
            <a:tailEnd/>
          </a:ln>
        </p:spPr>
        <p:txBody>
          <a:bodyPr>
            <a:spAutoFit/>
          </a:bodyPr>
          <a:lstStyle/>
          <a:p>
            <a:r>
              <a:rPr lang="tr-TR" sz="3600">
                <a:solidFill>
                  <a:srgbClr val="C00000"/>
                </a:solidFill>
                <a:latin typeface="Calibri" pitchFamily="34" charset="0"/>
              </a:rPr>
              <a:t>       NATÜRALİSTİK  BAHÇE  DÜZENİNİN                   </a:t>
            </a:r>
            <a:br>
              <a:rPr lang="tr-TR" sz="3600">
                <a:solidFill>
                  <a:srgbClr val="C00000"/>
                </a:solidFill>
                <a:latin typeface="Calibri" pitchFamily="34" charset="0"/>
              </a:rPr>
            </a:br>
            <a:r>
              <a:rPr lang="tr-TR" sz="3600">
                <a:solidFill>
                  <a:srgbClr val="C00000"/>
                </a:solidFill>
                <a:latin typeface="Calibri" pitchFamily="34" charset="0"/>
              </a:rPr>
              <a:t>                           ÖZELLİKLERİ</a:t>
            </a:r>
          </a:p>
        </p:txBody>
      </p:sp>
    </p:spTree>
    <p:extLst>
      <p:ext uri="{BB962C8B-B14F-4D97-AF65-F5344CB8AC3E}">
        <p14:creationId xmlns:p14="http://schemas.microsoft.com/office/powerpoint/2010/main" val="27044027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rtlCol="0">
            <a:normAutofit/>
          </a:bodyPr>
          <a:lstStyle/>
          <a:p>
            <a:pPr fontAlgn="auto">
              <a:spcAft>
                <a:spcPts val="0"/>
              </a:spcAft>
              <a:defRPr/>
            </a:pPr>
            <a:r>
              <a:rPr lang="tr-TR" dirty="0" smtClean="0"/>
              <a:t>                       </a:t>
            </a:r>
            <a:r>
              <a:rPr lang="tr-TR" dirty="0" smtClean="0">
                <a:latin typeface="+mn-lt"/>
              </a:rPr>
              <a:t>CHİSWİCK HOUSE</a:t>
            </a:r>
            <a:endParaRPr lang="tr-TR" dirty="0">
              <a:latin typeface="+mn-lt"/>
            </a:endParaRPr>
          </a:p>
        </p:txBody>
      </p:sp>
      <p:sp>
        <p:nvSpPr>
          <p:cNvPr id="4" name="3 Metin Yer Tutucusu"/>
          <p:cNvSpPr>
            <a:spLocks noGrp="1"/>
          </p:cNvSpPr>
          <p:nvPr>
            <p:ph type="body" sz="half" idx="2"/>
          </p:nvPr>
        </p:nvSpPr>
        <p:spPr>
          <a:ln>
            <a:solidFill>
              <a:schemeClr val="accent1"/>
            </a:solidFill>
          </a:ln>
        </p:spPr>
        <p:txBody>
          <a:bodyPr rtlCol="0">
            <a:normAutofit/>
          </a:bodyPr>
          <a:lstStyle/>
          <a:p>
            <a:pPr fontAlgn="auto">
              <a:spcAft>
                <a:spcPts val="0"/>
              </a:spcAft>
              <a:buFont typeface="Arial" pitchFamily="34" charset="0"/>
              <a:buNone/>
              <a:defRPr/>
            </a:pPr>
            <a:r>
              <a:rPr lang="tr-TR" dirty="0" smtClean="0">
                <a:latin typeface="Comic Sans MS" pitchFamily="66" charset="0"/>
              </a:rPr>
              <a:t>      </a:t>
            </a:r>
            <a:r>
              <a:rPr lang="tr-TR" sz="1600" b="1" dirty="0" smtClean="0">
                <a:latin typeface="Comic Sans MS" pitchFamily="66" charset="0"/>
              </a:rPr>
              <a:t>İnformal  bahçelerin  ilk  örneklerinden  birisi  Middlesex  ‘deki  Lord  Burlington  için  yapılmış  olan  Chiswick  House’dır.</a:t>
            </a:r>
            <a:endParaRPr lang="tr-TR" sz="1600" b="1" dirty="0">
              <a:latin typeface="Comic Sans MS" pitchFamily="66" charset="0"/>
            </a:endParaRPr>
          </a:p>
        </p:txBody>
      </p:sp>
      <p:pic>
        <p:nvPicPr>
          <p:cNvPr id="26627" name="4 Resim Yer Tutucusu" descr="Chiswick_House.jpg"/>
          <p:cNvPicPr>
            <a:picLocks noGrp="1" noChangeAspect="1"/>
          </p:cNvPicPr>
          <p:nvPr>
            <p:ph type="pic" idx="1"/>
          </p:nvPr>
        </p:nvPicPr>
        <p:blipFill>
          <a:blip r:embed="rId2"/>
          <a:srcRect l="5556" r="5556"/>
          <a:stretch>
            <a:fillRect/>
          </a:stretch>
        </p:blipFill>
        <p:spPr>
          <a:xfrm>
            <a:off x="214313" y="0"/>
            <a:ext cx="8501062" cy="4929188"/>
          </a:xfrm>
        </p:spPr>
      </p:pic>
    </p:spTree>
    <p:extLst>
      <p:ext uri="{BB962C8B-B14F-4D97-AF65-F5344CB8AC3E}">
        <p14:creationId xmlns:p14="http://schemas.microsoft.com/office/powerpoint/2010/main" val="23459395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6 İçerik Yer Tutucusu" descr="Chiswick_-_resized_for_web.jpg"/>
          <p:cNvPicPr>
            <a:picLocks noGrp="1" noChangeAspect="1"/>
          </p:cNvPicPr>
          <p:nvPr>
            <p:ph idx="1"/>
          </p:nvPr>
        </p:nvPicPr>
        <p:blipFill>
          <a:blip r:embed="rId2"/>
          <a:stretch>
            <a:fillRect/>
          </a:stretch>
        </p:blipFill>
        <p:spPr>
          <a:xfrm>
            <a:off x="4496998" y="4321579"/>
            <a:ext cx="157942" cy="157942"/>
          </a:xfrm>
        </p:spPr>
      </p:pic>
      <p:sp>
        <p:nvSpPr>
          <p:cNvPr id="27650" name="9 Başlık"/>
          <p:cNvSpPr>
            <a:spLocks noGrp="1"/>
          </p:cNvSpPr>
          <p:nvPr>
            <p:ph type="title"/>
          </p:nvPr>
        </p:nvSpPr>
        <p:spPr/>
        <p:txBody>
          <a:bodyPr>
            <a:normAutofit/>
          </a:bodyPr>
          <a:lstStyle/>
          <a:p>
            <a:r>
              <a:rPr lang="tr-TR" sz="1800" b="1" dirty="0" err="1" smtClean="0">
                <a:latin typeface="Comic Sans MS" pitchFamily="66" charset="0"/>
              </a:rPr>
              <a:t>Bridgeman</a:t>
            </a:r>
            <a:r>
              <a:rPr lang="tr-TR" sz="1800" b="1" dirty="0" smtClean="0">
                <a:latin typeface="Comic Sans MS" pitchFamily="66" charset="0"/>
              </a:rPr>
              <a:t> ve Kent tarafından düzenlenmiş olan bahçesi, </a:t>
            </a:r>
            <a:r>
              <a:rPr lang="tr-TR" sz="1800" b="1" dirty="0" err="1" smtClean="0">
                <a:latin typeface="Comic Sans MS" pitchFamily="66" charset="0"/>
              </a:rPr>
              <a:t>formal</a:t>
            </a:r>
            <a:r>
              <a:rPr lang="tr-TR" sz="1800" b="1" dirty="0" smtClean="0">
                <a:latin typeface="Comic Sans MS" pitchFamily="66" charset="0"/>
              </a:rPr>
              <a:t> devirden yeni akıma bir geçit özelliği gösterir</a:t>
            </a:r>
            <a:r>
              <a:rPr lang="tr-TR" sz="1800" dirty="0" smtClean="0">
                <a:latin typeface="Comic Sans MS" pitchFamily="66" charset="0"/>
              </a:rPr>
              <a:t>.</a:t>
            </a:r>
          </a:p>
        </p:txBody>
      </p:sp>
    </p:spTree>
    <p:extLst>
      <p:ext uri="{BB962C8B-B14F-4D97-AF65-F5344CB8AC3E}">
        <p14:creationId xmlns:p14="http://schemas.microsoft.com/office/powerpoint/2010/main" val="41871950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3 Metin Yer Tutucusu"/>
          <p:cNvSpPr>
            <a:spLocks noGrp="1"/>
          </p:cNvSpPr>
          <p:nvPr>
            <p:ph type="body" sz="half" idx="2"/>
          </p:nvPr>
        </p:nvSpPr>
        <p:spPr>
          <a:xfrm>
            <a:off x="539552" y="2060848"/>
            <a:ext cx="3008313" cy="4691063"/>
          </a:xfrm>
        </p:spPr>
        <p:txBody>
          <a:bodyPr/>
          <a:lstStyle/>
          <a:p>
            <a:pPr>
              <a:buFont typeface="Arial" charset="0"/>
              <a:buChar char="•"/>
            </a:pPr>
            <a:r>
              <a:rPr lang="tr-TR" sz="1600" b="1" dirty="0" smtClean="0">
                <a:latin typeface="Comic Sans MS" pitchFamily="66" charset="0"/>
              </a:rPr>
              <a:t>rağmen gene de  doğal arazi </a:t>
            </a:r>
            <a:r>
              <a:rPr lang="tr-TR" sz="1600" b="1" dirty="0" err="1" smtClean="0">
                <a:latin typeface="Comic Sans MS" pitchFamily="66" charset="0"/>
              </a:rPr>
              <a:t>formu,grup</a:t>
            </a:r>
            <a:r>
              <a:rPr lang="tr-TR" sz="1600" b="1" dirty="0" smtClean="0">
                <a:latin typeface="Comic Sans MS" pitchFamily="66" charset="0"/>
              </a:rPr>
              <a:t> grup ağaçlar ve su alanlarının meydana getirdiği ideal peyzajın içinde , mabetler, köprüler, bahçe pavyonları vb. elemanlar odak noktaları olarak yerleştirilmişlerdir.</a:t>
            </a:r>
            <a:br>
              <a:rPr lang="tr-TR" sz="1600" b="1" dirty="0" smtClean="0">
                <a:latin typeface="Comic Sans MS" pitchFamily="66" charset="0"/>
              </a:rPr>
            </a:br>
            <a:r>
              <a:rPr lang="tr-TR" sz="1600" b="1" dirty="0" smtClean="0">
                <a:latin typeface="Comic Sans MS" pitchFamily="66" charset="0"/>
              </a:rPr>
              <a:t/>
            </a:r>
            <a:br>
              <a:rPr lang="tr-TR" sz="1600" b="1" dirty="0" smtClean="0">
                <a:latin typeface="Comic Sans MS" pitchFamily="66" charset="0"/>
              </a:rPr>
            </a:br>
            <a:r>
              <a:rPr lang="tr-TR" sz="1600" b="1" dirty="0" smtClean="0">
                <a:latin typeface="Comic Sans MS" pitchFamily="66" charset="0"/>
              </a:rPr>
              <a:t>   Kent’in eserlerinde her zaman olmasa bile aşırı bir romantizme yönelim görülür. </a:t>
            </a:r>
          </a:p>
        </p:txBody>
      </p:sp>
      <p:sp>
        <p:nvSpPr>
          <p:cNvPr id="28674" name="1 Başlık"/>
          <p:cNvSpPr>
            <a:spLocks noGrp="1"/>
          </p:cNvSpPr>
          <p:nvPr>
            <p:ph type="title"/>
          </p:nvPr>
        </p:nvSpPr>
        <p:spPr>
          <a:xfrm>
            <a:off x="539552" y="836712"/>
            <a:ext cx="3008313" cy="1162050"/>
          </a:xfrm>
        </p:spPr>
        <p:txBody>
          <a:bodyPr>
            <a:noAutofit/>
          </a:bodyPr>
          <a:lstStyle/>
          <a:p>
            <a:r>
              <a:rPr lang="tr-TR" sz="2000" b="1" dirty="0">
                <a:latin typeface="Comic Sans MS" pitchFamily="66" charset="0"/>
              </a:rPr>
              <a:t>Kent’in  </a:t>
            </a:r>
            <a:r>
              <a:rPr lang="tr-TR" sz="2000" b="1" dirty="0" err="1">
                <a:latin typeface="Comic Sans MS" pitchFamily="66" charset="0"/>
              </a:rPr>
              <a:t>Chiswick’den</a:t>
            </a:r>
            <a:r>
              <a:rPr lang="tr-TR" sz="2000" b="1" dirty="0">
                <a:latin typeface="Comic Sans MS" pitchFamily="66" charset="0"/>
              </a:rPr>
              <a:t> sonraki  eserlerinde  natüralizme daha fazla bir yaklaşma </a:t>
            </a:r>
            <a:r>
              <a:rPr lang="tr-TR" sz="2000" b="1" dirty="0" err="1">
                <a:latin typeface="Comic Sans MS" pitchFamily="66" charset="0"/>
              </a:rPr>
              <a:t>görülür.Buna</a:t>
            </a:r>
            <a:endParaRPr lang="tr-TR" sz="2000" b="1" dirty="0" smtClean="0"/>
          </a:p>
        </p:txBody>
      </p:sp>
      <p:pic>
        <p:nvPicPr>
          <p:cNvPr id="28675" name="4 İçerik Yer Tutucusu" descr="Piano_nobile_of_Chiswick_House.jpg"/>
          <p:cNvPicPr>
            <a:picLocks noGrp="1" noChangeAspect="1"/>
          </p:cNvPicPr>
          <p:nvPr>
            <p:ph idx="1"/>
          </p:nvPr>
        </p:nvPicPr>
        <p:blipFill>
          <a:blip r:embed="rId2"/>
          <a:stretch>
            <a:fillRect/>
          </a:stretch>
        </p:blipFill>
        <p:spPr>
          <a:xfrm>
            <a:off x="3635896" y="692696"/>
            <a:ext cx="5229225" cy="5715000"/>
          </a:xfrm>
        </p:spPr>
      </p:pic>
    </p:spTree>
    <p:extLst>
      <p:ext uri="{BB962C8B-B14F-4D97-AF65-F5344CB8AC3E}">
        <p14:creationId xmlns:p14="http://schemas.microsoft.com/office/powerpoint/2010/main" val="21645854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Başlık"/>
          <p:cNvSpPr>
            <a:spLocks noGrp="1"/>
          </p:cNvSpPr>
          <p:nvPr>
            <p:ph type="title"/>
          </p:nvPr>
        </p:nvSpPr>
        <p:spPr/>
        <p:txBody>
          <a:bodyPr>
            <a:normAutofit/>
          </a:bodyPr>
          <a:lstStyle/>
          <a:p>
            <a:r>
              <a:rPr lang="tr-TR" sz="1600" b="1" smtClean="0">
                <a:latin typeface="Comic Sans MS" pitchFamily="66" charset="0"/>
              </a:rPr>
              <a:t>Kent ‘in natüralistik akımda en ileri düzenleme yeteneği,suyu kullanış tarzı olmuştur . Rönesans ve Barok bahçelerinin kanal ve çeşitli dekoratif havuzlarının yerini doğal kıvrımlı , informal su şekilleri;dere ve gölcükler almıştır.</a:t>
            </a:r>
          </a:p>
        </p:txBody>
      </p:sp>
      <p:pic>
        <p:nvPicPr>
          <p:cNvPr id="29699" name="3 Resim" descr="untitled.bmp"/>
          <p:cNvPicPr>
            <a:picLocks noChangeAspect="1"/>
          </p:cNvPicPr>
          <p:nvPr/>
        </p:nvPicPr>
        <p:blipFill>
          <a:blip r:embed="rId2"/>
          <a:srcRect/>
          <a:stretch>
            <a:fillRect/>
          </a:stretch>
        </p:blipFill>
        <p:spPr bwMode="auto">
          <a:xfrm>
            <a:off x="1928812" y="1628800"/>
            <a:ext cx="5502275" cy="5357813"/>
          </a:xfrm>
          <a:prstGeom prst="rect">
            <a:avLst/>
          </a:prstGeom>
          <a:noFill/>
          <a:ln w="9525">
            <a:noFill/>
            <a:miter lim="800000"/>
            <a:headEnd/>
            <a:tailEnd/>
          </a:ln>
        </p:spPr>
      </p:pic>
    </p:spTree>
    <p:extLst>
      <p:ext uri="{BB962C8B-B14F-4D97-AF65-F5344CB8AC3E}">
        <p14:creationId xmlns:p14="http://schemas.microsoft.com/office/powerpoint/2010/main" val="14439085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Başlık"/>
          <p:cNvSpPr>
            <a:spLocks noGrp="1"/>
          </p:cNvSpPr>
          <p:nvPr>
            <p:ph type="title"/>
          </p:nvPr>
        </p:nvSpPr>
        <p:spPr>
          <a:xfrm>
            <a:off x="457200" y="274638"/>
            <a:ext cx="8229600" cy="2511425"/>
          </a:xfrm>
        </p:spPr>
        <p:txBody>
          <a:bodyPr>
            <a:normAutofit fontScale="90000"/>
          </a:bodyPr>
          <a:lstStyle/>
          <a:p>
            <a:pPr algn="just"/>
            <a:r>
              <a:rPr lang="tr-TR" sz="1600" dirty="0" smtClean="0">
                <a:latin typeface="Comic Sans MS" pitchFamily="66" charset="0"/>
              </a:rPr>
              <a:t>     </a:t>
            </a:r>
            <a:r>
              <a:rPr lang="tr-TR" sz="2000" dirty="0" smtClean="0">
                <a:solidFill>
                  <a:schemeClr val="tx1"/>
                </a:solidFill>
                <a:latin typeface="Comic Sans MS" pitchFamily="66" charset="0"/>
              </a:rPr>
              <a:t>İlk defa </a:t>
            </a:r>
            <a:r>
              <a:rPr lang="tr-TR" sz="2000" dirty="0" err="1" smtClean="0">
                <a:solidFill>
                  <a:schemeClr val="tx1"/>
                </a:solidFill>
                <a:latin typeface="Comic Sans MS" pitchFamily="66" charset="0"/>
              </a:rPr>
              <a:t>Bridgeman</a:t>
            </a:r>
            <a:r>
              <a:rPr lang="tr-TR" sz="2000" dirty="0" smtClean="0">
                <a:solidFill>
                  <a:schemeClr val="tx1"/>
                </a:solidFill>
                <a:latin typeface="Comic Sans MS" pitchFamily="66" charset="0"/>
              </a:rPr>
              <a:t> daha önce Rönesans tarzında düzenlenmiş olan bahçenin sınırlarını kaldırmış, terasları yıkmış ve bitki materyalinin kullanışına </a:t>
            </a:r>
            <a:r>
              <a:rPr lang="tr-TR" sz="2000" dirty="0" err="1" smtClean="0">
                <a:solidFill>
                  <a:schemeClr val="tx1"/>
                </a:solidFill>
                <a:latin typeface="Comic Sans MS" pitchFamily="66" charset="0"/>
              </a:rPr>
              <a:t>informal</a:t>
            </a:r>
            <a:r>
              <a:rPr lang="tr-TR" sz="2000" dirty="0" smtClean="0">
                <a:solidFill>
                  <a:schemeClr val="tx1"/>
                </a:solidFill>
                <a:latin typeface="Comic Sans MS" pitchFamily="66" charset="0"/>
              </a:rPr>
              <a:t> bir karakter kazandırmıştır. Bunlardan başka </a:t>
            </a:r>
            <a:r>
              <a:rPr lang="tr-TR" sz="2000" dirty="0" err="1" smtClean="0">
                <a:solidFill>
                  <a:schemeClr val="tx1"/>
                </a:solidFill>
                <a:latin typeface="Comic Sans MS" pitchFamily="66" charset="0"/>
              </a:rPr>
              <a:t>Bridgeman</a:t>
            </a:r>
            <a:r>
              <a:rPr lang="tr-TR" sz="2000" dirty="0" smtClean="0">
                <a:solidFill>
                  <a:schemeClr val="tx1"/>
                </a:solidFill>
                <a:latin typeface="Comic Sans MS" pitchFamily="66" charset="0"/>
              </a:rPr>
              <a:t>  </a:t>
            </a:r>
            <a:r>
              <a:rPr lang="tr-TR" sz="2000" dirty="0" err="1" smtClean="0">
                <a:solidFill>
                  <a:schemeClr val="tx1"/>
                </a:solidFill>
                <a:latin typeface="Comic Sans MS" pitchFamily="66" charset="0"/>
              </a:rPr>
              <a:t>Stowe’da</a:t>
            </a:r>
            <a:r>
              <a:rPr lang="tr-TR" sz="2000" dirty="0" smtClean="0">
                <a:solidFill>
                  <a:schemeClr val="tx1"/>
                </a:solidFill>
                <a:latin typeface="Comic Sans MS" pitchFamily="66" charset="0"/>
              </a:rPr>
              <a:t> </a:t>
            </a:r>
            <a:r>
              <a:rPr lang="tr-TR" sz="2000" dirty="0" err="1" smtClean="0">
                <a:solidFill>
                  <a:schemeClr val="tx1"/>
                </a:solidFill>
                <a:latin typeface="Comic Sans MS" pitchFamily="66" charset="0"/>
              </a:rPr>
              <a:t>Rönesansdan</a:t>
            </a:r>
            <a:r>
              <a:rPr lang="tr-TR" sz="2000" dirty="0" smtClean="0">
                <a:solidFill>
                  <a:schemeClr val="tx1"/>
                </a:solidFill>
                <a:latin typeface="Comic Sans MS" pitchFamily="66" charset="0"/>
              </a:rPr>
              <a:t> kalma eski </a:t>
            </a:r>
            <a:r>
              <a:rPr lang="tr-TR" sz="2000" dirty="0" err="1" smtClean="0">
                <a:solidFill>
                  <a:schemeClr val="tx1"/>
                </a:solidFill>
                <a:latin typeface="Comic Sans MS" pitchFamily="66" charset="0"/>
              </a:rPr>
              <a:t>avenüleri</a:t>
            </a:r>
            <a:r>
              <a:rPr lang="tr-TR" sz="2000" dirty="0" smtClean="0">
                <a:solidFill>
                  <a:schemeClr val="tx1"/>
                </a:solidFill>
                <a:latin typeface="Comic Sans MS" pitchFamily="66" charset="0"/>
              </a:rPr>
              <a:t>  kısmen korumakla beraber, bunların her birinin sonuna bir klasik mabet, hatıra sütunları ve obeliskler yerleştirmiştir. Suyu kullanışı geniş parlak su aynaları halinde , </a:t>
            </a:r>
            <a:r>
              <a:rPr lang="tr-TR" sz="2000" dirty="0" err="1" smtClean="0">
                <a:solidFill>
                  <a:schemeClr val="tx1"/>
                </a:solidFill>
                <a:latin typeface="Comic Sans MS" pitchFamily="66" charset="0"/>
              </a:rPr>
              <a:t>dolayısiyle</a:t>
            </a:r>
            <a:r>
              <a:rPr lang="tr-TR" sz="2000" dirty="0" smtClean="0">
                <a:solidFill>
                  <a:schemeClr val="tx1"/>
                </a:solidFill>
                <a:latin typeface="Comic Sans MS" pitchFamily="66" charset="0"/>
              </a:rPr>
              <a:t> İngiliz olmaktan başka, Fransız ruhunda, Barok etkisinde olmuştur.</a:t>
            </a:r>
          </a:p>
        </p:txBody>
      </p:sp>
      <p:pic>
        <p:nvPicPr>
          <p:cNvPr id="30723" name="2 Resim" descr="Resim1.jpg"/>
          <p:cNvPicPr>
            <a:picLocks noChangeAspect="1"/>
          </p:cNvPicPr>
          <p:nvPr/>
        </p:nvPicPr>
        <p:blipFill>
          <a:blip r:embed="rId2"/>
          <a:srcRect/>
          <a:stretch>
            <a:fillRect/>
          </a:stretch>
        </p:blipFill>
        <p:spPr bwMode="auto">
          <a:xfrm>
            <a:off x="899592" y="2780928"/>
            <a:ext cx="7172325" cy="3686175"/>
          </a:xfrm>
          <a:prstGeom prst="rect">
            <a:avLst/>
          </a:prstGeom>
          <a:noFill/>
          <a:ln w="9525">
            <a:noFill/>
            <a:miter lim="800000"/>
            <a:headEnd/>
            <a:tailEnd/>
          </a:ln>
        </p:spPr>
      </p:pic>
    </p:spTree>
    <p:extLst>
      <p:ext uri="{BB962C8B-B14F-4D97-AF65-F5344CB8AC3E}">
        <p14:creationId xmlns:p14="http://schemas.microsoft.com/office/powerpoint/2010/main" val="37285902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Başlık"/>
          <p:cNvSpPr>
            <a:spLocks noGrp="1"/>
          </p:cNvSpPr>
          <p:nvPr>
            <p:ph type="title"/>
          </p:nvPr>
        </p:nvSpPr>
        <p:spPr/>
        <p:txBody>
          <a:bodyPr>
            <a:noAutofit/>
          </a:bodyPr>
          <a:lstStyle/>
          <a:p>
            <a:r>
              <a:rPr lang="tr-TR" sz="1800" b="1" dirty="0" smtClean="0">
                <a:solidFill>
                  <a:schemeClr val="tx1"/>
                </a:solidFill>
                <a:latin typeface="Comic Sans MS" pitchFamily="66" charset="0"/>
              </a:rPr>
              <a:t>Kent in </a:t>
            </a:r>
            <a:r>
              <a:rPr lang="tr-TR" sz="1800" b="1" dirty="0" err="1" smtClean="0">
                <a:solidFill>
                  <a:schemeClr val="tx1"/>
                </a:solidFill>
                <a:latin typeface="Comic Sans MS" pitchFamily="66" charset="0"/>
              </a:rPr>
              <a:t>Stowee’da</a:t>
            </a:r>
            <a:r>
              <a:rPr lang="tr-TR" sz="1800" b="1" dirty="0" smtClean="0">
                <a:solidFill>
                  <a:schemeClr val="tx1"/>
                </a:solidFill>
                <a:latin typeface="Comic Sans MS" pitchFamily="66" charset="0"/>
              </a:rPr>
              <a:t> yaptığı </a:t>
            </a:r>
            <a:br>
              <a:rPr lang="tr-TR" sz="1800" b="1" dirty="0" smtClean="0">
                <a:solidFill>
                  <a:schemeClr val="tx1"/>
                </a:solidFill>
                <a:latin typeface="Comic Sans MS" pitchFamily="66" charset="0"/>
              </a:rPr>
            </a:br>
            <a:r>
              <a:rPr lang="tr-TR" sz="1800" b="1" dirty="0" smtClean="0">
                <a:solidFill>
                  <a:schemeClr val="tx1"/>
                </a:solidFill>
                <a:latin typeface="Comic Sans MS" pitchFamily="66" charset="0"/>
              </a:rPr>
              <a:t>değişiklik</a:t>
            </a:r>
            <a:br>
              <a:rPr lang="tr-TR" sz="1800" b="1" dirty="0" smtClean="0">
                <a:solidFill>
                  <a:schemeClr val="tx1"/>
                </a:solidFill>
                <a:latin typeface="Comic Sans MS" pitchFamily="66" charset="0"/>
              </a:rPr>
            </a:br>
            <a:r>
              <a:rPr lang="tr-TR" sz="1800" dirty="0" smtClean="0">
                <a:solidFill>
                  <a:schemeClr val="tx1"/>
                </a:solidFill>
                <a:latin typeface="Comic Sans MS" pitchFamily="66" charset="0"/>
              </a:rPr>
              <a:t>ve ekler düzene daha </a:t>
            </a:r>
            <a:r>
              <a:rPr lang="tr-TR" sz="1800" dirty="0" err="1" smtClean="0">
                <a:solidFill>
                  <a:schemeClr val="tx1"/>
                </a:solidFill>
                <a:latin typeface="Comic Sans MS" pitchFamily="66" charset="0"/>
              </a:rPr>
              <a:t>naturalistik</a:t>
            </a:r>
            <a:r>
              <a:rPr lang="tr-TR" sz="1800" dirty="0" smtClean="0">
                <a:solidFill>
                  <a:schemeClr val="tx1"/>
                </a:solidFill>
                <a:latin typeface="Comic Sans MS" pitchFamily="66" charset="0"/>
              </a:rPr>
              <a:t> bir özellik kazandırmıştır. Bunların en </a:t>
            </a:r>
            <a:r>
              <a:rPr lang="tr-TR" sz="1800" dirty="0" err="1" smtClean="0">
                <a:solidFill>
                  <a:schemeClr val="tx1"/>
                </a:solidFill>
                <a:latin typeface="Comic Sans MS" pitchFamily="66" charset="0"/>
              </a:rPr>
              <a:t>önemlileri;mabetler,köprüler</a:t>
            </a:r>
            <a:r>
              <a:rPr lang="tr-TR" sz="1800" dirty="0" smtClean="0">
                <a:solidFill>
                  <a:schemeClr val="tx1"/>
                </a:solidFill>
                <a:latin typeface="Comic Sans MS" pitchFamily="66" charset="0"/>
              </a:rPr>
              <a:t> ve pavyonlarla geniş çapta kullanılan su elemanı olmuştu. Özellikle ‘Venüs  Mabedi ‘, ‘</a:t>
            </a:r>
            <a:r>
              <a:rPr lang="tr-TR" sz="1800" dirty="0" err="1" smtClean="0">
                <a:solidFill>
                  <a:schemeClr val="tx1"/>
                </a:solidFill>
                <a:latin typeface="Comic Sans MS" pitchFamily="66" charset="0"/>
              </a:rPr>
              <a:t>Concord</a:t>
            </a:r>
            <a:r>
              <a:rPr lang="tr-TR" sz="1800" dirty="0" smtClean="0">
                <a:solidFill>
                  <a:schemeClr val="tx1"/>
                </a:solidFill>
                <a:latin typeface="Comic Sans MS" pitchFamily="66" charset="0"/>
              </a:rPr>
              <a:t> Mabedi’ ,</a:t>
            </a:r>
            <a:r>
              <a:rPr lang="tr-TR" sz="1800" dirty="0" err="1" smtClean="0">
                <a:solidFill>
                  <a:schemeClr val="tx1"/>
                </a:solidFill>
                <a:latin typeface="Comic Sans MS" pitchFamily="66" charset="0"/>
              </a:rPr>
              <a:t>Victory</a:t>
            </a:r>
            <a:r>
              <a:rPr lang="tr-TR" sz="1800" dirty="0" smtClean="0">
                <a:solidFill>
                  <a:schemeClr val="tx1"/>
                </a:solidFill>
                <a:latin typeface="Comic Sans MS" pitchFamily="66" charset="0"/>
              </a:rPr>
              <a:t> Mabedi’ düzene eklenen bazı önemli örneklerdir.</a:t>
            </a:r>
            <a:br>
              <a:rPr lang="tr-TR" sz="1800" dirty="0" smtClean="0">
                <a:solidFill>
                  <a:schemeClr val="tx1"/>
                </a:solidFill>
                <a:latin typeface="Comic Sans MS" pitchFamily="66" charset="0"/>
              </a:rPr>
            </a:br>
            <a:r>
              <a:rPr lang="tr-TR" sz="1800" dirty="0" err="1" smtClean="0">
                <a:solidFill>
                  <a:schemeClr val="tx1"/>
                </a:solidFill>
                <a:latin typeface="Comic Sans MS" pitchFamily="66" charset="0"/>
              </a:rPr>
              <a:t>Bridgeman</a:t>
            </a:r>
            <a:r>
              <a:rPr lang="tr-TR" sz="1800" dirty="0" smtClean="0">
                <a:solidFill>
                  <a:schemeClr val="tx1"/>
                </a:solidFill>
                <a:latin typeface="Comic Sans MS" pitchFamily="66" charset="0"/>
              </a:rPr>
              <a:t> ve Kent ‘in </a:t>
            </a:r>
            <a:r>
              <a:rPr lang="tr-TR" sz="1800" dirty="0" err="1" smtClean="0">
                <a:solidFill>
                  <a:schemeClr val="tx1"/>
                </a:solidFill>
                <a:latin typeface="Comic Sans MS" pitchFamily="66" charset="0"/>
              </a:rPr>
              <a:t>Stowe</a:t>
            </a:r>
            <a:r>
              <a:rPr lang="tr-TR" sz="1800" dirty="0" smtClean="0">
                <a:solidFill>
                  <a:schemeClr val="tx1"/>
                </a:solidFill>
                <a:latin typeface="Comic Sans MS" pitchFamily="66" charset="0"/>
              </a:rPr>
              <a:t> ‘da bütün yaptıkları değişikliklere rağmen , bahçe yine de </a:t>
            </a:r>
            <a:r>
              <a:rPr lang="tr-TR" sz="1800" dirty="0" err="1" smtClean="0">
                <a:solidFill>
                  <a:schemeClr val="tx1"/>
                </a:solidFill>
                <a:latin typeface="Comic Sans MS" pitchFamily="66" charset="0"/>
              </a:rPr>
              <a:t>Rönesanstan</a:t>
            </a:r>
            <a:r>
              <a:rPr lang="tr-TR" sz="1800" dirty="0" smtClean="0">
                <a:solidFill>
                  <a:schemeClr val="tx1"/>
                </a:solidFill>
                <a:latin typeface="Comic Sans MS" pitchFamily="66" charset="0"/>
              </a:rPr>
              <a:t> </a:t>
            </a:r>
            <a:r>
              <a:rPr lang="tr-TR" sz="1800" dirty="0" err="1" smtClean="0">
                <a:solidFill>
                  <a:schemeClr val="tx1"/>
                </a:solidFill>
                <a:latin typeface="Comic Sans MS" pitchFamily="66" charset="0"/>
              </a:rPr>
              <a:t>naturalizme</a:t>
            </a:r>
            <a:r>
              <a:rPr lang="tr-TR" sz="1800" dirty="0" smtClean="0">
                <a:solidFill>
                  <a:schemeClr val="tx1"/>
                </a:solidFill>
                <a:latin typeface="Comic Sans MS" pitchFamily="66" charset="0"/>
              </a:rPr>
              <a:t> bir geçiş örneği olmaktan ileri gidemedi. Ancak Brown dan sonra </a:t>
            </a:r>
            <a:r>
              <a:rPr lang="tr-TR" sz="1800" dirty="0" err="1" smtClean="0">
                <a:solidFill>
                  <a:schemeClr val="tx1"/>
                </a:solidFill>
                <a:latin typeface="Comic Sans MS" pitchFamily="66" charset="0"/>
              </a:rPr>
              <a:t>Stowe</a:t>
            </a:r>
            <a:r>
              <a:rPr lang="tr-TR" sz="1800" dirty="0" smtClean="0">
                <a:solidFill>
                  <a:schemeClr val="tx1"/>
                </a:solidFill>
                <a:latin typeface="Comic Sans MS" pitchFamily="66" charset="0"/>
              </a:rPr>
              <a:t> tamamen ideal tabii formlu bir peyzaj örneği haline gelebilmiştir.</a:t>
            </a:r>
            <a:br>
              <a:rPr lang="tr-TR" sz="1800" dirty="0" smtClean="0">
                <a:solidFill>
                  <a:schemeClr val="tx1"/>
                </a:solidFill>
                <a:latin typeface="Comic Sans MS" pitchFamily="66" charset="0"/>
              </a:rPr>
            </a:br>
            <a:endParaRPr lang="tr-TR" sz="1800" dirty="0" smtClean="0">
              <a:solidFill>
                <a:schemeClr val="tx1"/>
              </a:solidFill>
              <a:latin typeface="Comic Sans MS" pitchFamily="66" charset="0"/>
            </a:endParaRPr>
          </a:p>
        </p:txBody>
      </p:sp>
    </p:spTree>
    <p:extLst>
      <p:ext uri="{BB962C8B-B14F-4D97-AF65-F5344CB8AC3E}">
        <p14:creationId xmlns:p14="http://schemas.microsoft.com/office/powerpoint/2010/main" val="17823891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5 Metin Yer Tutucusu"/>
          <p:cNvSpPr>
            <a:spLocks noGrp="1"/>
          </p:cNvSpPr>
          <p:nvPr>
            <p:ph type="body" sz="half" idx="2"/>
          </p:nvPr>
        </p:nvSpPr>
        <p:spPr>
          <a:xfrm>
            <a:off x="457200" y="1000125"/>
            <a:ext cx="3008313" cy="5126038"/>
          </a:xfrm>
        </p:spPr>
        <p:txBody>
          <a:bodyPr>
            <a:noAutofit/>
          </a:bodyPr>
          <a:lstStyle/>
          <a:p>
            <a:r>
              <a:rPr lang="tr-TR" sz="2000" b="1" dirty="0" smtClean="0">
                <a:latin typeface="Comic Sans MS" pitchFamily="66" charset="0"/>
              </a:rPr>
              <a:t> </a:t>
            </a:r>
            <a:r>
              <a:rPr lang="tr-TR" sz="2000" dirty="0" err="1" smtClean="0">
                <a:latin typeface="Comic Sans MS" pitchFamily="66" charset="0"/>
              </a:rPr>
              <a:t>Lancelot</a:t>
            </a:r>
            <a:r>
              <a:rPr lang="tr-TR" sz="2000" dirty="0" smtClean="0">
                <a:latin typeface="Comic Sans MS" pitchFamily="66" charset="0"/>
              </a:rPr>
              <a:t> Brown </a:t>
            </a:r>
            <a:r>
              <a:rPr lang="tr-TR" sz="2000" dirty="0" err="1" smtClean="0">
                <a:latin typeface="Comic Sans MS" pitchFamily="66" charset="0"/>
              </a:rPr>
              <a:t>Stowe</a:t>
            </a:r>
            <a:r>
              <a:rPr lang="tr-TR" sz="2000" dirty="0" smtClean="0">
                <a:latin typeface="Comic Sans MS" pitchFamily="66" charset="0"/>
              </a:rPr>
              <a:t> ‘ </a:t>
            </a:r>
            <a:r>
              <a:rPr lang="tr-TR" sz="2000" dirty="0" err="1" smtClean="0">
                <a:latin typeface="Comic Sans MS" pitchFamily="66" charset="0"/>
              </a:rPr>
              <a:t>daki</a:t>
            </a:r>
            <a:r>
              <a:rPr lang="tr-TR" sz="2000" dirty="0" smtClean="0">
                <a:latin typeface="Comic Sans MS" pitchFamily="66" charset="0"/>
              </a:rPr>
              <a:t> uygulamadan sonra </a:t>
            </a:r>
            <a:r>
              <a:rPr lang="tr-TR" sz="2000" dirty="0" err="1" smtClean="0">
                <a:latin typeface="Comic Sans MS" pitchFamily="66" charset="0"/>
              </a:rPr>
              <a:t>İngiltere’nn</a:t>
            </a:r>
            <a:r>
              <a:rPr lang="tr-TR" sz="2000" dirty="0" smtClean="0">
                <a:latin typeface="Comic Sans MS" pitchFamily="66" charset="0"/>
              </a:rPr>
              <a:t> en ünlü bahçe mimarı oldu. Ülkenin her tarafında yüzlerce bahçe tasarladı. Bunlar içinde en fazla isim yapmış olanları; WARWİCK KALESİ, LONGLEAT,</a:t>
            </a:r>
          </a:p>
          <a:p>
            <a:r>
              <a:rPr lang="tr-TR" sz="2000" dirty="0" smtClean="0">
                <a:latin typeface="Comic Sans MS" pitchFamily="66" charset="0"/>
              </a:rPr>
              <a:t>CHATSWORTH,</a:t>
            </a:r>
          </a:p>
          <a:p>
            <a:r>
              <a:rPr lang="tr-TR" sz="2000" dirty="0" smtClean="0">
                <a:latin typeface="Comic Sans MS" pitchFamily="66" charset="0"/>
              </a:rPr>
              <a:t>CLİVEDEN bazı saray bahçeleri ve hepsinden daha önemlisi Oxford yakınındaki </a:t>
            </a:r>
          </a:p>
          <a:p>
            <a:r>
              <a:rPr lang="tr-TR" sz="2000" dirty="0" smtClean="0">
                <a:latin typeface="Comic Sans MS" pitchFamily="66" charset="0"/>
              </a:rPr>
              <a:t>BLENHEİM SARAYI bahçesidir.</a:t>
            </a:r>
          </a:p>
        </p:txBody>
      </p:sp>
      <p:sp>
        <p:nvSpPr>
          <p:cNvPr id="39938" name="3 Başlık"/>
          <p:cNvSpPr>
            <a:spLocks noGrp="1"/>
          </p:cNvSpPr>
          <p:nvPr>
            <p:ph type="title"/>
          </p:nvPr>
        </p:nvSpPr>
        <p:spPr>
          <a:xfrm rot="10800000" flipV="1">
            <a:off x="5643563" y="5429250"/>
            <a:ext cx="1643062" cy="642938"/>
          </a:xfrm>
        </p:spPr>
        <p:txBody>
          <a:bodyPr/>
          <a:lstStyle/>
          <a:p>
            <a:r>
              <a:rPr lang="tr-TR" smtClean="0"/>
              <a:t>STOWE</a:t>
            </a:r>
          </a:p>
        </p:txBody>
      </p:sp>
      <p:pic>
        <p:nvPicPr>
          <p:cNvPr id="39939" name="8 İçerik Yer Tutucusu" descr="a.jpg"/>
          <p:cNvPicPr>
            <a:picLocks noGrp="1" noChangeAspect="1"/>
          </p:cNvPicPr>
          <p:nvPr>
            <p:ph idx="1"/>
          </p:nvPr>
        </p:nvPicPr>
        <p:blipFill>
          <a:blip r:embed="rId2"/>
          <a:stretch>
            <a:fillRect/>
          </a:stretch>
        </p:blipFill>
        <p:spPr>
          <a:xfrm>
            <a:off x="4355976" y="1844824"/>
            <a:ext cx="4214813" cy="3071813"/>
          </a:xfrm>
        </p:spPr>
      </p:pic>
    </p:spTree>
    <p:extLst>
      <p:ext uri="{BB962C8B-B14F-4D97-AF65-F5344CB8AC3E}">
        <p14:creationId xmlns:p14="http://schemas.microsoft.com/office/powerpoint/2010/main" val="11055689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1 Resim" descr="warwick-castle-map.jpg"/>
          <p:cNvPicPr>
            <a:picLocks noChangeAspect="1"/>
          </p:cNvPicPr>
          <p:nvPr/>
        </p:nvPicPr>
        <p:blipFill>
          <a:blip r:embed="rId2"/>
          <a:srcRect/>
          <a:stretch>
            <a:fillRect/>
          </a:stretch>
        </p:blipFill>
        <p:spPr bwMode="auto">
          <a:xfrm>
            <a:off x="1143000" y="2143125"/>
            <a:ext cx="6572250" cy="3786188"/>
          </a:xfrm>
          <a:prstGeom prst="rect">
            <a:avLst/>
          </a:prstGeom>
          <a:noFill/>
          <a:ln w="9525">
            <a:noFill/>
            <a:miter lim="800000"/>
            <a:headEnd/>
            <a:tailEnd/>
          </a:ln>
        </p:spPr>
      </p:pic>
      <p:sp>
        <p:nvSpPr>
          <p:cNvPr id="3" name="2 Başlık"/>
          <p:cNvSpPr>
            <a:spLocks noGrp="1"/>
          </p:cNvSpPr>
          <p:nvPr>
            <p:ph type="title"/>
          </p:nvPr>
        </p:nvSpPr>
        <p:spPr/>
        <p:txBody>
          <a:bodyPr rtlCol="0">
            <a:normAutofit fontScale="90000"/>
          </a:bodyPr>
          <a:lstStyle/>
          <a:p>
            <a:pPr fontAlgn="auto">
              <a:spcAft>
                <a:spcPts val="0"/>
              </a:spcAft>
              <a:defRPr/>
            </a:pPr>
            <a:r>
              <a:rPr lang="tr-TR" dirty="0" smtClean="0"/>
              <a:t>WARWİCK KALESİ</a:t>
            </a:r>
            <a:br>
              <a:rPr lang="tr-TR" dirty="0" smtClean="0"/>
            </a:br>
            <a:endParaRPr lang="tr-TR" dirty="0"/>
          </a:p>
        </p:txBody>
      </p:sp>
    </p:spTree>
    <p:extLst>
      <p:ext uri="{BB962C8B-B14F-4D97-AF65-F5344CB8AC3E}">
        <p14:creationId xmlns:p14="http://schemas.microsoft.com/office/powerpoint/2010/main" val="28556629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1045_01_5---Warwick-Castle_web.jpg"/>
          <p:cNvPicPr>
            <a:picLocks noChangeAspect="1"/>
          </p:cNvPicPr>
          <p:nvPr/>
        </p:nvPicPr>
        <p:blipFill>
          <a:blip r:embed="rId2" cstate="print"/>
          <a:stretch>
            <a:fillRect/>
          </a:stretch>
        </p:blipFill>
        <p:spPr>
          <a:xfrm>
            <a:off x="762000" y="889000"/>
            <a:ext cx="7620000" cy="50800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692232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p:txBody>
          <a:bodyPr/>
          <a:lstStyle/>
          <a:p>
            <a:r>
              <a:rPr lang="tr-TR" dirty="0" smtClean="0"/>
              <a:t>kaynağı olan İngiltere olmasının sebebi; </a:t>
            </a:r>
          </a:p>
          <a:p>
            <a:endParaRPr lang="tr-TR" dirty="0"/>
          </a:p>
          <a:p>
            <a:endParaRPr lang="tr-TR" dirty="0" smtClean="0"/>
          </a:p>
          <a:p>
            <a:r>
              <a:rPr lang="tr-TR" dirty="0" smtClean="0"/>
              <a:t>İngiliz halkının kır içinde yürümeye olan aşırı merakıdır. Diğer taraftan iklim, İngiliz ‘ in bahçeyi kullanmasında kısıtlayıcı bir etken de olmuştur.</a:t>
            </a:r>
          </a:p>
          <a:p>
            <a:endParaRPr lang="tr-TR" dirty="0" smtClean="0"/>
          </a:p>
          <a:p>
            <a:endParaRPr lang="tr-TR" dirty="0"/>
          </a:p>
        </p:txBody>
      </p:sp>
      <p:sp>
        <p:nvSpPr>
          <p:cNvPr id="3" name="Başlık 2"/>
          <p:cNvSpPr>
            <a:spLocks noGrp="1"/>
          </p:cNvSpPr>
          <p:nvPr>
            <p:ph type="title"/>
          </p:nvPr>
        </p:nvSpPr>
        <p:spPr>
          <a:xfrm>
            <a:off x="539552" y="908720"/>
            <a:ext cx="8229600" cy="1252728"/>
          </a:xfrm>
        </p:spPr>
        <p:txBody>
          <a:bodyPr>
            <a:normAutofit fontScale="90000"/>
          </a:bodyPr>
          <a:lstStyle/>
          <a:p>
            <a:r>
              <a:rPr lang="tr-TR" dirty="0" smtClean="0"/>
              <a:t>Tüm Avrupa bahçe sanatında adeta DEVRİM olan NATURALİSTİK AKIM’</a:t>
            </a:r>
            <a:r>
              <a:rPr lang="tr-TR" dirty="0"/>
              <a:t> </a:t>
            </a:r>
            <a:r>
              <a:rPr lang="tr-TR" dirty="0" err="1"/>
              <a:t>ın</a:t>
            </a:r>
            <a:r>
              <a:rPr lang="tr-TR" dirty="0" smtClean="0"/>
              <a:t/>
            </a:r>
            <a:br>
              <a:rPr lang="tr-TR" dirty="0" smtClean="0"/>
            </a:br>
            <a:endParaRPr lang="tr-TR" dirty="0"/>
          </a:p>
        </p:txBody>
      </p:sp>
    </p:spTree>
    <p:extLst>
      <p:ext uri="{BB962C8B-B14F-4D97-AF65-F5344CB8AC3E}">
        <p14:creationId xmlns:p14="http://schemas.microsoft.com/office/powerpoint/2010/main" val="38677534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Warwick%20Castle.jpg"/>
          <p:cNvPicPr>
            <a:picLocks noChangeAspect="1"/>
          </p:cNvPicPr>
          <p:nvPr/>
        </p:nvPicPr>
        <p:blipFill>
          <a:blip r:embed="rId2" cstate="print"/>
          <a:stretch>
            <a:fillRect/>
          </a:stretch>
        </p:blipFill>
        <p:spPr>
          <a:xfrm>
            <a:off x="1071538" y="714356"/>
            <a:ext cx="3786214" cy="28064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2 Resim" descr="warwick-castle-warwick-warcstl.jpg"/>
          <p:cNvPicPr>
            <a:picLocks noChangeAspect="1"/>
          </p:cNvPicPr>
          <p:nvPr/>
        </p:nvPicPr>
        <p:blipFill>
          <a:blip r:embed="rId3"/>
          <a:stretch>
            <a:fillRect/>
          </a:stretch>
        </p:blipFill>
        <p:spPr>
          <a:xfrm>
            <a:off x="6000750" y="2000250"/>
            <a:ext cx="2143125" cy="350043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925977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1 Başlık"/>
          <p:cNvSpPr>
            <a:spLocks noGrp="1"/>
          </p:cNvSpPr>
          <p:nvPr>
            <p:ph type="title"/>
          </p:nvPr>
        </p:nvSpPr>
        <p:spPr/>
        <p:txBody>
          <a:bodyPr/>
          <a:lstStyle/>
          <a:p>
            <a:r>
              <a:rPr lang="tr-TR" smtClean="0"/>
              <a:t>LONGLEAT</a:t>
            </a:r>
          </a:p>
        </p:txBody>
      </p:sp>
      <p:pic>
        <p:nvPicPr>
          <p:cNvPr id="3" name="2 Resim" descr="longleat.jpg"/>
          <p:cNvPicPr>
            <a:picLocks noChangeAspect="1"/>
          </p:cNvPicPr>
          <p:nvPr/>
        </p:nvPicPr>
        <p:blipFill>
          <a:blip r:embed="rId2" cstate="print"/>
          <a:stretch>
            <a:fillRect/>
          </a:stretch>
        </p:blipFill>
        <p:spPr>
          <a:xfrm>
            <a:off x="142875" y="1285875"/>
            <a:ext cx="8858250" cy="42862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7302937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Chatsworth_map.gif"/>
          <p:cNvPicPr>
            <a:picLocks noChangeAspect="1"/>
          </p:cNvPicPr>
          <p:nvPr/>
        </p:nvPicPr>
        <p:blipFill>
          <a:blip r:embed="rId2"/>
          <a:stretch>
            <a:fillRect/>
          </a:stretch>
        </p:blipFill>
        <p:spPr>
          <a:xfrm>
            <a:off x="785813" y="1285875"/>
            <a:ext cx="6858000" cy="44291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367098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785813" y="642938"/>
            <a:ext cx="7772400" cy="1470025"/>
          </a:xfrm>
        </p:spPr>
        <p:txBody>
          <a:bodyPr rtlCol="0">
            <a:noAutofit/>
          </a:bodyPr>
          <a:lstStyle/>
          <a:p>
            <a:pPr fontAlgn="auto">
              <a:spcAft>
                <a:spcPts val="0"/>
              </a:spcAft>
              <a:defRPr/>
            </a:pPr>
            <a:endParaRPr lang="tr-TR" sz="5400" dirty="0">
              <a:effectLst>
                <a:outerShdw blurRad="38100" dist="38100" dir="2700000" algn="tl">
                  <a:srgbClr val="000000">
                    <a:alpha val="43137"/>
                  </a:srgbClr>
                </a:outerShdw>
              </a:effectLst>
              <a:latin typeface="Monotype Corsiva" pitchFamily="66" charset="0"/>
            </a:endParaRPr>
          </a:p>
        </p:txBody>
      </p:sp>
      <p:sp>
        <p:nvSpPr>
          <p:cNvPr id="9219" name="2 Alt Başlık"/>
          <p:cNvSpPr>
            <a:spLocks noGrp="1"/>
          </p:cNvSpPr>
          <p:nvPr>
            <p:ph type="subTitle" idx="1"/>
          </p:nvPr>
        </p:nvSpPr>
        <p:spPr>
          <a:xfrm>
            <a:off x="1000125" y="2357438"/>
            <a:ext cx="7407275" cy="1752600"/>
          </a:xfrm>
        </p:spPr>
        <p:txBody>
          <a:bodyPr rtlCol="0">
            <a:normAutofit/>
          </a:bodyPr>
          <a:lstStyle/>
          <a:p>
            <a:pPr fontAlgn="auto">
              <a:spcAft>
                <a:spcPts val="0"/>
              </a:spcAft>
              <a:buFont typeface="Arial" pitchFamily="34" charset="0"/>
              <a:buNone/>
              <a:defRPr/>
            </a:pPr>
            <a:endParaRPr lang="tr-TR" smtClean="0"/>
          </a:p>
        </p:txBody>
      </p:sp>
      <p:pic>
        <p:nvPicPr>
          <p:cNvPr id="60420" name="6 Resim" descr="3826285619_b4c4d12e12_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8" name="7 Metin kutusu"/>
          <p:cNvSpPr txBox="1"/>
          <p:nvPr/>
        </p:nvSpPr>
        <p:spPr>
          <a:xfrm>
            <a:off x="285750" y="785813"/>
            <a:ext cx="8715375" cy="1754187"/>
          </a:xfrm>
          <a:prstGeom prst="rect">
            <a:avLst/>
          </a:prstGeom>
          <a:noFill/>
        </p:spPr>
        <p:txBody>
          <a:bodyPr>
            <a:spAutoFit/>
          </a:bodyPr>
          <a:lstStyle/>
          <a:p>
            <a:pPr fontAlgn="auto">
              <a:spcBef>
                <a:spcPts val="0"/>
              </a:spcBef>
              <a:spcAft>
                <a:spcPts val="0"/>
              </a:spcAft>
              <a:defRPr/>
            </a:pPr>
            <a:r>
              <a:rPr lang="tr-TR" sz="5400" b="1" dirty="0" err="1">
                <a:solidFill>
                  <a:schemeClr val="bg1"/>
                </a:solidFill>
                <a:effectLst>
                  <a:outerShdw blurRad="38100" dist="38100" dir="2700000" algn="tl">
                    <a:srgbClr val="000000">
                      <a:alpha val="43137"/>
                    </a:srgbClr>
                  </a:outerShdw>
                </a:effectLst>
                <a:latin typeface="Monotype Corsiva" pitchFamily="66" charset="0"/>
                <a:cs typeface="+mn-cs"/>
              </a:rPr>
              <a:t>Natüralistik</a:t>
            </a:r>
            <a:r>
              <a:rPr lang="tr-TR" sz="5400" b="1" dirty="0">
                <a:solidFill>
                  <a:schemeClr val="bg1"/>
                </a:solidFill>
                <a:effectLst>
                  <a:outerShdw blurRad="38100" dist="38100" dir="2700000" algn="tl">
                    <a:srgbClr val="000000">
                      <a:alpha val="43137"/>
                    </a:srgbClr>
                  </a:outerShdw>
                </a:effectLst>
                <a:latin typeface="Monotype Corsiva" pitchFamily="66" charset="0"/>
                <a:cs typeface="+mn-cs"/>
              </a:rPr>
              <a:t>  Ekoldeki Gelişme ve Değişmeler</a:t>
            </a:r>
          </a:p>
        </p:txBody>
      </p:sp>
    </p:spTree>
    <p:extLst>
      <p:ext uri="{BB962C8B-B14F-4D97-AF65-F5344CB8AC3E}">
        <p14:creationId xmlns:p14="http://schemas.microsoft.com/office/powerpoint/2010/main" val="26683943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8 İçerik Yer Tutucusu" descr="Humphry_Repton_-_Famous_landscape_designer.jpg"/>
          <p:cNvPicPr>
            <a:picLocks noGrp="1" noChangeAspect="1"/>
          </p:cNvPicPr>
          <p:nvPr>
            <p:ph sz="quarter" idx="13"/>
          </p:nvPr>
        </p:nvPicPr>
        <p:blipFill>
          <a:blip r:embed="rId2"/>
          <a:srcRect/>
          <a:stretch>
            <a:fillRect/>
          </a:stretch>
        </p:blipFill>
        <p:spPr>
          <a:xfrm>
            <a:off x="0" y="571500"/>
            <a:ext cx="4362450" cy="5429250"/>
          </a:xfrm>
        </p:spPr>
      </p:pic>
      <p:sp>
        <p:nvSpPr>
          <p:cNvPr id="6" name="5 İçerik Yer Tutucusu"/>
          <p:cNvSpPr>
            <a:spLocks noGrp="1"/>
          </p:cNvSpPr>
          <p:nvPr>
            <p:ph sz="quarter" idx="14"/>
          </p:nvPr>
        </p:nvSpPr>
        <p:spPr>
          <a:xfrm>
            <a:off x="4643438" y="642938"/>
            <a:ext cx="4038600" cy="5554662"/>
          </a:xfrm>
        </p:spPr>
        <p:txBody>
          <a:bodyPr rtlCol="0">
            <a:normAutofit fontScale="92500" lnSpcReduction="20000"/>
          </a:bodyPr>
          <a:lstStyle/>
          <a:p>
            <a:pPr marL="274320" indent="-274320" fontAlgn="auto">
              <a:spcAft>
                <a:spcPts val="0"/>
              </a:spcAft>
              <a:buFont typeface="Wingdings"/>
              <a:buChar char=""/>
              <a:defRPr/>
            </a:pPr>
            <a:r>
              <a:rPr lang="tr-TR" dirty="0">
                <a:latin typeface="+mj-lt"/>
              </a:rPr>
              <a:t>İngiltere’de peyzajın çehresini önemli şekilde değiştiren </a:t>
            </a:r>
            <a:r>
              <a:rPr lang="tr-TR" dirty="0" err="1">
                <a:latin typeface="+mj-lt"/>
              </a:rPr>
              <a:t>Üçler’den</a:t>
            </a:r>
            <a:r>
              <a:rPr lang="tr-TR" dirty="0">
                <a:latin typeface="+mj-lt"/>
              </a:rPr>
              <a:t> sonuncusu olan </a:t>
            </a:r>
            <a:r>
              <a:rPr lang="tr-TR" dirty="0" err="1">
                <a:latin typeface="+mj-lt"/>
              </a:rPr>
              <a:t>Humphrey</a:t>
            </a:r>
            <a:r>
              <a:rPr lang="tr-TR" dirty="0">
                <a:latin typeface="+mj-lt"/>
              </a:rPr>
              <a:t> </a:t>
            </a:r>
            <a:r>
              <a:rPr lang="tr-TR" dirty="0" err="1">
                <a:latin typeface="+mj-lt"/>
              </a:rPr>
              <a:t>Repton</a:t>
            </a:r>
            <a:r>
              <a:rPr lang="tr-TR" dirty="0">
                <a:latin typeface="+mj-lt"/>
              </a:rPr>
              <a:t> orta yaşlarında adeta bir şans eseri bahçe sanatına yönelmiştir.Botaniğe olan merakı ve mahalli tarih üzerindeki çalışmalarının yanı sıra,resim sanatına olan ilgisi kendisini </a:t>
            </a:r>
            <a:r>
              <a:rPr lang="tr-TR" dirty="0" err="1">
                <a:latin typeface="+mj-lt"/>
              </a:rPr>
              <a:t>Brown’ın</a:t>
            </a:r>
            <a:r>
              <a:rPr lang="tr-TR" dirty="0">
                <a:latin typeface="+mj-lt"/>
              </a:rPr>
              <a:t> takipçisi yapmıştır.Devrin en ünlü mimarı </a:t>
            </a:r>
            <a:r>
              <a:rPr lang="tr-TR" dirty="0" err="1">
                <a:latin typeface="+mj-lt"/>
              </a:rPr>
              <a:t>Nash</a:t>
            </a:r>
            <a:r>
              <a:rPr lang="tr-TR" dirty="0">
                <a:latin typeface="+mj-lt"/>
              </a:rPr>
              <a:t> ise </a:t>
            </a:r>
            <a:r>
              <a:rPr lang="tr-TR" dirty="0" err="1">
                <a:latin typeface="+mj-lt"/>
              </a:rPr>
              <a:t>Repton’ın</a:t>
            </a:r>
            <a:r>
              <a:rPr lang="tr-TR" dirty="0">
                <a:latin typeface="+mj-lt"/>
              </a:rPr>
              <a:t> kuvvetli bir iş arkadaşı olmuştur. Brown’ın bıraktığı yerden devam eden </a:t>
            </a:r>
            <a:r>
              <a:rPr lang="tr-TR" dirty="0" err="1">
                <a:latin typeface="+mj-lt"/>
              </a:rPr>
              <a:t>Repton</a:t>
            </a:r>
            <a:r>
              <a:rPr lang="tr-TR" dirty="0" smtClean="0">
                <a:latin typeface="+mj-lt"/>
              </a:rPr>
              <a:t>, </a:t>
            </a:r>
            <a:r>
              <a:rPr lang="tr-TR" dirty="0" err="1" smtClean="0">
                <a:latin typeface="+mj-lt"/>
              </a:rPr>
              <a:t>natüralistik</a:t>
            </a:r>
            <a:r>
              <a:rPr lang="tr-TR" dirty="0" smtClean="0">
                <a:latin typeface="+mj-lt"/>
              </a:rPr>
              <a:t> </a:t>
            </a:r>
            <a:r>
              <a:rPr lang="tr-TR" dirty="0">
                <a:latin typeface="+mj-lt"/>
              </a:rPr>
              <a:t>akıma yeni bir takım elemanlar ve prensipler eklemiştir.</a:t>
            </a:r>
          </a:p>
          <a:p>
            <a:pPr marL="274320" indent="-274320" fontAlgn="auto">
              <a:spcAft>
                <a:spcPts val="0"/>
              </a:spcAft>
              <a:buFont typeface="Wingdings"/>
              <a:buChar char=""/>
              <a:defRPr/>
            </a:pPr>
            <a:endParaRPr lang="tr-TR" dirty="0"/>
          </a:p>
        </p:txBody>
      </p:sp>
      <p:graphicFrame>
        <p:nvGraphicFramePr>
          <p:cNvPr id="10" name="9 Tablo"/>
          <p:cNvGraphicFramePr>
            <a:graphicFrameLocks noGrp="1"/>
          </p:cNvGraphicFramePr>
          <p:nvPr/>
        </p:nvGraphicFramePr>
        <p:xfrm>
          <a:off x="0" y="0"/>
          <a:ext cx="8715404" cy="457200"/>
        </p:xfrm>
        <a:graphic>
          <a:graphicData uri="http://schemas.openxmlformats.org/drawingml/2006/table">
            <a:tbl>
              <a:tblPr firstRow="1" bandRow="1">
                <a:tableStyleId>{F5AB1C69-6EDB-4FF4-983F-18BD219EF322}</a:tableStyleId>
              </a:tblPr>
              <a:tblGrid>
                <a:gridCol w="8715404"/>
              </a:tblGrid>
              <a:tr h="370840">
                <a:tc>
                  <a:txBody>
                    <a:bodyPr/>
                    <a:lstStyle/>
                    <a:p>
                      <a:r>
                        <a:rPr lang="tr-TR" sz="2400" dirty="0" err="1" smtClean="0"/>
                        <a:t>Humphrey</a:t>
                      </a:r>
                      <a:r>
                        <a:rPr lang="tr-TR" sz="2400" baseline="0" dirty="0" smtClean="0"/>
                        <a:t> </a:t>
                      </a:r>
                      <a:r>
                        <a:rPr lang="tr-TR" sz="2400" baseline="0" dirty="0" err="1" smtClean="0"/>
                        <a:t>Repton</a:t>
                      </a:r>
                      <a:r>
                        <a:rPr lang="tr-TR" sz="2400" baseline="0" dirty="0" smtClean="0"/>
                        <a:t>(21 Nisan 1752-24 Mart 1818)</a:t>
                      </a:r>
                      <a:endParaRPr lang="tr-TR" sz="2400" dirty="0">
                        <a:solidFill>
                          <a:schemeClr val="tx1"/>
                        </a:solidFill>
                        <a:latin typeface="Monotype Corsiva" pitchFamily="66" charset="0"/>
                      </a:endParaRPr>
                    </a:p>
                  </a:txBody>
                  <a:tcPr/>
                </a:tc>
              </a:tr>
            </a:tbl>
          </a:graphicData>
        </a:graphic>
      </p:graphicFrame>
    </p:spTree>
    <p:extLst>
      <p:ext uri="{BB962C8B-B14F-4D97-AF65-F5344CB8AC3E}">
        <p14:creationId xmlns:p14="http://schemas.microsoft.com/office/powerpoint/2010/main" val="1892076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quarter" idx="13"/>
          </p:nvPr>
        </p:nvSpPr>
        <p:spPr>
          <a:xfrm>
            <a:off x="285750" y="214313"/>
            <a:ext cx="3657600" cy="4357687"/>
          </a:xfrm>
        </p:spPr>
        <p:txBody>
          <a:bodyPr rtlCol="0">
            <a:normAutofit fontScale="92500" lnSpcReduction="20000"/>
          </a:bodyPr>
          <a:lstStyle/>
          <a:p>
            <a:pPr marL="274320" indent="-274320" fontAlgn="auto">
              <a:spcAft>
                <a:spcPts val="0"/>
              </a:spcAft>
              <a:buFont typeface="Wingdings"/>
              <a:buChar char=""/>
              <a:defRPr/>
            </a:pPr>
            <a:r>
              <a:rPr lang="tr-TR" b="1" dirty="0" smtClean="0"/>
              <a:t>.</a:t>
            </a:r>
            <a:r>
              <a:rPr lang="tr-TR" dirty="0" smtClean="0"/>
              <a:t>Evlerin ön cephelerine </a:t>
            </a:r>
            <a:r>
              <a:rPr lang="tr-TR" dirty="0" err="1" smtClean="0"/>
              <a:t>balustradlarla</a:t>
            </a:r>
            <a:r>
              <a:rPr lang="tr-TR" dirty="0" smtClean="0"/>
              <a:t> çevrili bir teras bahçesi ekleyerek,ev ile bahçe dolayısıyla </a:t>
            </a:r>
            <a:r>
              <a:rPr lang="tr-TR" dirty="0" err="1" smtClean="0"/>
              <a:t>formal</a:t>
            </a:r>
            <a:r>
              <a:rPr lang="tr-TR" dirty="0" smtClean="0"/>
              <a:t> ve </a:t>
            </a:r>
            <a:r>
              <a:rPr lang="tr-TR" dirty="0" err="1" smtClean="0"/>
              <a:t>informal</a:t>
            </a:r>
            <a:r>
              <a:rPr lang="tr-TR" dirty="0" smtClean="0"/>
              <a:t> arasındaki ilgi ve ahengi kurmuştur.</a:t>
            </a:r>
          </a:p>
          <a:p>
            <a:pPr marL="274320" indent="-274320" fontAlgn="auto">
              <a:spcAft>
                <a:spcPts val="0"/>
              </a:spcAft>
              <a:buFont typeface="Wingdings"/>
              <a:buChar char=""/>
              <a:defRPr/>
            </a:pPr>
            <a:r>
              <a:rPr lang="tr-TR" dirty="0" smtClean="0"/>
              <a:t>.Çiçeklere düzenlemelerinde yer vermiş,çiçek kaya bahçelerinde de görülmeye başlamıştır.</a:t>
            </a:r>
          </a:p>
          <a:p>
            <a:pPr marL="274320" indent="-274320" fontAlgn="auto">
              <a:spcAft>
                <a:spcPts val="0"/>
              </a:spcAft>
              <a:buFont typeface="Wingdings"/>
              <a:buChar char=""/>
              <a:defRPr/>
            </a:pPr>
            <a:r>
              <a:rPr lang="tr-TR" dirty="0" smtClean="0"/>
              <a:t>.Özel amaçlar için birbirinden ayrılmış bahçeler tesis etmiştir(Gül bahçesi,Çin bahçesi v.b).</a:t>
            </a:r>
          </a:p>
          <a:p>
            <a:pPr marL="274320" indent="-274320" fontAlgn="auto">
              <a:spcAft>
                <a:spcPts val="0"/>
              </a:spcAft>
              <a:buFont typeface="Wingdings"/>
              <a:buChar char=""/>
              <a:defRPr/>
            </a:pPr>
            <a:endParaRPr lang="tr-TR" dirty="0" smtClean="0"/>
          </a:p>
          <a:p>
            <a:pPr marL="274320" indent="-274320" fontAlgn="auto">
              <a:spcAft>
                <a:spcPts val="0"/>
              </a:spcAft>
              <a:buFont typeface="Wingdings"/>
              <a:buChar char=""/>
              <a:defRPr/>
            </a:pPr>
            <a:endParaRPr lang="tr-TR" dirty="0"/>
          </a:p>
        </p:txBody>
      </p:sp>
      <p:pic>
        <p:nvPicPr>
          <p:cNvPr id="62467" name="4 İçerik Yer Tutucusu" descr="Humphrey-Repton-Sunshine-After-Rain-11313.jpg"/>
          <p:cNvPicPr>
            <a:picLocks noGrp="1" noChangeAspect="1"/>
          </p:cNvPicPr>
          <p:nvPr>
            <p:ph sz="quarter" idx="14"/>
          </p:nvPr>
        </p:nvPicPr>
        <p:blipFill>
          <a:blip r:embed="rId2" cstate="print"/>
          <a:stretch>
            <a:fillRect/>
          </a:stretch>
        </p:blipFill>
        <p:spPr>
          <a:xfrm>
            <a:off x="6012160" y="1124744"/>
            <a:ext cx="2528888" cy="3157538"/>
          </a:xfrm>
        </p:spPr>
      </p:pic>
      <p:pic>
        <p:nvPicPr>
          <p:cNvPr id="62468" name="5 Resim" descr="4543261616_6715b12595_o.jpg"/>
          <p:cNvPicPr>
            <a:picLocks noChangeAspect="1"/>
          </p:cNvPicPr>
          <p:nvPr/>
        </p:nvPicPr>
        <p:blipFill>
          <a:blip r:embed="rId3"/>
          <a:stretch>
            <a:fillRect/>
          </a:stretch>
        </p:blipFill>
        <p:spPr bwMode="auto">
          <a:xfrm>
            <a:off x="683568" y="4509120"/>
            <a:ext cx="8064896" cy="2066544"/>
          </a:xfrm>
          <a:prstGeom prst="rect">
            <a:avLst/>
          </a:prstGeom>
          <a:noFill/>
          <a:ln w="9525">
            <a:noFill/>
            <a:miter lim="800000"/>
            <a:headEnd/>
            <a:tailEnd/>
          </a:ln>
        </p:spPr>
      </p:pic>
      <p:graphicFrame>
        <p:nvGraphicFramePr>
          <p:cNvPr id="7" name="6 Tablo"/>
          <p:cNvGraphicFramePr>
            <a:graphicFrameLocks noGrp="1"/>
          </p:cNvGraphicFramePr>
          <p:nvPr/>
        </p:nvGraphicFramePr>
        <p:xfrm>
          <a:off x="3143250" y="6440488"/>
          <a:ext cx="1714512" cy="274320"/>
        </p:xfrm>
        <a:graphic>
          <a:graphicData uri="http://schemas.openxmlformats.org/drawingml/2006/table">
            <a:tbl>
              <a:tblPr firstRow="1" bandRow="1">
                <a:tableStyleId>{5C22544A-7EE6-4342-B048-85BDC9FD1C3A}</a:tableStyleId>
              </a:tblPr>
              <a:tblGrid>
                <a:gridCol w="1714512"/>
              </a:tblGrid>
              <a:tr h="214314">
                <a:tc>
                  <a:txBody>
                    <a:bodyPr/>
                    <a:lstStyle/>
                    <a:p>
                      <a:r>
                        <a:rPr lang="tr-TR" sz="1200" dirty="0" err="1" smtClean="0"/>
                        <a:t>Chatsworth</a:t>
                      </a:r>
                      <a:r>
                        <a:rPr lang="tr-TR" sz="1200" baseline="0" dirty="0" smtClean="0"/>
                        <a:t> </a:t>
                      </a:r>
                      <a:r>
                        <a:rPr lang="tr-TR" sz="1200" baseline="0" dirty="0" err="1" smtClean="0"/>
                        <a:t>Hall</a:t>
                      </a:r>
                      <a:endParaRPr lang="tr-TR" sz="1200" dirty="0"/>
                    </a:p>
                  </a:txBody>
                  <a:tcPr/>
                </a:tc>
              </a:tr>
            </a:tbl>
          </a:graphicData>
        </a:graphic>
      </p:graphicFrame>
    </p:spTree>
    <p:extLst>
      <p:ext uri="{BB962C8B-B14F-4D97-AF65-F5344CB8AC3E}">
        <p14:creationId xmlns:p14="http://schemas.microsoft.com/office/powerpoint/2010/main" val="6759760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quarter" idx="13"/>
          </p:nvPr>
        </p:nvSpPr>
        <p:spPr>
          <a:xfrm>
            <a:off x="214313" y="428625"/>
            <a:ext cx="3786187" cy="6143625"/>
          </a:xfrm>
        </p:spPr>
        <p:txBody>
          <a:bodyPr rtlCol="0">
            <a:normAutofit fontScale="77500" lnSpcReduction="20000"/>
          </a:bodyPr>
          <a:lstStyle/>
          <a:p>
            <a:pPr marL="274320" indent="-274320" fontAlgn="auto">
              <a:spcAft>
                <a:spcPts val="0"/>
              </a:spcAft>
              <a:buFont typeface="Wingdings"/>
              <a:buChar char=""/>
              <a:defRPr/>
            </a:pPr>
            <a:r>
              <a:rPr lang="tr-TR" b="1" dirty="0" smtClean="0"/>
              <a:t>. Kent ile </a:t>
            </a:r>
            <a:r>
              <a:rPr lang="tr-TR" b="1" dirty="0" err="1" smtClean="0"/>
              <a:t>Brown’ın</a:t>
            </a:r>
            <a:r>
              <a:rPr lang="tr-TR" b="1" dirty="0" smtClean="0"/>
              <a:t> peyzajın genel çizgileriyle daha çok ilgilenmelerine karşın,</a:t>
            </a:r>
            <a:r>
              <a:rPr lang="tr-TR" b="1" dirty="0" err="1" smtClean="0"/>
              <a:t>Repton</a:t>
            </a:r>
            <a:r>
              <a:rPr lang="tr-TR" b="1" dirty="0" smtClean="0"/>
              <a:t> bitkilerin bireysel özelliklerini düzenlemelerinde kuvvetle belirtmiştir.Mimari formlarla bitkisel formlar arasındaki ilgiyi incelemiş örneğin klasik stille sivri formlu ağaçların uyuştuğuna değinmiştir.</a:t>
            </a:r>
          </a:p>
          <a:p>
            <a:pPr marL="274320" indent="-274320" fontAlgn="auto">
              <a:spcAft>
                <a:spcPts val="0"/>
              </a:spcAft>
              <a:buFont typeface="Wingdings"/>
              <a:buChar char=""/>
              <a:defRPr/>
            </a:pPr>
            <a:r>
              <a:rPr lang="tr-TR" dirty="0" smtClean="0"/>
              <a:t>.Özellikle ekonomik ve endüstriyel devrimin başlangıcında işçi evleri için çok süslü bahçeler yani </a:t>
            </a:r>
            <a:r>
              <a:rPr lang="tr-TR" dirty="0" err="1" smtClean="0"/>
              <a:t>Cottage</a:t>
            </a:r>
            <a:r>
              <a:rPr lang="tr-TR" dirty="0" smtClean="0"/>
              <a:t> </a:t>
            </a:r>
            <a:r>
              <a:rPr lang="tr-TR" dirty="0" err="1" smtClean="0"/>
              <a:t>Garden</a:t>
            </a:r>
            <a:r>
              <a:rPr lang="tr-TR" dirty="0" smtClean="0"/>
              <a:t> yapmış ve bu geleneği kurmuştur.</a:t>
            </a:r>
          </a:p>
          <a:p>
            <a:pPr marL="274320" indent="-274320" fontAlgn="auto">
              <a:spcAft>
                <a:spcPts val="0"/>
              </a:spcAft>
              <a:buFont typeface="Wingdings"/>
              <a:buChar char=""/>
              <a:defRPr/>
            </a:pPr>
            <a:r>
              <a:rPr lang="tr-TR" dirty="0" smtClean="0"/>
              <a:t>.Bahçe mimarisi çalışmalarını saray,köşk ve evlerden şehirlere taşıyarak geniş halk toplulukları için parklar tesis eden ilk İngiliz bahçe mimarıdır.Nitekim Londra’da  </a:t>
            </a:r>
            <a:r>
              <a:rPr lang="tr-TR" dirty="0" err="1" smtClean="0"/>
              <a:t>Regent’s</a:t>
            </a:r>
            <a:r>
              <a:rPr lang="tr-TR" dirty="0" smtClean="0"/>
              <a:t> Park ve bazı meydanların düzenlenmesi ona aittir.</a:t>
            </a:r>
          </a:p>
          <a:p>
            <a:pPr marL="274320" indent="-274320" fontAlgn="auto">
              <a:spcAft>
                <a:spcPts val="0"/>
              </a:spcAft>
              <a:buFont typeface="Wingdings"/>
              <a:buChar char=""/>
              <a:defRPr/>
            </a:pPr>
            <a:endParaRPr lang="tr-TR" dirty="0"/>
          </a:p>
        </p:txBody>
      </p:sp>
      <p:pic>
        <p:nvPicPr>
          <p:cNvPr id="63491" name="5 İçerik Yer Tutucusu" descr="regents_park_sized.jpg"/>
          <p:cNvPicPr>
            <a:picLocks noGrp="1" noChangeAspect="1"/>
          </p:cNvPicPr>
          <p:nvPr>
            <p:ph sz="quarter" idx="14"/>
          </p:nvPr>
        </p:nvPicPr>
        <p:blipFill>
          <a:blip r:embed="rId2"/>
          <a:srcRect/>
          <a:stretch>
            <a:fillRect/>
          </a:stretch>
        </p:blipFill>
        <p:spPr>
          <a:xfrm>
            <a:off x="4143375" y="357188"/>
            <a:ext cx="4572000" cy="2743200"/>
          </a:xfrm>
        </p:spPr>
      </p:pic>
      <p:pic>
        <p:nvPicPr>
          <p:cNvPr id="63492" name="6 Resim" descr="world_tour_05_1147544040_634_-_rick_in_regents_park.jpg"/>
          <p:cNvPicPr>
            <a:picLocks noChangeAspect="1"/>
          </p:cNvPicPr>
          <p:nvPr/>
        </p:nvPicPr>
        <p:blipFill>
          <a:blip r:embed="rId3"/>
          <a:srcRect/>
          <a:stretch>
            <a:fillRect/>
          </a:stretch>
        </p:blipFill>
        <p:spPr bwMode="auto">
          <a:xfrm>
            <a:off x="4143375" y="3357563"/>
            <a:ext cx="4572000" cy="2897187"/>
          </a:xfrm>
          <a:prstGeom prst="rect">
            <a:avLst/>
          </a:prstGeom>
          <a:noFill/>
          <a:ln w="9525">
            <a:noFill/>
            <a:miter lim="800000"/>
            <a:headEnd/>
            <a:tailEnd/>
          </a:ln>
        </p:spPr>
      </p:pic>
      <p:graphicFrame>
        <p:nvGraphicFramePr>
          <p:cNvPr id="5" name="4 Tablo"/>
          <p:cNvGraphicFramePr>
            <a:graphicFrameLocks noGrp="1"/>
          </p:cNvGraphicFramePr>
          <p:nvPr/>
        </p:nvGraphicFramePr>
        <p:xfrm>
          <a:off x="6715125" y="2786063"/>
          <a:ext cx="2000264" cy="285752"/>
        </p:xfrm>
        <a:graphic>
          <a:graphicData uri="http://schemas.openxmlformats.org/drawingml/2006/table">
            <a:tbl>
              <a:tblPr firstRow="1" bandRow="1">
                <a:tableStyleId>{5C22544A-7EE6-4342-B048-85BDC9FD1C3A}</a:tableStyleId>
              </a:tblPr>
              <a:tblGrid>
                <a:gridCol w="2000264"/>
              </a:tblGrid>
              <a:tr h="285752">
                <a:tc>
                  <a:txBody>
                    <a:bodyPr/>
                    <a:lstStyle/>
                    <a:p>
                      <a:r>
                        <a:rPr lang="tr-TR" sz="1200" dirty="0" err="1" smtClean="0"/>
                        <a:t>Regent’s</a:t>
                      </a:r>
                      <a:r>
                        <a:rPr lang="tr-TR" sz="1200" dirty="0" smtClean="0"/>
                        <a:t> Park(Londra)</a:t>
                      </a:r>
                      <a:endParaRPr lang="tr-TR" sz="1200" dirty="0"/>
                    </a:p>
                  </a:txBody>
                  <a:tcPr/>
                </a:tc>
              </a:tr>
            </a:tbl>
          </a:graphicData>
        </a:graphic>
      </p:graphicFrame>
      <p:graphicFrame>
        <p:nvGraphicFramePr>
          <p:cNvPr id="8" name="7 Tablo"/>
          <p:cNvGraphicFramePr>
            <a:graphicFrameLocks noGrp="1"/>
          </p:cNvGraphicFramePr>
          <p:nvPr/>
        </p:nvGraphicFramePr>
        <p:xfrm>
          <a:off x="6572250" y="5929313"/>
          <a:ext cx="2119306" cy="299402"/>
        </p:xfrm>
        <a:graphic>
          <a:graphicData uri="http://schemas.openxmlformats.org/drawingml/2006/table">
            <a:tbl>
              <a:tblPr firstRow="1" bandRow="1">
                <a:tableStyleId>{5C22544A-7EE6-4342-B048-85BDC9FD1C3A}</a:tableStyleId>
              </a:tblPr>
              <a:tblGrid>
                <a:gridCol w="2119306"/>
              </a:tblGrid>
              <a:tr h="299402">
                <a:tc>
                  <a:txBody>
                    <a:bodyPr/>
                    <a:lstStyle/>
                    <a:p>
                      <a:r>
                        <a:rPr lang="tr-TR" sz="1200" dirty="0" err="1" smtClean="0"/>
                        <a:t>Regent’s</a:t>
                      </a:r>
                      <a:r>
                        <a:rPr lang="tr-TR" sz="1200" dirty="0" smtClean="0"/>
                        <a:t> Park(Londra)</a:t>
                      </a:r>
                      <a:endParaRPr lang="tr-TR" sz="1200" dirty="0"/>
                    </a:p>
                  </a:txBody>
                  <a:tcPr/>
                </a:tc>
              </a:tr>
            </a:tbl>
          </a:graphicData>
        </a:graphic>
      </p:graphicFrame>
    </p:spTree>
    <p:extLst>
      <p:ext uri="{BB962C8B-B14F-4D97-AF65-F5344CB8AC3E}">
        <p14:creationId xmlns:p14="http://schemas.microsoft.com/office/powerpoint/2010/main" val="1558829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2571750" y="0"/>
          <a:ext cx="6056313" cy="3357563"/>
        </p:xfrm>
        <a:graphic>
          <a:graphicData uri="http://schemas.openxmlformats.org/presentationml/2006/ole">
            <mc:AlternateContent xmlns:mc="http://schemas.openxmlformats.org/markup-compatibility/2006">
              <mc:Choice xmlns:v="urn:schemas-microsoft-com:vml" Requires="v">
                <p:oleObj spid="_x0000_s1069" name="Acrobat Document" r:id="rId3" imgW="21407760" imgH="15113520" progId="AcroExch.Document.7">
                  <p:embed/>
                </p:oleObj>
              </mc:Choice>
              <mc:Fallback>
                <p:oleObj name="Acrobat Document" r:id="rId3" imgW="21407760" imgH="15113520" progId="AcroExch.Document.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750" y="0"/>
                        <a:ext cx="6056313" cy="335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27" name="2 Resim" descr="regents_park_470x342.jpg"/>
          <p:cNvPicPr>
            <a:picLocks noChangeAspect="1"/>
          </p:cNvPicPr>
          <p:nvPr/>
        </p:nvPicPr>
        <p:blipFill>
          <a:blip r:embed="rId5"/>
          <a:srcRect/>
          <a:stretch>
            <a:fillRect/>
          </a:stretch>
        </p:blipFill>
        <p:spPr bwMode="auto">
          <a:xfrm>
            <a:off x="214313" y="3357563"/>
            <a:ext cx="6357937" cy="3257550"/>
          </a:xfrm>
          <a:prstGeom prst="rect">
            <a:avLst/>
          </a:prstGeom>
          <a:noFill/>
          <a:ln w="9525">
            <a:noFill/>
            <a:miter lim="800000"/>
            <a:headEnd/>
            <a:tailEnd/>
          </a:ln>
        </p:spPr>
      </p:pic>
    </p:spTree>
    <p:extLst>
      <p:ext uri="{BB962C8B-B14F-4D97-AF65-F5344CB8AC3E}">
        <p14:creationId xmlns:p14="http://schemas.microsoft.com/office/powerpoint/2010/main" val="25387312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quarter" idx="13"/>
          </p:nvPr>
        </p:nvSpPr>
        <p:spPr>
          <a:xfrm>
            <a:off x="357188" y="1000125"/>
            <a:ext cx="3657600" cy="4572000"/>
          </a:xfrm>
        </p:spPr>
        <p:txBody>
          <a:bodyPr rtlCol="0">
            <a:normAutofit lnSpcReduction="10000"/>
          </a:bodyPr>
          <a:lstStyle/>
          <a:p>
            <a:pPr marL="274320" indent="-274320" fontAlgn="auto">
              <a:spcAft>
                <a:spcPts val="0"/>
              </a:spcAft>
              <a:buFont typeface="Wingdings"/>
              <a:buChar char=""/>
              <a:defRPr/>
            </a:pPr>
            <a:r>
              <a:rPr lang="tr-TR" b="1" dirty="0" err="1" smtClean="0"/>
              <a:t>Repton’ın</a:t>
            </a:r>
            <a:r>
              <a:rPr lang="tr-TR" b="1" dirty="0" smtClean="0"/>
              <a:t> diğer önemli özelliklerinden birisi de çok kuvvetli bir yazar olması ve yaptığı bahçelerin düzenlemeden önce ve sonraki durumlarını gösteren skeçlerle prensiplerini ortaya koyduğu kitaplar yazmasıdır.Bunlardan en ünlüsü ‘</a:t>
            </a:r>
            <a:r>
              <a:rPr lang="tr-TR" b="1" dirty="0" err="1" smtClean="0"/>
              <a:t>The</a:t>
            </a:r>
            <a:r>
              <a:rPr lang="tr-TR" b="1" dirty="0" smtClean="0"/>
              <a:t> </a:t>
            </a:r>
            <a:r>
              <a:rPr lang="tr-TR" b="1" dirty="0" err="1" smtClean="0"/>
              <a:t>Red</a:t>
            </a:r>
            <a:r>
              <a:rPr lang="tr-TR" b="1" dirty="0" smtClean="0"/>
              <a:t> </a:t>
            </a:r>
            <a:r>
              <a:rPr lang="tr-TR" b="1" dirty="0" err="1" smtClean="0"/>
              <a:t>Book</a:t>
            </a:r>
            <a:r>
              <a:rPr lang="tr-TR" b="1" dirty="0" smtClean="0"/>
              <a:t>’ adlı eseridir.</a:t>
            </a:r>
            <a:endParaRPr lang="tr-TR" dirty="0" smtClean="0"/>
          </a:p>
          <a:p>
            <a:pPr marL="274320" indent="-274320" fontAlgn="auto">
              <a:spcAft>
                <a:spcPts val="0"/>
              </a:spcAft>
              <a:buFont typeface="Wingdings"/>
              <a:buChar char=""/>
              <a:defRPr/>
            </a:pPr>
            <a:endParaRPr lang="tr-TR" dirty="0"/>
          </a:p>
        </p:txBody>
      </p:sp>
      <p:pic>
        <p:nvPicPr>
          <p:cNvPr id="64515" name="4 İçerik Yer Tutucusu" descr="Reptonredbookweb.jpg"/>
          <p:cNvPicPr>
            <a:picLocks noGrp="1" noChangeAspect="1"/>
          </p:cNvPicPr>
          <p:nvPr>
            <p:ph sz="quarter" idx="14"/>
          </p:nvPr>
        </p:nvPicPr>
        <p:blipFill>
          <a:blip r:embed="rId2"/>
          <a:stretch>
            <a:fillRect/>
          </a:stretch>
        </p:blipFill>
        <p:spPr>
          <a:xfrm>
            <a:off x="4727575" y="3369469"/>
            <a:ext cx="3657600" cy="2066925"/>
          </a:xfrm>
        </p:spPr>
      </p:pic>
    </p:spTree>
    <p:extLst>
      <p:ext uri="{BB962C8B-B14F-4D97-AF65-F5344CB8AC3E}">
        <p14:creationId xmlns:p14="http://schemas.microsoft.com/office/powerpoint/2010/main" val="8456844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2 İçerik Yer Tutucusu"/>
          <p:cNvSpPr>
            <a:spLocks noGrp="1"/>
          </p:cNvSpPr>
          <p:nvPr>
            <p:ph sz="quarter" idx="13"/>
          </p:nvPr>
        </p:nvSpPr>
        <p:spPr>
          <a:xfrm>
            <a:off x="428625" y="571500"/>
            <a:ext cx="3686175" cy="5500688"/>
          </a:xfrm>
        </p:spPr>
        <p:txBody>
          <a:bodyPr/>
          <a:lstStyle/>
          <a:p>
            <a:r>
              <a:rPr lang="tr-TR" sz="1600" dirty="0" smtClean="0"/>
              <a:t>Brown ile tertip sanatındaki olgunluk yönünden zirveye ulaşan </a:t>
            </a:r>
            <a:r>
              <a:rPr lang="tr-TR" sz="1600" dirty="0" err="1" smtClean="0"/>
              <a:t>Natüralizm,artistin</a:t>
            </a:r>
            <a:r>
              <a:rPr lang="tr-TR" sz="1600" dirty="0" smtClean="0"/>
              <a:t> birçok takipçisi tarafından zaman zaman bir çeşit dejenerasyon olarak kabul edilebilecek değişmelere de </a:t>
            </a:r>
            <a:r>
              <a:rPr lang="tr-TR" sz="1600" dirty="0" err="1" smtClean="0"/>
              <a:t>uğramıştır.Bu</a:t>
            </a:r>
            <a:r>
              <a:rPr lang="tr-TR" sz="1600" dirty="0" smtClean="0"/>
              <a:t> durumda Uzakdoğu ile ilişkilerin artması ve </a:t>
            </a:r>
            <a:r>
              <a:rPr lang="tr-TR" sz="1600" dirty="0" err="1" smtClean="0"/>
              <a:t>Çin,Japon</a:t>
            </a:r>
            <a:r>
              <a:rPr lang="tr-TR" sz="1600" dirty="0" smtClean="0"/>
              <a:t> sanatlarından etkilenmenin rolü </a:t>
            </a:r>
            <a:r>
              <a:rPr lang="tr-TR" sz="1600" dirty="0" err="1" smtClean="0"/>
              <a:t>büyüktür.Örneğin</a:t>
            </a:r>
            <a:r>
              <a:rPr lang="tr-TR" sz="1600" dirty="0" smtClean="0"/>
              <a:t> 1762’de William </a:t>
            </a:r>
            <a:r>
              <a:rPr lang="tr-TR" sz="1600" dirty="0" err="1" smtClean="0"/>
              <a:t>Chambers</a:t>
            </a:r>
            <a:r>
              <a:rPr lang="tr-TR" sz="1600" dirty="0" smtClean="0"/>
              <a:t> tarafından yapılan Londra’daki </a:t>
            </a:r>
            <a:r>
              <a:rPr lang="tr-TR" sz="1600" dirty="0" err="1" smtClean="0"/>
              <a:t>Kew</a:t>
            </a:r>
            <a:r>
              <a:rPr lang="tr-TR" sz="1600" dirty="0" smtClean="0"/>
              <a:t> </a:t>
            </a:r>
            <a:r>
              <a:rPr lang="tr-TR" sz="1600" dirty="0" err="1" smtClean="0"/>
              <a:t>Garden’da</a:t>
            </a:r>
            <a:r>
              <a:rPr lang="tr-TR" sz="1600" dirty="0" smtClean="0"/>
              <a:t> 50 m yüksekliğinde 10 katlı bir pagoda(Çin mabet yapıları) bahçenin dekoratif bir unsuru haline gelmiştir</a:t>
            </a:r>
            <a:r>
              <a:rPr lang="tr-TR" sz="1600" b="1" dirty="0" smtClean="0"/>
              <a:t>.</a:t>
            </a:r>
            <a:endParaRPr lang="tr-TR" sz="1600" dirty="0" smtClean="0"/>
          </a:p>
        </p:txBody>
      </p:sp>
      <p:pic>
        <p:nvPicPr>
          <p:cNvPr id="65539" name="6 Resim" descr="FDN Memb WhyJoin_The Pagoda, 661050 (Main) william chambers 1762 50 m yüksekliğinde.jpg"/>
          <p:cNvPicPr>
            <a:picLocks noChangeAspect="1"/>
          </p:cNvPicPr>
          <p:nvPr/>
        </p:nvPicPr>
        <p:blipFill>
          <a:blip r:embed="rId2"/>
          <a:srcRect/>
          <a:stretch>
            <a:fillRect/>
          </a:stretch>
        </p:blipFill>
        <p:spPr bwMode="auto">
          <a:xfrm>
            <a:off x="4500563" y="214313"/>
            <a:ext cx="4143375" cy="3570287"/>
          </a:xfrm>
          <a:prstGeom prst="rect">
            <a:avLst/>
          </a:prstGeom>
          <a:noFill/>
          <a:ln w="9525">
            <a:noFill/>
            <a:miter lim="800000"/>
            <a:headEnd/>
            <a:tailEnd/>
          </a:ln>
        </p:spPr>
      </p:pic>
      <p:graphicFrame>
        <p:nvGraphicFramePr>
          <p:cNvPr id="5" name="4 Tablo"/>
          <p:cNvGraphicFramePr>
            <a:graphicFrameLocks noGrp="1"/>
          </p:cNvGraphicFramePr>
          <p:nvPr/>
        </p:nvGraphicFramePr>
        <p:xfrm>
          <a:off x="6072188" y="3481388"/>
          <a:ext cx="2547934" cy="274320"/>
        </p:xfrm>
        <a:graphic>
          <a:graphicData uri="http://schemas.openxmlformats.org/drawingml/2006/table">
            <a:tbl>
              <a:tblPr firstRow="1" bandRow="1">
                <a:tableStyleId>{5C22544A-7EE6-4342-B048-85BDC9FD1C3A}</a:tableStyleId>
              </a:tblPr>
              <a:tblGrid>
                <a:gridCol w="2547934"/>
              </a:tblGrid>
              <a:tr h="183834">
                <a:tc>
                  <a:txBody>
                    <a:bodyPr/>
                    <a:lstStyle/>
                    <a:p>
                      <a:r>
                        <a:rPr lang="tr-TR" sz="1200" dirty="0" smtClean="0"/>
                        <a:t>Pagoda-</a:t>
                      </a:r>
                      <a:r>
                        <a:rPr lang="tr-TR" sz="1200" dirty="0" err="1" smtClean="0"/>
                        <a:t>Kew</a:t>
                      </a:r>
                      <a:r>
                        <a:rPr lang="tr-TR" sz="1200" baseline="0" dirty="0" smtClean="0"/>
                        <a:t> </a:t>
                      </a:r>
                      <a:r>
                        <a:rPr lang="tr-TR" sz="1200" baseline="0" dirty="0" err="1" smtClean="0"/>
                        <a:t>Garden</a:t>
                      </a:r>
                      <a:r>
                        <a:rPr lang="tr-TR" sz="1200" baseline="0" dirty="0" smtClean="0"/>
                        <a:t>(Londra)</a:t>
                      </a:r>
                      <a:endParaRPr lang="tr-TR" sz="1200" dirty="0"/>
                    </a:p>
                  </a:txBody>
                  <a:tcPr/>
                </a:tc>
              </a:tr>
            </a:tbl>
          </a:graphicData>
        </a:graphic>
      </p:graphicFrame>
      <p:pic>
        <p:nvPicPr>
          <p:cNvPr id="65546" name="7 Resim" descr="2gardregs_kvi_pagoda (Main).jpg"/>
          <p:cNvPicPr>
            <a:picLocks noChangeAspect="1"/>
          </p:cNvPicPr>
          <p:nvPr/>
        </p:nvPicPr>
        <p:blipFill>
          <a:blip r:embed="rId3"/>
          <a:srcRect/>
          <a:stretch>
            <a:fillRect/>
          </a:stretch>
        </p:blipFill>
        <p:spPr bwMode="auto">
          <a:xfrm>
            <a:off x="4500563" y="4032250"/>
            <a:ext cx="4124325" cy="2325688"/>
          </a:xfrm>
          <a:prstGeom prst="rect">
            <a:avLst/>
          </a:prstGeom>
          <a:noFill/>
          <a:ln w="9525">
            <a:noFill/>
            <a:miter lim="800000"/>
            <a:headEnd/>
            <a:tailEnd/>
          </a:ln>
        </p:spPr>
      </p:pic>
      <p:graphicFrame>
        <p:nvGraphicFramePr>
          <p:cNvPr id="9" name="8 Tablo"/>
          <p:cNvGraphicFramePr>
            <a:graphicFrameLocks noGrp="1"/>
          </p:cNvGraphicFramePr>
          <p:nvPr/>
        </p:nvGraphicFramePr>
        <p:xfrm>
          <a:off x="6072188" y="6072188"/>
          <a:ext cx="2547934" cy="274320"/>
        </p:xfrm>
        <a:graphic>
          <a:graphicData uri="http://schemas.openxmlformats.org/drawingml/2006/table">
            <a:tbl>
              <a:tblPr firstRow="1" bandRow="1">
                <a:tableStyleId>{5C22544A-7EE6-4342-B048-85BDC9FD1C3A}</a:tableStyleId>
              </a:tblPr>
              <a:tblGrid>
                <a:gridCol w="2547934"/>
              </a:tblGrid>
              <a:tr h="1746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dirty="0" smtClean="0"/>
                        <a:t>Pagoda-</a:t>
                      </a:r>
                      <a:r>
                        <a:rPr lang="tr-TR" sz="1200" dirty="0" err="1" smtClean="0"/>
                        <a:t>Kew</a:t>
                      </a:r>
                      <a:r>
                        <a:rPr lang="tr-TR" sz="1200" baseline="0" dirty="0" smtClean="0"/>
                        <a:t> </a:t>
                      </a:r>
                      <a:r>
                        <a:rPr lang="tr-TR" sz="1200" baseline="0" dirty="0" err="1" smtClean="0"/>
                        <a:t>Garden</a:t>
                      </a:r>
                      <a:r>
                        <a:rPr lang="tr-TR" sz="1200" baseline="0" dirty="0" smtClean="0"/>
                        <a:t>(Londra)</a:t>
                      </a:r>
                      <a:endParaRPr lang="tr-TR" sz="1200" dirty="0" smtClean="0"/>
                    </a:p>
                  </a:txBody>
                  <a:tcPr/>
                </a:tc>
              </a:tr>
            </a:tbl>
          </a:graphicData>
        </a:graphic>
      </p:graphicFrame>
    </p:spTree>
    <p:extLst>
      <p:ext uri="{BB962C8B-B14F-4D97-AF65-F5344CB8AC3E}">
        <p14:creationId xmlns:p14="http://schemas.microsoft.com/office/powerpoint/2010/main" val="10389229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p:txBody>
          <a:bodyPr/>
          <a:lstStyle/>
          <a:p>
            <a:r>
              <a:rPr lang="tr-TR" dirty="0" smtClean="0"/>
              <a:t>İngiliz karakterinde gizli olan « kendi arkadaşlığından zevk alma» eğilimi İngiliz bahçelerinin biçimlenmesinde  önemli rol oynamıştır.</a:t>
            </a:r>
          </a:p>
          <a:p>
            <a:r>
              <a:rPr lang="tr-TR" dirty="0" smtClean="0"/>
              <a:t>Bahçede oturma uzun ve zevkli yemek,  (</a:t>
            </a:r>
            <a:r>
              <a:rPr lang="tr-TR" dirty="0" err="1" smtClean="0"/>
              <a:t>Pompei</a:t>
            </a:r>
            <a:r>
              <a:rPr lang="tr-TR" dirty="0" smtClean="0"/>
              <a:t> bahçelerinde ya da Fransa’ </a:t>
            </a:r>
            <a:r>
              <a:rPr lang="tr-TR" dirty="0" err="1" smtClean="0"/>
              <a:t>daki</a:t>
            </a:r>
            <a:r>
              <a:rPr lang="tr-TR" dirty="0" smtClean="0"/>
              <a:t> </a:t>
            </a:r>
            <a:r>
              <a:rPr lang="tr-TR" dirty="0" err="1" smtClean="0"/>
              <a:t>Chantilly</a:t>
            </a:r>
            <a:r>
              <a:rPr lang="tr-TR" dirty="0" smtClean="0"/>
              <a:t>, </a:t>
            </a:r>
            <a:r>
              <a:rPr lang="tr-TR" dirty="0" err="1" smtClean="0"/>
              <a:t>Fontainebleau</a:t>
            </a:r>
            <a:r>
              <a:rPr lang="tr-TR" dirty="0" smtClean="0"/>
              <a:t> saray bahçelerindeki </a:t>
            </a:r>
            <a:r>
              <a:rPr lang="tr-TR" dirty="0" err="1" smtClean="0"/>
              <a:t>fetes</a:t>
            </a:r>
            <a:r>
              <a:rPr lang="tr-TR" dirty="0" smtClean="0"/>
              <a:t> </a:t>
            </a:r>
            <a:r>
              <a:rPr lang="tr-TR" dirty="0" err="1" smtClean="0"/>
              <a:t>champetresler</a:t>
            </a:r>
            <a:r>
              <a:rPr lang="tr-TR" dirty="0" smtClean="0"/>
              <a:t>)  </a:t>
            </a:r>
            <a:r>
              <a:rPr lang="tr-TR" dirty="0" err="1" smtClean="0"/>
              <a:t>gb</a:t>
            </a:r>
            <a:r>
              <a:rPr lang="tr-TR" dirty="0" smtClean="0"/>
              <a:t>. bahçeler olamazdı. </a:t>
            </a:r>
          </a:p>
          <a:p>
            <a:endParaRPr lang="tr-TR" dirty="0"/>
          </a:p>
        </p:txBody>
      </p:sp>
      <p:sp>
        <p:nvSpPr>
          <p:cNvPr id="3" name="Başlık 2"/>
          <p:cNvSpPr>
            <a:spLocks noGrp="1"/>
          </p:cNvSpPr>
          <p:nvPr>
            <p:ph type="title"/>
          </p:nvPr>
        </p:nvSpPr>
        <p:spPr/>
        <p:txBody>
          <a:bodyPr/>
          <a:lstStyle/>
          <a:p>
            <a:r>
              <a:rPr lang="tr-TR" dirty="0" smtClean="0"/>
              <a:t>İngiliz bahçe geleneği</a:t>
            </a:r>
            <a:endParaRPr lang="tr-TR" dirty="0"/>
          </a:p>
        </p:txBody>
      </p:sp>
    </p:spTree>
    <p:extLst>
      <p:ext uri="{BB962C8B-B14F-4D97-AF65-F5344CB8AC3E}">
        <p14:creationId xmlns:p14="http://schemas.microsoft.com/office/powerpoint/2010/main" val="185842455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4 İçerik Yer Tutucusu" descr="Kew_Gardens_Map.png"/>
          <p:cNvPicPr>
            <a:picLocks noGrp="1" noChangeAspect="1"/>
          </p:cNvPicPr>
          <p:nvPr>
            <p:ph sz="quarter" idx="13"/>
          </p:nvPr>
        </p:nvPicPr>
        <p:blipFill>
          <a:blip r:embed="rId2"/>
          <a:srcRect/>
          <a:stretch>
            <a:fillRect/>
          </a:stretch>
        </p:blipFill>
        <p:spPr>
          <a:xfrm>
            <a:off x="467544" y="1071563"/>
            <a:ext cx="3675063" cy="5786437"/>
          </a:xfrm>
        </p:spPr>
      </p:pic>
      <p:pic>
        <p:nvPicPr>
          <p:cNvPr id="66563" name="5 İçerik Yer Tutucusu" descr="japanese-gateway (Main).jpg"/>
          <p:cNvPicPr>
            <a:picLocks noGrp="1" noChangeAspect="1"/>
          </p:cNvPicPr>
          <p:nvPr>
            <p:ph sz="quarter" idx="14"/>
          </p:nvPr>
        </p:nvPicPr>
        <p:blipFill>
          <a:blip r:embed="rId3"/>
          <a:stretch>
            <a:fillRect/>
          </a:stretch>
        </p:blipFill>
        <p:spPr>
          <a:xfrm>
            <a:off x="4564509" y="1196752"/>
            <a:ext cx="3822700" cy="2149367"/>
          </a:xfrm>
        </p:spPr>
      </p:pic>
      <p:pic>
        <p:nvPicPr>
          <p:cNvPr id="66564" name="6 Resim" descr="kew-is-top-fo-the-tree-in-poll-to-find-britains-best-public-garden-415x275.jpg"/>
          <p:cNvPicPr>
            <a:picLocks noChangeAspect="1"/>
          </p:cNvPicPr>
          <p:nvPr/>
        </p:nvPicPr>
        <p:blipFill>
          <a:blip r:embed="rId4"/>
          <a:srcRect/>
          <a:stretch>
            <a:fillRect/>
          </a:stretch>
        </p:blipFill>
        <p:spPr bwMode="auto">
          <a:xfrm>
            <a:off x="4591689" y="3573016"/>
            <a:ext cx="4095750" cy="2857500"/>
          </a:xfrm>
          <a:prstGeom prst="rect">
            <a:avLst/>
          </a:prstGeom>
          <a:noFill/>
          <a:ln w="9525">
            <a:noFill/>
            <a:miter lim="800000"/>
            <a:headEnd/>
            <a:tailEnd/>
          </a:ln>
        </p:spPr>
      </p:pic>
      <p:graphicFrame>
        <p:nvGraphicFramePr>
          <p:cNvPr id="8" name="7 Tablo"/>
          <p:cNvGraphicFramePr>
            <a:graphicFrameLocks noGrp="1"/>
          </p:cNvGraphicFramePr>
          <p:nvPr/>
        </p:nvGraphicFramePr>
        <p:xfrm>
          <a:off x="4572000" y="3143250"/>
          <a:ext cx="1643074" cy="274320"/>
        </p:xfrm>
        <a:graphic>
          <a:graphicData uri="http://schemas.openxmlformats.org/drawingml/2006/table">
            <a:tbl>
              <a:tblPr firstRow="1" bandRow="1">
                <a:tableStyleId>{5C22544A-7EE6-4342-B048-85BDC9FD1C3A}</a:tableStyleId>
              </a:tblPr>
              <a:tblGrid>
                <a:gridCol w="1643074"/>
              </a:tblGrid>
              <a:tr h="227964">
                <a:tc>
                  <a:txBody>
                    <a:bodyPr/>
                    <a:lstStyle/>
                    <a:p>
                      <a:r>
                        <a:rPr lang="tr-TR" sz="1200" dirty="0" smtClean="0"/>
                        <a:t>Japon </a:t>
                      </a:r>
                      <a:r>
                        <a:rPr lang="tr-TR" sz="1200" dirty="0" err="1" smtClean="0"/>
                        <a:t>Anakapısı</a:t>
                      </a:r>
                      <a:endParaRPr lang="tr-TR" sz="1200" dirty="0"/>
                    </a:p>
                  </a:txBody>
                  <a:tcPr/>
                </a:tc>
              </a:tr>
            </a:tbl>
          </a:graphicData>
        </a:graphic>
      </p:graphicFrame>
      <p:sp>
        <p:nvSpPr>
          <p:cNvPr id="66571" name="Rectangle 1"/>
          <p:cNvSpPr>
            <a:spLocks noChangeArrowheads="1"/>
          </p:cNvSpPr>
          <p:nvPr/>
        </p:nvSpPr>
        <p:spPr bwMode="auto">
          <a:xfrm>
            <a:off x="0" y="-68758"/>
            <a:ext cx="9144000" cy="923330"/>
          </a:xfrm>
          <a:prstGeom prst="rect">
            <a:avLst/>
          </a:prstGeom>
          <a:noFill/>
          <a:ln w="9525">
            <a:noFill/>
            <a:miter lim="800000"/>
            <a:headEnd/>
            <a:tailEnd/>
          </a:ln>
        </p:spPr>
        <p:txBody>
          <a:bodyPr anchor="ctr">
            <a:spAutoFit/>
          </a:bodyPr>
          <a:lstStyle/>
          <a:p>
            <a:r>
              <a:rPr lang="tr-TR" dirty="0" err="1">
                <a:latin typeface="Calibri" pitchFamily="34" charset="0"/>
                <a:cs typeface="Times New Roman" pitchFamily="18" charset="0"/>
              </a:rPr>
              <a:t>Anglo-Chinese</a:t>
            </a:r>
            <a:r>
              <a:rPr lang="tr-TR" dirty="0">
                <a:latin typeface="Calibri" pitchFamily="34" charset="0"/>
                <a:cs typeface="Times New Roman" pitchFamily="18" charset="0"/>
              </a:rPr>
              <a:t> diye adlandırılan bu yeni </a:t>
            </a:r>
            <a:r>
              <a:rPr lang="tr-TR" dirty="0" err="1">
                <a:latin typeface="Calibri" pitchFamily="34" charset="0"/>
                <a:cs typeface="Times New Roman" pitchFamily="18" charset="0"/>
              </a:rPr>
              <a:t>natüralistik</a:t>
            </a:r>
            <a:r>
              <a:rPr lang="tr-TR" dirty="0">
                <a:latin typeface="Calibri" pitchFamily="34" charset="0"/>
                <a:cs typeface="Times New Roman" pitchFamily="18" charset="0"/>
              </a:rPr>
              <a:t> eğilim başta İngiltere olmak üzere Avrupa’yı </a:t>
            </a:r>
            <a:r>
              <a:rPr lang="tr-TR" dirty="0" err="1">
                <a:latin typeface="Calibri" pitchFamily="34" charset="0"/>
                <a:cs typeface="Times New Roman" pitchFamily="18" charset="0"/>
              </a:rPr>
              <a:t>sarmıştır.Bu</a:t>
            </a:r>
            <a:r>
              <a:rPr lang="tr-TR" dirty="0">
                <a:latin typeface="Calibri" pitchFamily="34" charset="0"/>
                <a:cs typeface="Times New Roman" pitchFamily="18" charset="0"/>
              </a:rPr>
              <a:t> özellikle bahçe sanatında yenilik arayanlar için son derece cazip bir gelişme olarak kabul edilmiş ve takipçilerini de </a:t>
            </a:r>
            <a:r>
              <a:rPr lang="tr-TR" sz="1400" b="1" dirty="0">
                <a:latin typeface="Calibri" pitchFamily="34" charset="0"/>
                <a:cs typeface="Times New Roman" pitchFamily="18" charset="0"/>
              </a:rPr>
              <a:t>bulmuştur.</a:t>
            </a:r>
            <a:endParaRPr lang="tr-TR" dirty="0"/>
          </a:p>
        </p:txBody>
      </p:sp>
      <p:graphicFrame>
        <p:nvGraphicFramePr>
          <p:cNvPr id="9" name="8 Tablo"/>
          <p:cNvGraphicFramePr>
            <a:graphicFrameLocks noGrp="1"/>
          </p:cNvGraphicFramePr>
          <p:nvPr/>
        </p:nvGraphicFramePr>
        <p:xfrm>
          <a:off x="4572000" y="6286500"/>
          <a:ext cx="3286148" cy="317488"/>
        </p:xfrm>
        <a:graphic>
          <a:graphicData uri="http://schemas.openxmlformats.org/drawingml/2006/table">
            <a:tbl>
              <a:tblPr firstRow="1" bandRow="1">
                <a:tableStyleId>{5C22544A-7EE6-4342-B048-85BDC9FD1C3A}</a:tableStyleId>
              </a:tblPr>
              <a:tblGrid>
                <a:gridCol w="3286148"/>
              </a:tblGrid>
              <a:tr h="317488">
                <a:tc>
                  <a:txBody>
                    <a:bodyPr/>
                    <a:lstStyle/>
                    <a:p>
                      <a:r>
                        <a:rPr lang="tr-TR" sz="1200" dirty="0" smtClean="0"/>
                        <a:t>Ağaçlar</a:t>
                      </a:r>
                      <a:r>
                        <a:rPr lang="tr-TR" sz="1200" baseline="0" dirty="0" smtClean="0"/>
                        <a:t> içinden bir geçit(</a:t>
                      </a:r>
                      <a:r>
                        <a:rPr lang="tr-TR" sz="1200" baseline="0" dirty="0" err="1" smtClean="0"/>
                        <a:t>Kew</a:t>
                      </a:r>
                      <a:r>
                        <a:rPr lang="tr-TR" sz="1200" baseline="0" dirty="0" smtClean="0"/>
                        <a:t> </a:t>
                      </a:r>
                      <a:r>
                        <a:rPr lang="tr-TR" sz="1200" baseline="0" dirty="0" err="1" smtClean="0"/>
                        <a:t>Garden</a:t>
                      </a:r>
                      <a:r>
                        <a:rPr lang="tr-TR" sz="1200" baseline="0" dirty="0" smtClean="0"/>
                        <a:t>)</a:t>
                      </a:r>
                      <a:endParaRPr lang="tr-TR" sz="1200" dirty="0"/>
                    </a:p>
                  </a:txBody>
                  <a:tcPr/>
                </a:tc>
              </a:tr>
            </a:tbl>
          </a:graphicData>
        </a:graphic>
      </p:graphicFrame>
    </p:spTree>
    <p:extLst>
      <p:ext uri="{BB962C8B-B14F-4D97-AF65-F5344CB8AC3E}">
        <p14:creationId xmlns:p14="http://schemas.microsoft.com/office/powerpoint/2010/main" val="60278236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quarter" idx="13"/>
          </p:nvPr>
        </p:nvSpPr>
        <p:spPr>
          <a:xfrm>
            <a:off x="214313" y="5572125"/>
            <a:ext cx="8429625" cy="1285875"/>
          </a:xfrm>
        </p:spPr>
        <p:txBody>
          <a:bodyPr rtlCol="0">
            <a:normAutofit fontScale="77500" lnSpcReduction="20000"/>
          </a:bodyPr>
          <a:lstStyle/>
          <a:p>
            <a:pPr marL="274320" indent="-274320" fontAlgn="auto">
              <a:spcAft>
                <a:spcPts val="0"/>
              </a:spcAft>
              <a:buFont typeface="Wingdings"/>
              <a:buChar char=""/>
              <a:defRPr/>
            </a:pPr>
            <a:r>
              <a:rPr lang="tr-TR" dirty="0" smtClean="0"/>
              <a:t>İngiltere’de natüralizm eğilimi,birçok güzel Rönesans ve Barok bahçesinin tamamen değişmesini veya yeniden düzenlenmesini sonuçlandırmıştır.Bazı örneklerde ise,Rönesans ve Barok elemanları kısmen korunarak ,</a:t>
            </a:r>
            <a:r>
              <a:rPr lang="tr-TR" dirty="0" err="1" smtClean="0"/>
              <a:t>informal</a:t>
            </a:r>
            <a:r>
              <a:rPr lang="tr-TR" dirty="0" smtClean="0"/>
              <a:t> bir düzen yaratılmaya çalışılmıştır ki </a:t>
            </a:r>
            <a:r>
              <a:rPr lang="tr-TR" dirty="0" err="1" smtClean="0"/>
              <a:t>Chatsworth</a:t>
            </a:r>
            <a:r>
              <a:rPr lang="tr-TR" dirty="0" smtClean="0"/>
              <a:t> </a:t>
            </a:r>
            <a:r>
              <a:rPr lang="tr-TR" dirty="0" err="1" smtClean="0"/>
              <a:t>Hall</a:t>
            </a:r>
            <a:r>
              <a:rPr lang="tr-TR" dirty="0" smtClean="0"/>
              <a:t> en ilgi çekicisi olarak göze çarpıyor.</a:t>
            </a:r>
          </a:p>
          <a:p>
            <a:pPr marL="274320" indent="-274320" fontAlgn="auto">
              <a:spcAft>
                <a:spcPts val="0"/>
              </a:spcAft>
              <a:buFont typeface="Wingdings"/>
              <a:buChar char=""/>
              <a:defRPr/>
            </a:pPr>
            <a:endParaRPr lang="tr-TR" dirty="0"/>
          </a:p>
        </p:txBody>
      </p:sp>
      <p:pic>
        <p:nvPicPr>
          <p:cNvPr id="67588" name="7 İçerik Yer Tutucusu" descr="chatsworth-hall_1581913c.jpg"/>
          <p:cNvPicPr>
            <a:picLocks noGrp="1" noChangeAspect="1"/>
          </p:cNvPicPr>
          <p:nvPr>
            <p:ph sz="quarter" idx="14"/>
          </p:nvPr>
        </p:nvPicPr>
        <p:blipFill>
          <a:blip r:embed="rId2"/>
          <a:stretch>
            <a:fillRect/>
          </a:stretch>
        </p:blipFill>
        <p:spPr>
          <a:xfrm>
            <a:off x="4645025" y="3206260"/>
            <a:ext cx="3822700" cy="2393342"/>
          </a:xfrm>
        </p:spPr>
      </p:pic>
      <p:pic>
        <p:nvPicPr>
          <p:cNvPr id="67587" name="5 Resim" descr="çok güzel.jpg"/>
          <p:cNvPicPr>
            <a:picLocks noChangeAspect="1"/>
          </p:cNvPicPr>
          <p:nvPr/>
        </p:nvPicPr>
        <p:blipFill>
          <a:blip r:embed="rId3"/>
          <a:srcRect/>
          <a:stretch>
            <a:fillRect/>
          </a:stretch>
        </p:blipFill>
        <p:spPr bwMode="auto">
          <a:xfrm>
            <a:off x="214313" y="2786063"/>
            <a:ext cx="4000500" cy="2571750"/>
          </a:xfrm>
          <a:prstGeom prst="rect">
            <a:avLst/>
          </a:prstGeom>
          <a:noFill/>
          <a:ln w="9525">
            <a:noFill/>
            <a:miter lim="800000"/>
            <a:headEnd/>
            <a:tailEnd/>
          </a:ln>
        </p:spPr>
      </p:pic>
      <p:pic>
        <p:nvPicPr>
          <p:cNvPr id="67589" name="8 Resim" descr="3829392446_b249d76e43_o.jpg"/>
          <p:cNvPicPr>
            <a:picLocks noChangeAspect="1"/>
          </p:cNvPicPr>
          <p:nvPr/>
        </p:nvPicPr>
        <p:blipFill>
          <a:blip r:embed="rId4"/>
          <a:srcRect/>
          <a:stretch>
            <a:fillRect/>
          </a:stretch>
        </p:blipFill>
        <p:spPr bwMode="auto">
          <a:xfrm>
            <a:off x="4429125" y="285750"/>
            <a:ext cx="1822450" cy="2428875"/>
          </a:xfrm>
          <a:prstGeom prst="rect">
            <a:avLst/>
          </a:prstGeom>
          <a:noFill/>
          <a:ln w="9525">
            <a:noFill/>
            <a:miter lim="800000"/>
            <a:headEnd/>
            <a:tailEnd/>
          </a:ln>
        </p:spPr>
      </p:pic>
      <p:pic>
        <p:nvPicPr>
          <p:cNvPr id="67590" name="9 Resim" descr="8065121.jpg"/>
          <p:cNvPicPr>
            <a:picLocks noChangeAspect="1"/>
          </p:cNvPicPr>
          <p:nvPr/>
        </p:nvPicPr>
        <p:blipFill>
          <a:blip r:embed="rId5"/>
          <a:srcRect/>
          <a:stretch>
            <a:fillRect/>
          </a:stretch>
        </p:blipFill>
        <p:spPr bwMode="auto">
          <a:xfrm>
            <a:off x="214313" y="214313"/>
            <a:ext cx="4000500" cy="2517775"/>
          </a:xfrm>
          <a:prstGeom prst="rect">
            <a:avLst/>
          </a:prstGeom>
          <a:noFill/>
          <a:ln w="9525">
            <a:noFill/>
            <a:miter lim="800000"/>
            <a:headEnd/>
            <a:tailEnd/>
          </a:ln>
        </p:spPr>
      </p:pic>
      <p:pic>
        <p:nvPicPr>
          <p:cNvPr id="67591" name="11 Resim" descr="4545443345_cc49e67b66_b.jpg"/>
          <p:cNvPicPr>
            <a:picLocks noChangeAspect="1"/>
          </p:cNvPicPr>
          <p:nvPr/>
        </p:nvPicPr>
        <p:blipFill>
          <a:blip r:embed="rId6"/>
          <a:srcRect/>
          <a:stretch>
            <a:fillRect/>
          </a:stretch>
        </p:blipFill>
        <p:spPr bwMode="auto">
          <a:xfrm>
            <a:off x="6638925" y="285750"/>
            <a:ext cx="2362200" cy="2428875"/>
          </a:xfrm>
          <a:prstGeom prst="rect">
            <a:avLst/>
          </a:prstGeom>
          <a:noFill/>
          <a:ln w="9525">
            <a:noFill/>
            <a:miter lim="800000"/>
            <a:headEnd/>
            <a:tailEnd/>
          </a:ln>
        </p:spPr>
      </p:pic>
    </p:spTree>
    <p:extLst>
      <p:ext uri="{BB962C8B-B14F-4D97-AF65-F5344CB8AC3E}">
        <p14:creationId xmlns:p14="http://schemas.microsoft.com/office/powerpoint/2010/main" val="217771230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quarter" idx="13"/>
          </p:nvPr>
        </p:nvSpPr>
        <p:spPr>
          <a:xfrm>
            <a:off x="0" y="4500563"/>
            <a:ext cx="8215313" cy="1957387"/>
          </a:xfrm>
        </p:spPr>
        <p:txBody>
          <a:bodyPr rtlCol="0">
            <a:normAutofit fontScale="77500" lnSpcReduction="20000"/>
          </a:bodyPr>
          <a:lstStyle/>
          <a:p>
            <a:pPr marL="274320" indent="-274320" fontAlgn="auto">
              <a:spcAft>
                <a:spcPts val="0"/>
              </a:spcAft>
              <a:buFont typeface="Wingdings"/>
              <a:buChar char=""/>
              <a:defRPr/>
            </a:pPr>
            <a:r>
              <a:rPr lang="tr-TR" dirty="0" smtClean="0"/>
              <a:t>Bahçenin esas düzenlemesi ana binanın yapılmasından sonraya rastlar.Bugün gördüğümüz yapı,Barok stilinde, sarı altın renkli kumtaşından yapılmıştır.Bahçesi ise devrin ünlü bahçe mimarları </a:t>
            </a:r>
            <a:r>
              <a:rPr lang="tr-TR" dirty="0" err="1" smtClean="0"/>
              <a:t>London</a:t>
            </a:r>
            <a:r>
              <a:rPr lang="tr-TR" dirty="0" smtClean="0"/>
              <a:t> ve </a:t>
            </a:r>
            <a:r>
              <a:rPr lang="tr-TR" dirty="0" err="1" smtClean="0"/>
              <a:t>Wise</a:t>
            </a:r>
            <a:r>
              <a:rPr lang="tr-TR" dirty="0" smtClean="0"/>
              <a:t> tarafından Rönesans ve Barok karışımı </a:t>
            </a:r>
            <a:r>
              <a:rPr lang="tr-TR" dirty="0" err="1" smtClean="0"/>
              <a:t>formal</a:t>
            </a:r>
            <a:r>
              <a:rPr lang="tr-TR" dirty="0" smtClean="0"/>
              <a:t> bir biçimde düzenlenmiştir.Bugüne kadar gelen bütün esas </a:t>
            </a:r>
            <a:r>
              <a:rPr lang="tr-TR" dirty="0" err="1" smtClean="0"/>
              <a:t>formal</a:t>
            </a:r>
            <a:r>
              <a:rPr lang="tr-TR" dirty="0" smtClean="0"/>
              <a:t> çizgiler ve elemanlar,özellikle su tesisleri,bu devre ait özelliklerdir. Bahçede bu devre ait su tesislerinden bugün ancak </a:t>
            </a:r>
            <a:r>
              <a:rPr lang="tr-TR" dirty="0" err="1" smtClean="0"/>
              <a:t>kaskatlar</a:t>
            </a:r>
            <a:r>
              <a:rPr lang="tr-TR" dirty="0" smtClean="0"/>
              <a:t>,’Deniz Atı Havuzu’ ile ‘Triton Havuzu’ kalmıştır.</a:t>
            </a:r>
          </a:p>
          <a:p>
            <a:pPr marL="274320" indent="-274320" fontAlgn="auto">
              <a:spcAft>
                <a:spcPts val="0"/>
              </a:spcAft>
              <a:buFont typeface="Wingdings"/>
              <a:buChar char=""/>
              <a:defRPr/>
            </a:pPr>
            <a:endParaRPr lang="tr-TR" dirty="0"/>
          </a:p>
        </p:txBody>
      </p:sp>
      <p:pic>
        <p:nvPicPr>
          <p:cNvPr id="68611" name="4 İçerik Yer Tutucusu" descr="4015425336_2abb5be6e8.jpg"/>
          <p:cNvPicPr>
            <a:picLocks noGrp="1" noChangeAspect="1"/>
          </p:cNvPicPr>
          <p:nvPr>
            <p:ph sz="quarter" idx="14"/>
          </p:nvPr>
        </p:nvPicPr>
        <p:blipFill>
          <a:blip r:embed="rId2"/>
          <a:stretch>
            <a:fillRect/>
          </a:stretch>
        </p:blipFill>
        <p:spPr>
          <a:xfrm>
            <a:off x="245244" y="52138"/>
            <a:ext cx="3822700" cy="2867025"/>
          </a:xfrm>
        </p:spPr>
      </p:pic>
      <p:pic>
        <p:nvPicPr>
          <p:cNvPr id="68612" name="5 Resim" descr="Chatsworth_Cascade.jpg"/>
          <p:cNvPicPr>
            <a:picLocks noChangeAspect="1"/>
          </p:cNvPicPr>
          <p:nvPr/>
        </p:nvPicPr>
        <p:blipFill>
          <a:blip r:embed="rId3"/>
          <a:srcRect/>
          <a:stretch>
            <a:fillRect/>
          </a:stretch>
        </p:blipFill>
        <p:spPr bwMode="auto">
          <a:xfrm>
            <a:off x="4211960" y="1655693"/>
            <a:ext cx="3679825" cy="2771775"/>
          </a:xfrm>
          <a:prstGeom prst="rect">
            <a:avLst/>
          </a:prstGeom>
          <a:noFill/>
          <a:ln w="9525">
            <a:noFill/>
            <a:miter lim="800000"/>
            <a:headEnd/>
            <a:tailEnd/>
          </a:ln>
        </p:spPr>
      </p:pic>
      <p:pic>
        <p:nvPicPr>
          <p:cNvPr id="68613" name="6 Resim" descr="4572003946_ae6670767e_b.jpg"/>
          <p:cNvPicPr>
            <a:picLocks noChangeAspect="1"/>
          </p:cNvPicPr>
          <p:nvPr/>
        </p:nvPicPr>
        <p:blipFill>
          <a:blip r:embed="rId4"/>
          <a:srcRect/>
          <a:stretch>
            <a:fillRect/>
          </a:stretch>
        </p:blipFill>
        <p:spPr bwMode="auto">
          <a:xfrm>
            <a:off x="3995936" y="-459432"/>
            <a:ext cx="4357688" cy="4286250"/>
          </a:xfrm>
          <a:prstGeom prst="rect">
            <a:avLst/>
          </a:prstGeom>
          <a:noFill/>
          <a:ln w="9525">
            <a:noFill/>
            <a:miter lim="800000"/>
            <a:headEnd/>
            <a:tailEnd/>
          </a:ln>
        </p:spPr>
      </p:pic>
      <p:graphicFrame>
        <p:nvGraphicFramePr>
          <p:cNvPr id="8" name="7 Tablo"/>
          <p:cNvGraphicFramePr>
            <a:graphicFrameLocks noGrp="1"/>
          </p:cNvGraphicFramePr>
          <p:nvPr>
            <p:extLst>
              <p:ext uri="{D42A27DB-BD31-4B8C-83A1-F6EECF244321}">
                <p14:modId xmlns:p14="http://schemas.microsoft.com/office/powerpoint/2010/main" val="3102316089"/>
              </p:ext>
            </p:extLst>
          </p:nvPr>
        </p:nvGraphicFramePr>
        <p:xfrm>
          <a:off x="2500313" y="4077073"/>
          <a:ext cx="1404926" cy="352055"/>
        </p:xfrm>
        <a:graphic>
          <a:graphicData uri="http://schemas.openxmlformats.org/drawingml/2006/table">
            <a:tbl>
              <a:tblPr firstRow="1" bandRow="1">
                <a:tableStyleId>{5C22544A-7EE6-4342-B048-85BDC9FD1C3A}</a:tableStyleId>
              </a:tblPr>
              <a:tblGrid>
                <a:gridCol w="1404926"/>
              </a:tblGrid>
              <a:tr h="352055">
                <a:tc>
                  <a:txBody>
                    <a:bodyPr/>
                    <a:lstStyle/>
                    <a:p>
                      <a:r>
                        <a:rPr lang="tr-TR" sz="1200" dirty="0" smtClean="0"/>
                        <a:t>Triton</a:t>
                      </a:r>
                      <a:r>
                        <a:rPr lang="tr-TR" sz="1200" baseline="0" dirty="0" smtClean="0"/>
                        <a:t> Havuzu</a:t>
                      </a:r>
                      <a:endParaRPr lang="tr-TR" sz="1200" dirty="0"/>
                    </a:p>
                  </a:txBody>
                  <a:tcPr/>
                </a:tc>
              </a:tr>
            </a:tbl>
          </a:graphicData>
        </a:graphic>
      </p:graphicFrame>
    </p:spTree>
    <p:extLst>
      <p:ext uri="{BB962C8B-B14F-4D97-AF65-F5344CB8AC3E}">
        <p14:creationId xmlns:p14="http://schemas.microsoft.com/office/powerpoint/2010/main" val="264724260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quarter" idx="13"/>
          </p:nvPr>
        </p:nvSpPr>
        <p:spPr>
          <a:xfrm>
            <a:off x="214313" y="5257800"/>
            <a:ext cx="8643937" cy="1600200"/>
          </a:xfrm>
        </p:spPr>
        <p:txBody>
          <a:bodyPr rtlCol="0">
            <a:normAutofit fontScale="85000" lnSpcReduction="20000"/>
          </a:bodyPr>
          <a:lstStyle/>
          <a:p>
            <a:pPr marL="274320" indent="-274320" fontAlgn="auto">
              <a:spcAft>
                <a:spcPts val="0"/>
              </a:spcAft>
              <a:buFont typeface="Wingdings"/>
              <a:buChar char=""/>
              <a:defRPr/>
            </a:pPr>
            <a:r>
              <a:rPr lang="tr-TR" b="1" dirty="0" smtClean="0"/>
              <a:t>18.asrın ortaları ile sonlarına doğru gelişip yayılan </a:t>
            </a:r>
            <a:r>
              <a:rPr lang="tr-TR" b="1" dirty="0" err="1" smtClean="0"/>
              <a:t>natüralistik</a:t>
            </a:r>
            <a:r>
              <a:rPr lang="tr-TR" b="1" dirty="0" smtClean="0"/>
              <a:t> akımın İngiliz peyzajının görünüşünde oldukça önemli değişikliklere sebep olduğu bir gerçektir.Ancak tıpkı Rönesans ve Barok akımlarında olduğu gibi,esas yaratıcıları ve onları ustalıkla izleyen az sayıdaki bazı sanatkarlar dışında natüralizm de dejenere edilmiş ve basit bir tabiat kopyacılığından öteye geçememiştir.</a:t>
            </a:r>
            <a:endParaRPr lang="tr-TR" dirty="0"/>
          </a:p>
        </p:txBody>
      </p:sp>
      <p:pic>
        <p:nvPicPr>
          <p:cNvPr id="69635" name="6 İçerik Yer Tutucusu" descr="3828592321_68c0c3c629_o.jpg"/>
          <p:cNvPicPr>
            <a:picLocks noGrp="1" noChangeAspect="1"/>
          </p:cNvPicPr>
          <p:nvPr>
            <p:ph sz="quarter" idx="14"/>
          </p:nvPr>
        </p:nvPicPr>
        <p:blipFill>
          <a:blip r:embed="rId2"/>
          <a:stretch>
            <a:fillRect/>
          </a:stretch>
        </p:blipFill>
        <p:spPr>
          <a:xfrm>
            <a:off x="6012160" y="654893"/>
            <a:ext cx="2349308" cy="3446463"/>
          </a:xfrm>
        </p:spPr>
      </p:pic>
      <p:pic>
        <p:nvPicPr>
          <p:cNvPr id="69636" name="7 Resim" descr="4548245683_53b4df22ef_b.jpg"/>
          <p:cNvPicPr>
            <a:picLocks noChangeAspect="1"/>
          </p:cNvPicPr>
          <p:nvPr/>
        </p:nvPicPr>
        <p:blipFill>
          <a:blip r:embed="rId3"/>
          <a:srcRect/>
          <a:stretch>
            <a:fillRect/>
          </a:stretch>
        </p:blipFill>
        <p:spPr bwMode="auto">
          <a:xfrm>
            <a:off x="467544" y="-171400"/>
            <a:ext cx="4500562" cy="2549525"/>
          </a:xfrm>
          <a:prstGeom prst="rect">
            <a:avLst/>
          </a:prstGeom>
          <a:noFill/>
          <a:ln w="9525">
            <a:noFill/>
            <a:miter lim="800000"/>
            <a:headEnd/>
            <a:tailEnd/>
          </a:ln>
        </p:spPr>
      </p:pic>
      <p:graphicFrame>
        <p:nvGraphicFramePr>
          <p:cNvPr id="9" name="8 Tablo"/>
          <p:cNvGraphicFramePr>
            <a:graphicFrameLocks noGrp="1"/>
          </p:cNvGraphicFramePr>
          <p:nvPr>
            <p:extLst>
              <p:ext uri="{D42A27DB-BD31-4B8C-83A1-F6EECF244321}">
                <p14:modId xmlns:p14="http://schemas.microsoft.com/office/powerpoint/2010/main" val="1631155835"/>
              </p:ext>
            </p:extLst>
          </p:nvPr>
        </p:nvGraphicFramePr>
        <p:xfrm>
          <a:off x="3635896" y="2351682"/>
          <a:ext cx="1976430" cy="274320"/>
        </p:xfrm>
        <a:graphic>
          <a:graphicData uri="http://schemas.openxmlformats.org/drawingml/2006/table">
            <a:tbl>
              <a:tblPr firstRow="1" bandRow="1">
                <a:tableStyleId>{5C22544A-7EE6-4342-B048-85BDC9FD1C3A}</a:tableStyleId>
              </a:tblPr>
              <a:tblGrid>
                <a:gridCol w="1976430"/>
              </a:tblGrid>
              <a:tr h="202312">
                <a:tc>
                  <a:txBody>
                    <a:bodyPr/>
                    <a:lstStyle/>
                    <a:p>
                      <a:r>
                        <a:rPr lang="tr-TR" sz="1200" dirty="0" err="1" smtClean="0"/>
                        <a:t>Chatsworth</a:t>
                      </a:r>
                      <a:r>
                        <a:rPr lang="tr-TR" sz="1200" dirty="0" smtClean="0"/>
                        <a:t> Bahçeleri</a:t>
                      </a:r>
                    </a:p>
                  </a:txBody>
                  <a:tcPr/>
                </a:tc>
              </a:tr>
            </a:tbl>
          </a:graphicData>
        </a:graphic>
      </p:graphicFrame>
      <p:pic>
        <p:nvPicPr>
          <p:cNvPr id="69643" name="9 Resim" descr="sheffield park.jpg"/>
          <p:cNvPicPr>
            <a:picLocks noChangeAspect="1"/>
          </p:cNvPicPr>
          <p:nvPr/>
        </p:nvPicPr>
        <p:blipFill>
          <a:blip r:embed="rId4"/>
          <a:srcRect/>
          <a:stretch>
            <a:fillRect/>
          </a:stretch>
        </p:blipFill>
        <p:spPr bwMode="auto">
          <a:xfrm>
            <a:off x="251520" y="2636912"/>
            <a:ext cx="4500563" cy="1928813"/>
          </a:xfrm>
          <a:prstGeom prst="rect">
            <a:avLst/>
          </a:prstGeom>
          <a:noFill/>
          <a:ln w="9525">
            <a:noFill/>
            <a:miter lim="800000"/>
            <a:headEnd/>
            <a:tailEnd/>
          </a:ln>
        </p:spPr>
      </p:pic>
      <p:graphicFrame>
        <p:nvGraphicFramePr>
          <p:cNvPr id="11" name="10 Tablo"/>
          <p:cNvGraphicFramePr>
            <a:graphicFrameLocks noGrp="1"/>
          </p:cNvGraphicFramePr>
          <p:nvPr>
            <p:extLst>
              <p:ext uri="{D42A27DB-BD31-4B8C-83A1-F6EECF244321}">
                <p14:modId xmlns:p14="http://schemas.microsoft.com/office/powerpoint/2010/main" val="1285686622"/>
              </p:ext>
            </p:extLst>
          </p:nvPr>
        </p:nvGraphicFramePr>
        <p:xfrm>
          <a:off x="7308304" y="4248237"/>
          <a:ext cx="1333488" cy="317488"/>
        </p:xfrm>
        <a:graphic>
          <a:graphicData uri="http://schemas.openxmlformats.org/drawingml/2006/table">
            <a:tbl>
              <a:tblPr firstRow="1" bandRow="1">
                <a:tableStyleId>{5C22544A-7EE6-4342-B048-85BDC9FD1C3A}</a:tableStyleId>
              </a:tblPr>
              <a:tblGrid>
                <a:gridCol w="1333488"/>
              </a:tblGrid>
              <a:tr h="317488">
                <a:tc>
                  <a:txBody>
                    <a:bodyPr/>
                    <a:lstStyle/>
                    <a:p>
                      <a:r>
                        <a:rPr lang="tr-TR" sz="1200" dirty="0" err="1" smtClean="0"/>
                        <a:t>Sheffield</a:t>
                      </a:r>
                      <a:r>
                        <a:rPr lang="tr-TR" sz="1200" dirty="0" smtClean="0"/>
                        <a:t> Park</a:t>
                      </a:r>
                      <a:endParaRPr lang="tr-TR" sz="1200" dirty="0"/>
                    </a:p>
                  </a:txBody>
                  <a:tcPr/>
                </a:tc>
              </a:tr>
            </a:tbl>
          </a:graphicData>
        </a:graphic>
      </p:graphicFrame>
      <p:graphicFrame>
        <p:nvGraphicFramePr>
          <p:cNvPr id="12" name="11 Tablo"/>
          <p:cNvGraphicFramePr>
            <a:graphicFrameLocks noGrp="1"/>
          </p:cNvGraphicFramePr>
          <p:nvPr/>
        </p:nvGraphicFramePr>
        <p:xfrm>
          <a:off x="714375" y="4572000"/>
          <a:ext cx="2976562" cy="317488"/>
        </p:xfrm>
        <a:graphic>
          <a:graphicData uri="http://schemas.openxmlformats.org/drawingml/2006/table">
            <a:tbl>
              <a:tblPr firstRow="1" bandRow="1">
                <a:tableStyleId>{5C22544A-7EE6-4342-B048-85BDC9FD1C3A}</a:tableStyleId>
              </a:tblPr>
              <a:tblGrid>
                <a:gridCol w="2976562"/>
              </a:tblGrid>
              <a:tr h="317488">
                <a:tc>
                  <a:txBody>
                    <a:bodyPr/>
                    <a:lstStyle/>
                    <a:p>
                      <a:r>
                        <a:rPr lang="tr-TR" sz="1200" dirty="0" err="1" smtClean="0"/>
                        <a:t>Cottage</a:t>
                      </a:r>
                      <a:r>
                        <a:rPr lang="tr-TR" sz="1200" dirty="0" smtClean="0"/>
                        <a:t> </a:t>
                      </a:r>
                      <a:r>
                        <a:rPr lang="tr-TR" sz="1200" dirty="0" err="1" smtClean="0"/>
                        <a:t>Garden</a:t>
                      </a:r>
                      <a:r>
                        <a:rPr lang="tr-TR" sz="1200" dirty="0" smtClean="0"/>
                        <a:t>(</a:t>
                      </a:r>
                      <a:r>
                        <a:rPr lang="tr-TR" sz="1200" dirty="0" err="1" smtClean="0"/>
                        <a:t>Chatsworth</a:t>
                      </a:r>
                      <a:r>
                        <a:rPr lang="tr-TR" sz="1200" dirty="0" smtClean="0"/>
                        <a:t> </a:t>
                      </a:r>
                      <a:r>
                        <a:rPr lang="tr-TR" sz="1200" dirty="0" err="1" smtClean="0"/>
                        <a:t>Hall</a:t>
                      </a:r>
                      <a:r>
                        <a:rPr lang="tr-TR" sz="1200" dirty="0" smtClean="0"/>
                        <a:t>)</a:t>
                      </a:r>
                      <a:endParaRPr lang="tr-TR" sz="1200" dirty="0"/>
                    </a:p>
                  </a:txBody>
                  <a:tcPr/>
                </a:tc>
              </a:tr>
            </a:tbl>
          </a:graphicData>
        </a:graphic>
      </p:graphicFrame>
    </p:spTree>
    <p:extLst>
      <p:ext uri="{BB962C8B-B14F-4D97-AF65-F5344CB8AC3E}">
        <p14:creationId xmlns:p14="http://schemas.microsoft.com/office/powerpoint/2010/main" val="345612883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quarter" idx="13"/>
          </p:nvPr>
        </p:nvSpPr>
        <p:spPr>
          <a:xfrm>
            <a:off x="357188" y="5072063"/>
            <a:ext cx="8472487" cy="1600200"/>
          </a:xfrm>
        </p:spPr>
        <p:txBody>
          <a:bodyPr rtlCol="0">
            <a:normAutofit fontScale="85000" lnSpcReduction="20000"/>
          </a:bodyPr>
          <a:lstStyle/>
          <a:p>
            <a:pPr marL="274320" indent="-274320" fontAlgn="auto">
              <a:spcAft>
                <a:spcPts val="0"/>
              </a:spcAft>
              <a:buFont typeface="Wingdings"/>
              <a:buChar char=""/>
              <a:defRPr/>
            </a:pPr>
            <a:r>
              <a:rPr lang="tr-TR" dirty="0" smtClean="0"/>
              <a:t>19.asırda ise İngiltere’nin ekonomik ve sosyal yapısında başlayan değişikliklere paralel olarak orta sınıfın artması ve küçük bahçeli evlerin zorunlu hale gelmesi ve ayrıca </a:t>
            </a:r>
            <a:r>
              <a:rPr lang="tr-TR" dirty="0" err="1" smtClean="0"/>
              <a:t>hortikültür</a:t>
            </a:r>
            <a:r>
              <a:rPr lang="tr-TR" dirty="0" smtClean="0"/>
              <a:t> alanındaki gelişmeler,yeni türlerin tanıtılması ve yetiştirilmesi,bahçe sanatında </a:t>
            </a:r>
            <a:r>
              <a:rPr lang="tr-TR" dirty="0" err="1" smtClean="0"/>
              <a:t>formal</a:t>
            </a:r>
            <a:r>
              <a:rPr lang="tr-TR" dirty="0" smtClean="0"/>
              <a:t> biçimli parterler içinde çiçeklerin sergilendiği,fazla renk,form ve </a:t>
            </a:r>
            <a:r>
              <a:rPr lang="tr-TR" dirty="0" err="1" smtClean="0"/>
              <a:t>tekstür</a:t>
            </a:r>
            <a:r>
              <a:rPr lang="tr-TR" dirty="0" smtClean="0"/>
              <a:t> gösterilerine gidilen aşırı gösteriş ve karışıklığın yer aldığı bir devrin gelmesine yol açmıştır.</a:t>
            </a:r>
            <a:endParaRPr lang="tr-TR" dirty="0"/>
          </a:p>
        </p:txBody>
      </p:sp>
      <p:pic>
        <p:nvPicPr>
          <p:cNvPr id="70659" name="4 İçerik Yer Tutucusu" descr="4543260930_e9488c2cde_o.jpg"/>
          <p:cNvPicPr>
            <a:picLocks noGrp="1" noChangeAspect="1"/>
          </p:cNvPicPr>
          <p:nvPr>
            <p:ph sz="quarter" idx="14"/>
          </p:nvPr>
        </p:nvPicPr>
        <p:blipFill>
          <a:blip r:embed="rId2" cstate="print"/>
          <a:stretch>
            <a:fillRect/>
          </a:stretch>
        </p:blipFill>
        <p:spPr>
          <a:xfrm>
            <a:off x="5364088" y="2709690"/>
            <a:ext cx="3121429" cy="2219498"/>
          </a:xfrm>
        </p:spPr>
      </p:pic>
      <p:pic>
        <p:nvPicPr>
          <p:cNvPr id="70660" name="5 Resim" descr="süperrr.jpg"/>
          <p:cNvPicPr>
            <a:picLocks noChangeAspect="1"/>
          </p:cNvPicPr>
          <p:nvPr/>
        </p:nvPicPr>
        <p:blipFill>
          <a:blip r:embed="rId3"/>
          <a:srcRect/>
          <a:stretch>
            <a:fillRect/>
          </a:stretch>
        </p:blipFill>
        <p:spPr bwMode="auto">
          <a:xfrm>
            <a:off x="5500688" y="214313"/>
            <a:ext cx="3071812" cy="2357437"/>
          </a:xfrm>
          <a:prstGeom prst="rect">
            <a:avLst/>
          </a:prstGeom>
          <a:noFill/>
          <a:ln w="9525">
            <a:noFill/>
            <a:miter lim="800000"/>
            <a:headEnd/>
            <a:tailEnd/>
          </a:ln>
        </p:spPr>
      </p:pic>
      <p:pic>
        <p:nvPicPr>
          <p:cNvPr id="70661" name="6 Resim" descr="4545455841_2a8b168a7f_b.jpg"/>
          <p:cNvPicPr>
            <a:picLocks noChangeAspect="1"/>
          </p:cNvPicPr>
          <p:nvPr/>
        </p:nvPicPr>
        <p:blipFill>
          <a:blip r:embed="rId4"/>
          <a:srcRect/>
          <a:stretch>
            <a:fillRect/>
          </a:stretch>
        </p:blipFill>
        <p:spPr bwMode="auto">
          <a:xfrm>
            <a:off x="571500" y="214313"/>
            <a:ext cx="4643438" cy="4714875"/>
          </a:xfrm>
          <a:prstGeom prst="rect">
            <a:avLst/>
          </a:prstGeom>
          <a:noFill/>
          <a:ln w="9525">
            <a:noFill/>
            <a:miter lim="800000"/>
            <a:headEnd/>
            <a:tailEnd/>
          </a:ln>
        </p:spPr>
      </p:pic>
      <p:graphicFrame>
        <p:nvGraphicFramePr>
          <p:cNvPr id="8" name="7 Tablo"/>
          <p:cNvGraphicFramePr>
            <a:graphicFrameLocks noGrp="1"/>
          </p:cNvGraphicFramePr>
          <p:nvPr/>
        </p:nvGraphicFramePr>
        <p:xfrm>
          <a:off x="4429125" y="2500313"/>
          <a:ext cx="2119306" cy="274320"/>
        </p:xfrm>
        <a:graphic>
          <a:graphicData uri="http://schemas.openxmlformats.org/drawingml/2006/table">
            <a:tbl>
              <a:tblPr firstRow="1" bandRow="1">
                <a:tableStyleId>{5C22544A-7EE6-4342-B048-85BDC9FD1C3A}</a:tableStyleId>
              </a:tblPr>
              <a:tblGrid>
                <a:gridCol w="2119306"/>
              </a:tblGrid>
              <a:tr h="246050">
                <a:tc>
                  <a:txBody>
                    <a:bodyPr/>
                    <a:lstStyle/>
                    <a:p>
                      <a:r>
                        <a:rPr lang="tr-TR" sz="1200" dirty="0" err="1" smtClean="0"/>
                        <a:t>Chatsworth</a:t>
                      </a:r>
                      <a:r>
                        <a:rPr lang="tr-TR" sz="1200" dirty="0" smtClean="0"/>
                        <a:t> Bahçeleri</a:t>
                      </a:r>
                      <a:endParaRPr lang="tr-TR" sz="1200" dirty="0"/>
                    </a:p>
                  </a:txBody>
                  <a:tcPr/>
                </a:tc>
              </a:tr>
            </a:tbl>
          </a:graphicData>
        </a:graphic>
      </p:graphicFrame>
    </p:spTree>
    <p:extLst>
      <p:ext uri="{BB962C8B-B14F-4D97-AF65-F5344CB8AC3E}">
        <p14:creationId xmlns:p14="http://schemas.microsoft.com/office/powerpoint/2010/main" val="377073601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Alt Başlık"/>
          <p:cNvSpPr>
            <a:spLocks noGrp="1"/>
          </p:cNvSpPr>
          <p:nvPr>
            <p:ph type="subTitle" idx="1"/>
          </p:nvPr>
        </p:nvSpPr>
        <p:spPr>
          <a:xfrm>
            <a:off x="1500188" y="1928813"/>
            <a:ext cx="6500812" cy="1714500"/>
          </a:xfrm>
          <a:solidFill>
            <a:schemeClr val="accent3">
              <a:lumMod val="40000"/>
              <a:lumOff val="60000"/>
              <a:alpha val="61000"/>
            </a:schemeClr>
          </a:solidFill>
        </p:spPr>
        <p:txBody>
          <a:bodyPr rtlCol="0">
            <a:noAutofit/>
          </a:bodyPr>
          <a:lstStyle/>
          <a:p>
            <a:pPr fontAlgn="auto">
              <a:spcAft>
                <a:spcPts val="0"/>
              </a:spcAft>
              <a:buFont typeface="Arial" pitchFamily="34" charset="0"/>
              <a:buNone/>
              <a:defRPr/>
            </a:pPr>
            <a:r>
              <a:rPr lang="tr-TR" sz="4000" i="1" dirty="0" smtClean="0">
                <a:solidFill>
                  <a:schemeClr val="tx2">
                    <a:lumMod val="75000"/>
                  </a:schemeClr>
                </a:solidFill>
              </a:rPr>
              <a:t>Bahçe ve Peyzaj Sanatı Tarihi</a:t>
            </a:r>
          </a:p>
          <a:p>
            <a:pPr fontAlgn="auto">
              <a:spcAft>
                <a:spcPts val="0"/>
              </a:spcAft>
              <a:buFont typeface="Arial" pitchFamily="34" charset="0"/>
              <a:buNone/>
              <a:defRPr/>
            </a:pPr>
            <a:r>
              <a:rPr lang="tr-TR" sz="4000" i="1" dirty="0" smtClean="0">
                <a:solidFill>
                  <a:schemeClr val="tx2">
                    <a:lumMod val="75000"/>
                  </a:schemeClr>
                </a:solidFill>
              </a:rPr>
              <a:t>Victorya  Devri Bahçeleri</a:t>
            </a:r>
          </a:p>
        </p:txBody>
      </p:sp>
    </p:spTree>
    <p:extLst>
      <p:ext uri="{BB962C8B-B14F-4D97-AF65-F5344CB8AC3E}">
        <p14:creationId xmlns:p14="http://schemas.microsoft.com/office/powerpoint/2010/main" val="551708706"/>
      </p:ext>
    </p:extLst>
  </p:cSld>
  <p:clrMapOvr>
    <a:masterClrMapping/>
  </p:clrMapOvr>
  <p:transition spd="slow">
    <p:wedg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625" y="428625"/>
            <a:ext cx="8229600" cy="5857875"/>
          </a:xfrm>
          <a:solidFill>
            <a:schemeClr val="bg1">
              <a:alpha val="32000"/>
            </a:schemeClr>
          </a:solidFill>
          <a:ln cap="sq">
            <a:solidFill>
              <a:schemeClr val="accent2">
                <a:lumMod val="75000"/>
              </a:schemeClr>
            </a:solidFill>
            <a:prstDash val="sysDot"/>
          </a:ln>
        </p:spPr>
        <p:txBody>
          <a:bodyPr rtlCol="0">
            <a:normAutofit/>
          </a:bodyPr>
          <a:lstStyle/>
          <a:p>
            <a:pPr fontAlgn="auto">
              <a:spcAft>
                <a:spcPts val="0"/>
              </a:spcAft>
              <a:defRPr/>
            </a:pPr>
            <a:r>
              <a:rPr lang="tr-TR" sz="2400" dirty="0" smtClean="0">
                <a:solidFill>
                  <a:schemeClr val="tx1">
                    <a:lumMod val="95000"/>
                    <a:lumOff val="5000"/>
                  </a:schemeClr>
                </a:solidFill>
                <a:effectLst>
                  <a:reflection blurRad="12700" stA="48000" endA="300" endPos="55000" dir="5400000" sy="-90000" algn="bl" rotWithShape="0"/>
                </a:effectLst>
              </a:rPr>
              <a:t>Victorya devri İngilteresi (18. -19. yy.)bir orta sınıf toplumu haline gelmiştir ve bundan dolayı yeni devre ait stili , kendisinden emin bir orta sınıf arasında bulmak mümkündür.</a:t>
            </a:r>
            <a:br>
              <a:rPr lang="tr-TR" sz="2400" dirty="0" smtClean="0">
                <a:solidFill>
                  <a:schemeClr val="tx1">
                    <a:lumMod val="95000"/>
                    <a:lumOff val="5000"/>
                  </a:schemeClr>
                </a:solidFill>
                <a:effectLst>
                  <a:reflection blurRad="12700" stA="48000" endA="300" endPos="55000" dir="5400000" sy="-90000" algn="bl" rotWithShape="0"/>
                </a:effectLst>
              </a:rPr>
            </a:br>
            <a:r>
              <a:rPr lang="tr-TR" sz="2400" dirty="0" smtClean="0">
                <a:solidFill>
                  <a:schemeClr val="tx1">
                    <a:lumMod val="95000"/>
                    <a:lumOff val="5000"/>
                  </a:schemeClr>
                </a:solidFill>
                <a:effectLst>
                  <a:reflection blurRad="12700" stA="48000" endA="300" endPos="55000" dir="5400000" sy="-90000" algn="bl" rotWithShape="0"/>
                </a:effectLst>
              </a:rPr>
              <a:t> Bu devrin bahçelerinin biçimlenmesinde ; </a:t>
            </a:r>
            <a:br>
              <a:rPr lang="tr-TR" sz="2400" dirty="0" smtClean="0">
                <a:solidFill>
                  <a:schemeClr val="tx1">
                    <a:lumMod val="95000"/>
                    <a:lumOff val="5000"/>
                  </a:schemeClr>
                </a:solidFill>
                <a:effectLst>
                  <a:reflection blurRad="12700" stA="48000" endA="300" endPos="55000" dir="5400000" sy="-90000" algn="bl" rotWithShape="0"/>
                </a:effectLst>
              </a:rPr>
            </a:br>
            <a:r>
              <a:rPr lang="tr-TR" sz="2400" dirty="0" smtClean="0">
                <a:solidFill>
                  <a:schemeClr val="tx1">
                    <a:lumMod val="95000"/>
                    <a:lumOff val="5000"/>
                  </a:schemeClr>
                </a:solidFill>
                <a:effectLst>
                  <a:reflection blurRad="12700" stA="48000" endA="300" endPos="55000" dir="5400000" sy="-90000" algn="bl" rotWithShape="0"/>
                </a:effectLst>
              </a:rPr>
              <a:t>- endüstri devrimi sonucu orta sınıf halkının artması,</a:t>
            </a:r>
            <a:br>
              <a:rPr lang="tr-TR" sz="2400" dirty="0" smtClean="0">
                <a:solidFill>
                  <a:schemeClr val="tx1">
                    <a:lumMod val="95000"/>
                    <a:lumOff val="5000"/>
                  </a:schemeClr>
                </a:solidFill>
                <a:effectLst>
                  <a:reflection blurRad="12700" stA="48000" endA="300" endPos="55000" dir="5400000" sy="-90000" algn="bl" rotWithShape="0"/>
                </a:effectLst>
              </a:rPr>
            </a:br>
            <a:r>
              <a:rPr lang="tr-TR" sz="2400" dirty="0" smtClean="0">
                <a:solidFill>
                  <a:schemeClr val="tx1">
                    <a:lumMod val="95000"/>
                    <a:lumOff val="5000"/>
                  </a:schemeClr>
                </a:solidFill>
                <a:effectLst>
                  <a:reflection blurRad="12700" stA="48000" endA="300" endPos="55000" dir="5400000" sy="-90000" algn="bl" rotWithShape="0"/>
                </a:effectLst>
              </a:rPr>
              <a:t> -orta büyüklükte  binlerce ev ve bahçenin ortaya çıkması; </a:t>
            </a:r>
            <a:br>
              <a:rPr lang="tr-TR" sz="2400" dirty="0" smtClean="0">
                <a:solidFill>
                  <a:schemeClr val="tx1">
                    <a:lumMod val="95000"/>
                    <a:lumOff val="5000"/>
                  </a:schemeClr>
                </a:solidFill>
                <a:effectLst>
                  <a:reflection blurRad="12700" stA="48000" endA="300" endPos="55000" dir="5400000" sy="-90000" algn="bl" rotWithShape="0"/>
                </a:effectLst>
              </a:rPr>
            </a:br>
            <a:r>
              <a:rPr lang="tr-TR" sz="2400" dirty="0" smtClean="0">
                <a:solidFill>
                  <a:schemeClr val="tx1">
                    <a:lumMod val="95000"/>
                    <a:lumOff val="5000"/>
                  </a:schemeClr>
                </a:solidFill>
                <a:effectLst>
                  <a:reflection blurRad="12700" stA="48000" endA="300" endPos="55000" dir="5400000" sy="-90000" algn="bl" rotWithShape="0"/>
                </a:effectLst>
              </a:rPr>
              <a:t>-bilimsel gelişmeler, seyahat imkanlarının artışı ve yabancı ülkelerden çok çeşitli bitkilerin getirilmesi </a:t>
            </a:r>
            <a:br>
              <a:rPr lang="tr-TR" sz="2400" dirty="0" smtClean="0">
                <a:solidFill>
                  <a:schemeClr val="tx1">
                    <a:lumMod val="95000"/>
                    <a:lumOff val="5000"/>
                  </a:schemeClr>
                </a:solidFill>
                <a:effectLst>
                  <a:reflection blurRad="12700" stA="48000" endA="300" endPos="55000" dir="5400000" sy="-90000" algn="bl" rotWithShape="0"/>
                </a:effectLst>
              </a:rPr>
            </a:br>
            <a:r>
              <a:rPr lang="tr-TR" sz="2400" dirty="0" smtClean="0">
                <a:solidFill>
                  <a:schemeClr val="tx1">
                    <a:lumMod val="95000"/>
                    <a:lumOff val="5000"/>
                  </a:schemeClr>
                </a:solidFill>
                <a:effectLst>
                  <a:reflection blurRad="12700" stA="48000" endA="300" endPos="55000" dir="5400000" sy="-90000" algn="bl" rotWithShape="0"/>
                </a:effectLst>
              </a:rPr>
              <a:t>gibi </a:t>
            </a:r>
            <a:br>
              <a:rPr lang="tr-TR" sz="2400" dirty="0" smtClean="0">
                <a:solidFill>
                  <a:schemeClr val="tx1">
                    <a:lumMod val="95000"/>
                    <a:lumOff val="5000"/>
                  </a:schemeClr>
                </a:solidFill>
                <a:effectLst>
                  <a:reflection blurRad="12700" stA="48000" endA="300" endPos="55000" dir="5400000" sy="-90000" algn="bl" rotWithShape="0"/>
                </a:effectLst>
              </a:rPr>
            </a:br>
            <a:r>
              <a:rPr lang="tr-TR" sz="2400" dirty="0" smtClean="0">
                <a:solidFill>
                  <a:schemeClr val="tx1">
                    <a:lumMod val="95000"/>
                    <a:lumOff val="5000"/>
                  </a:schemeClr>
                </a:solidFill>
                <a:effectLst>
                  <a:reflection blurRad="12700" stA="48000" endA="300" endPos="55000" dir="5400000" sy="-90000" algn="bl" rotWithShape="0"/>
                </a:effectLst>
              </a:rPr>
              <a:t> sosyal olduğu kadar ekonomik ve bilimsel etkenler de rol oynamıştır.</a:t>
            </a:r>
            <a:endParaRPr lang="tr-TR" sz="2400" dirty="0">
              <a:solidFill>
                <a:schemeClr val="tx1">
                  <a:lumMod val="95000"/>
                  <a:lumOff val="5000"/>
                </a:schemeClr>
              </a:solidFill>
              <a:effectLst>
                <a:reflection blurRad="12700" stA="48000" endA="300" endPos="55000" dir="5400000" sy="-90000" algn="bl" rotWithShape="0"/>
              </a:effectLst>
            </a:endParaRPr>
          </a:p>
        </p:txBody>
      </p:sp>
    </p:spTree>
    <p:extLst>
      <p:ext uri="{BB962C8B-B14F-4D97-AF65-F5344CB8AC3E}">
        <p14:creationId xmlns:p14="http://schemas.microsoft.com/office/powerpoint/2010/main" val="1371875870"/>
      </p:ext>
    </p:extLst>
  </p:cSld>
  <p:clrMapOvr>
    <a:masterClrMapping/>
  </p:clrMapOvr>
  <p:transition spd="slow">
    <p:pull dir="d"/>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625" y="1643063"/>
            <a:ext cx="8229600" cy="3714750"/>
          </a:xfrm>
          <a:solidFill>
            <a:schemeClr val="bg1">
              <a:alpha val="44000"/>
            </a:schemeClr>
          </a:solidFill>
          <a:ln>
            <a:solidFill>
              <a:schemeClr val="accent3"/>
            </a:solidFill>
          </a:ln>
        </p:spPr>
        <p:txBody>
          <a:bodyPr rtlCol="0">
            <a:normAutofit/>
          </a:bodyPr>
          <a:lstStyle/>
          <a:p>
            <a:pPr fontAlgn="auto">
              <a:spcAft>
                <a:spcPts val="0"/>
              </a:spcAft>
              <a:defRPr/>
            </a:pPr>
            <a:r>
              <a:rPr lang="tr-TR" sz="2800" b="1" i="1" dirty="0" smtClean="0">
                <a:solidFill>
                  <a:schemeClr val="tx2"/>
                </a:solidFill>
              </a:rPr>
              <a:t>Bu radikal değişiklikler sonucunda 18. asrın romantik, pitoresk bahçesinden sonra , 19. asırda bahçe artık mimarların, ressamların, şairlerin ve bahçe mimarlarının elinden yavaş yavaş bahçe yazarlarının ve gazetecilerin eline düşmüş oldu . Böylece bitki kültürünün ön planda bulunduğu bir çığır açıldı.</a:t>
            </a:r>
            <a:r>
              <a:rPr lang="tr-TR" sz="2400" i="1" dirty="0" smtClean="0"/>
              <a:t>. </a:t>
            </a:r>
            <a:endParaRPr lang="tr-TR" sz="2400" i="1" dirty="0"/>
          </a:p>
        </p:txBody>
      </p:sp>
    </p:spTree>
    <p:extLst>
      <p:ext uri="{BB962C8B-B14F-4D97-AF65-F5344CB8AC3E}">
        <p14:creationId xmlns:p14="http://schemas.microsoft.com/office/powerpoint/2010/main" val="2928285352"/>
      </p:ext>
    </p:extLst>
  </p:cSld>
  <p:clrMapOvr>
    <a:masterClrMapping/>
  </p:clrMapOvr>
  <p:transition spd="slow">
    <p:dissolv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İçerik Yer Tutucusu"/>
          <p:cNvSpPr>
            <a:spLocks noGrp="1"/>
          </p:cNvSpPr>
          <p:nvPr>
            <p:ph idx="1"/>
          </p:nvPr>
        </p:nvSpPr>
        <p:spPr>
          <a:xfrm>
            <a:off x="642938" y="4929188"/>
            <a:ext cx="7858125" cy="1714500"/>
          </a:xfrm>
        </p:spPr>
        <p:txBody>
          <a:bodyPr rtlCol="0">
            <a:normAutofit/>
          </a:bodyPr>
          <a:lstStyle/>
          <a:p>
            <a:pPr algn="ctr" fontAlgn="auto">
              <a:spcAft>
                <a:spcPts val="0"/>
              </a:spcAft>
              <a:buFont typeface="Arial" pitchFamily="34" charset="0"/>
              <a:buNone/>
              <a:defRPr/>
            </a:pPr>
            <a:r>
              <a:rPr lang="tr-TR" b="1" i="1" dirty="0" smtClean="0">
                <a:solidFill>
                  <a:srgbClr val="C00000"/>
                </a:solidFill>
              </a:rPr>
              <a:t>Yerli türler yerine yabancı türler kullanılmaya başlandı ve binlerce tür bitki, çeşitli renk, form ve tekstür özellikleriyle bahçeleri  bir curcuna haline dönüştürmüşlerdir.</a:t>
            </a:r>
            <a:endParaRPr lang="tr-TR" i="1" dirty="0"/>
          </a:p>
        </p:txBody>
      </p:sp>
      <p:pic>
        <p:nvPicPr>
          <p:cNvPr id="7" name="6 Resim" descr="VictoriaGarden 1.jpg"/>
          <p:cNvPicPr>
            <a:picLocks noChangeAspect="1"/>
          </p:cNvPicPr>
          <p:nvPr/>
        </p:nvPicPr>
        <p:blipFill>
          <a:blip r:embed="rId2" cstate="print"/>
          <a:stretch>
            <a:fillRect/>
          </a:stretch>
        </p:blipFill>
        <p:spPr>
          <a:xfrm>
            <a:off x="1142976" y="500042"/>
            <a:ext cx="6858048" cy="4071966"/>
          </a:xfrm>
          <a:prstGeom prst="roundRect">
            <a:avLst>
              <a:gd name="adj" fmla="val 8594"/>
            </a:avLst>
          </a:prstGeom>
          <a:solidFill>
            <a:srgbClr val="FFFFFF">
              <a:shade val="85000"/>
            </a:srgbClr>
          </a:solidFill>
          <a:ln>
            <a:noFill/>
          </a:ln>
          <a:effectLst>
            <a:reflection blurRad="6350" stA="50000" endA="300" endPos="90000" dir="5400000" sy="-100000" algn="bl" rotWithShape="0"/>
          </a:effectLst>
          <a:scene3d>
            <a:camera prst="orthographicFront"/>
            <a:lightRig rig="threePt" dir="t"/>
          </a:scene3d>
          <a:sp3d>
            <a:bevelT prst="angle"/>
          </a:sp3d>
        </p:spPr>
      </p:pic>
    </p:spTree>
    <p:extLst>
      <p:ext uri="{BB962C8B-B14F-4D97-AF65-F5344CB8AC3E}">
        <p14:creationId xmlns:p14="http://schemas.microsoft.com/office/powerpoint/2010/main" val="2317027884"/>
      </p:ext>
    </p:extLst>
  </p:cSld>
  <p:clrMapOvr>
    <a:masterClrMapping/>
  </p:clrMapOvr>
  <p:transition spd="slow">
    <p:zoom/>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2 İçerik Yer Tutucusu"/>
          <p:cNvSpPr>
            <a:spLocks noGrp="1"/>
          </p:cNvSpPr>
          <p:nvPr>
            <p:ph idx="1"/>
          </p:nvPr>
        </p:nvSpPr>
        <p:spPr>
          <a:xfrm>
            <a:off x="3857625" y="357188"/>
            <a:ext cx="4900613" cy="2928937"/>
          </a:xfrm>
        </p:spPr>
        <p:txBody>
          <a:bodyPr/>
          <a:lstStyle/>
          <a:p>
            <a:pPr algn="ctr">
              <a:buFont typeface="Arial" charset="0"/>
              <a:buNone/>
            </a:pPr>
            <a:r>
              <a:rPr lang="tr-TR" sz="2000" i="1" smtClean="0"/>
              <a:t>İngiliz peyzaj mimarı olan Lancelot Brown ‘un (1716-1783) peyzaj planlama prensiplerini zedeleyen ,onu kötüleyen yeni bir akımın  önderliğini yapanlar çoğaldı. Natüralizmin körü körüne bir tabiat kopyacılığı olduğu hakkında bir çok iddialar gazete ve dergilerde yayınlandı.</a:t>
            </a:r>
          </a:p>
        </p:txBody>
      </p:sp>
      <p:pic>
        <p:nvPicPr>
          <p:cNvPr id="4" name="3 Resim" descr="lanselot Capability_Brown.jpg"/>
          <p:cNvPicPr>
            <a:picLocks noChangeAspect="1"/>
          </p:cNvPicPr>
          <p:nvPr/>
        </p:nvPicPr>
        <p:blipFill>
          <a:blip r:embed="rId2" cstate="print"/>
          <a:stretch>
            <a:fillRect/>
          </a:stretch>
        </p:blipFill>
        <p:spPr>
          <a:xfrm>
            <a:off x="928662" y="357166"/>
            <a:ext cx="2428892" cy="3143272"/>
          </a:xfrm>
          <a:prstGeom prst="roundRect">
            <a:avLst>
              <a:gd name="adj" fmla="val 8594"/>
            </a:avLst>
          </a:prstGeom>
          <a:solidFill>
            <a:srgbClr val="FFFFFF">
              <a:shade val="85000"/>
            </a:srgbClr>
          </a:solidFill>
          <a:ln>
            <a:noFill/>
          </a:ln>
          <a:effectLst>
            <a:glow rad="228600">
              <a:schemeClr val="accent3">
                <a:satMod val="175000"/>
                <a:alpha val="40000"/>
              </a:schemeClr>
            </a:glow>
            <a:reflection blurRad="12700" stA="38000" endPos="28000" dist="5000" dir="5400000" sy="-100000" algn="bl" rotWithShape="0"/>
          </a:effectLst>
        </p:spPr>
      </p:pic>
      <p:sp>
        <p:nvSpPr>
          <p:cNvPr id="75780" name="4 Metin kutusu"/>
          <p:cNvSpPr txBox="1">
            <a:spLocks noChangeArrowheads="1"/>
          </p:cNvSpPr>
          <p:nvPr/>
        </p:nvSpPr>
        <p:spPr bwMode="auto">
          <a:xfrm>
            <a:off x="642938" y="4143375"/>
            <a:ext cx="4786312" cy="2246313"/>
          </a:xfrm>
          <a:prstGeom prst="rect">
            <a:avLst/>
          </a:prstGeom>
          <a:noFill/>
          <a:ln w="9525">
            <a:noFill/>
            <a:miter lim="800000"/>
            <a:headEnd/>
            <a:tailEnd/>
          </a:ln>
        </p:spPr>
        <p:txBody>
          <a:bodyPr>
            <a:spAutoFit/>
          </a:bodyPr>
          <a:lstStyle/>
          <a:p>
            <a:pPr algn="ctr"/>
            <a:r>
              <a:rPr lang="tr-TR" sz="2000" i="1">
                <a:latin typeface="Calibri" pitchFamily="34" charset="0"/>
              </a:rPr>
              <a:t>Diğer bir İngiliz peyzaj tasarımcısı olan Repton’un (1752-1818) bina yakınlarında bir ölçüde formalizme  yer verme fikri yozlaştırıldı. İtalyan ve Fransız Rönesans elemanları natürel düzenli bahçeler içine sokuldu. Böylece , sanat kuralları dışında  kalitesiz bir peyzaj düzeni ortaya çıkmış oldu</a:t>
            </a:r>
            <a:r>
              <a:rPr lang="tr-TR" sz="2000">
                <a:latin typeface="Calibri" pitchFamily="34" charset="0"/>
              </a:rPr>
              <a:t>.</a:t>
            </a:r>
          </a:p>
        </p:txBody>
      </p:sp>
      <p:pic>
        <p:nvPicPr>
          <p:cNvPr id="6" name="5 Resim" descr="220px-Portrait_of_Humphry_Repton.jpg"/>
          <p:cNvPicPr>
            <a:picLocks noChangeAspect="1"/>
          </p:cNvPicPr>
          <p:nvPr/>
        </p:nvPicPr>
        <p:blipFill>
          <a:blip r:embed="rId3" cstate="print"/>
          <a:stretch>
            <a:fillRect/>
          </a:stretch>
        </p:blipFill>
        <p:spPr>
          <a:xfrm>
            <a:off x="5786446" y="2857496"/>
            <a:ext cx="2794000" cy="3571900"/>
          </a:xfrm>
          <a:prstGeom prst="roundRect">
            <a:avLst>
              <a:gd name="adj" fmla="val 4167"/>
            </a:avLst>
          </a:prstGeom>
          <a:solidFill>
            <a:srgbClr val="FFFFFF"/>
          </a:solidFill>
          <a:ln w="76200" cap="sq">
            <a:solidFill>
              <a:srgbClr val="EAEAEA"/>
            </a:solidFill>
            <a:miter lim="800000"/>
          </a:ln>
          <a:effectLst>
            <a:glow rad="139700">
              <a:schemeClr val="accent2">
                <a:satMod val="175000"/>
                <a:alpha val="40000"/>
              </a:schemeClr>
            </a:glow>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28205840"/>
      </p:ext>
    </p:extLst>
  </p:cSld>
  <p:clrMapOvr>
    <a:masterClrMapping/>
  </p:clrMapOvr>
  <p:transition spd="slow">
    <p:wipe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p:txBody>
          <a:bodyPr/>
          <a:lstStyle/>
          <a:p>
            <a:r>
              <a:rPr lang="tr-TR" dirty="0" smtClean="0"/>
              <a:t>Charles </a:t>
            </a:r>
            <a:r>
              <a:rPr lang="tr-TR" dirty="0" err="1" smtClean="0"/>
              <a:t>Bridgeman</a:t>
            </a:r>
            <a:r>
              <a:rPr lang="tr-TR" dirty="0" smtClean="0"/>
              <a:t>,  William Kent</a:t>
            </a:r>
          </a:p>
          <a:p>
            <a:r>
              <a:rPr lang="tr-TR" dirty="0" err="1" smtClean="0"/>
              <a:t>Lancelot</a:t>
            </a:r>
            <a:r>
              <a:rPr lang="tr-TR" dirty="0" smtClean="0"/>
              <a:t> Brown (</a:t>
            </a:r>
            <a:r>
              <a:rPr lang="tr-TR" dirty="0" err="1" smtClean="0"/>
              <a:t>Capability</a:t>
            </a:r>
            <a:r>
              <a:rPr lang="tr-TR" dirty="0" smtClean="0"/>
              <a:t> ), </a:t>
            </a:r>
          </a:p>
          <a:p>
            <a:r>
              <a:rPr lang="tr-TR" dirty="0" err="1" smtClean="0"/>
              <a:t>Sir</a:t>
            </a:r>
            <a:r>
              <a:rPr lang="tr-TR" dirty="0" smtClean="0"/>
              <a:t> William </a:t>
            </a:r>
            <a:r>
              <a:rPr lang="tr-TR" dirty="0" err="1" smtClean="0"/>
              <a:t>Chambers</a:t>
            </a:r>
            <a:endParaRPr lang="tr-TR" dirty="0" smtClean="0"/>
          </a:p>
          <a:p>
            <a:r>
              <a:rPr lang="tr-TR" dirty="0" err="1" smtClean="0"/>
              <a:t>Humphrey</a:t>
            </a:r>
            <a:r>
              <a:rPr lang="tr-TR" dirty="0" smtClean="0"/>
              <a:t> </a:t>
            </a:r>
            <a:r>
              <a:rPr lang="tr-TR" dirty="0" err="1" smtClean="0"/>
              <a:t>Repton</a:t>
            </a:r>
            <a:endParaRPr lang="tr-TR" dirty="0"/>
          </a:p>
        </p:txBody>
      </p:sp>
      <p:sp>
        <p:nvSpPr>
          <p:cNvPr id="3" name="Başlık 2"/>
          <p:cNvSpPr>
            <a:spLocks noGrp="1"/>
          </p:cNvSpPr>
          <p:nvPr>
            <p:ph type="title"/>
          </p:nvPr>
        </p:nvSpPr>
        <p:spPr/>
        <p:txBody>
          <a:bodyPr/>
          <a:lstStyle/>
          <a:p>
            <a:r>
              <a:rPr lang="tr-TR" dirty="0" smtClean="0"/>
              <a:t>AKIMIN ÖNCÜLERİ</a:t>
            </a:r>
            <a:endParaRPr lang="tr-TR" dirty="0"/>
          </a:p>
        </p:txBody>
      </p:sp>
    </p:spTree>
    <p:extLst>
      <p:ext uri="{BB962C8B-B14F-4D97-AF65-F5344CB8AC3E}">
        <p14:creationId xmlns:p14="http://schemas.microsoft.com/office/powerpoint/2010/main" val="46284259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2 İçerik Yer Tutucusu"/>
          <p:cNvSpPr>
            <a:spLocks noGrp="1"/>
          </p:cNvSpPr>
          <p:nvPr>
            <p:ph idx="1"/>
          </p:nvPr>
        </p:nvSpPr>
        <p:spPr>
          <a:xfrm>
            <a:off x="500063" y="4572000"/>
            <a:ext cx="8229600" cy="1785938"/>
          </a:xfrm>
        </p:spPr>
        <p:txBody>
          <a:bodyPr>
            <a:normAutofit/>
          </a:bodyPr>
          <a:lstStyle/>
          <a:p>
            <a:pPr algn="ctr">
              <a:buFont typeface="Arial" charset="0"/>
              <a:buNone/>
            </a:pPr>
            <a:r>
              <a:rPr lang="tr-TR" sz="2400" b="1" i="1" smtClean="0"/>
              <a:t>Formalizme dönüşü  bir ölçüde  iyi bir şekilde uygulayabilen en önemli sima İngiliz bahçıvan ve mimar Joseph Paxton (1830-1850) dur ve  özellikle Chatsworth ‘de yaptıkları, bu artistik yönünü gayet güzel sergilemektedir</a:t>
            </a:r>
            <a:r>
              <a:rPr lang="tr-TR" sz="2800" b="1" i="1" smtClean="0"/>
              <a:t>.</a:t>
            </a:r>
          </a:p>
        </p:txBody>
      </p:sp>
      <p:pic>
        <p:nvPicPr>
          <p:cNvPr id="4" name="3 Resim" descr="220px-Joseph_Paxton.png"/>
          <p:cNvPicPr>
            <a:picLocks noChangeAspect="1"/>
          </p:cNvPicPr>
          <p:nvPr/>
        </p:nvPicPr>
        <p:blipFill>
          <a:blip r:embed="rId2" cstate="print"/>
          <a:stretch>
            <a:fillRect/>
          </a:stretch>
        </p:blipFill>
        <p:spPr>
          <a:xfrm>
            <a:off x="1928794" y="428604"/>
            <a:ext cx="5429288" cy="3929090"/>
          </a:xfrm>
          <a:prstGeom prst="rect">
            <a:avLst/>
          </a:prstGeom>
          <a:ln w="127000" cap="rnd">
            <a:solidFill>
              <a:srgbClr val="FFFFFF"/>
            </a:solidFill>
          </a:ln>
          <a:effectLst>
            <a:glow rad="228600">
              <a:schemeClr val="accent4">
                <a:satMod val="175000"/>
                <a:alpha val="40000"/>
              </a:schemeClr>
            </a:glow>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58047807"/>
      </p:ext>
    </p:extLst>
  </p:cSld>
  <p:clrMapOvr>
    <a:masterClrMapping/>
  </p:clrMapOvr>
  <p:transition spd="slow">
    <p:diamond/>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1285875"/>
            <a:ext cx="8229600" cy="4071938"/>
          </a:xfrm>
          <a:solidFill>
            <a:schemeClr val="accent4">
              <a:lumMod val="60000"/>
              <a:lumOff val="40000"/>
              <a:alpha val="68000"/>
            </a:schemeClr>
          </a:solidFill>
        </p:spPr>
        <p:txBody>
          <a:bodyPr rtlCol="0">
            <a:normAutofit/>
          </a:bodyPr>
          <a:lstStyle/>
          <a:p>
            <a:pPr algn="ctr" fontAlgn="auto">
              <a:spcAft>
                <a:spcPts val="0"/>
              </a:spcAft>
              <a:buFont typeface="Arial" pitchFamily="34" charset="0"/>
              <a:buNone/>
              <a:defRPr/>
            </a:pPr>
            <a:r>
              <a:rPr lang="tr-TR" b="1" i="1" dirty="0" smtClean="0">
                <a:solidFill>
                  <a:schemeClr val="accent2">
                    <a:lumMod val="50000"/>
                  </a:schemeClr>
                </a:solidFill>
              </a:rPr>
              <a:t>Anlaşıldığı gibi Victorya devri bahçe sanatı, esas çizgileri natüralistik peyzaj akımının izlerini taşıyan bahçe mekanı içinde, formal bir takım çiçek yastıkları ve parterlerinde bitkilerin sergilenmesi özelliğini taşımakta ve  binlerce orta sınıf halk için yapılmış ev bahçelerini kapsamaktadır.</a:t>
            </a:r>
          </a:p>
        </p:txBody>
      </p:sp>
      <p:sp>
        <p:nvSpPr>
          <p:cNvPr id="77826" name="1 Başlık"/>
          <p:cNvSpPr>
            <a:spLocks noGrp="1"/>
          </p:cNvSpPr>
          <p:nvPr>
            <p:ph type="title"/>
          </p:nvPr>
        </p:nvSpPr>
        <p:spPr/>
        <p:txBody>
          <a:bodyPr/>
          <a:lstStyle/>
          <a:p>
            <a:r>
              <a:rPr lang="tr-TR" smtClean="0"/>
              <a:t>  </a:t>
            </a:r>
          </a:p>
        </p:txBody>
      </p:sp>
    </p:spTree>
    <p:extLst>
      <p:ext uri="{BB962C8B-B14F-4D97-AF65-F5344CB8AC3E}">
        <p14:creationId xmlns:p14="http://schemas.microsoft.com/office/powerpoint/2010/main" val="4189487232"/>
      </p:ext>
    </p:extLst>
  </p:cSld>
  <p:clrMapOvr>
    <a:masterClrMapping/>
  </p:clrMapOvr>
  <p:transition spd="slow">
    <p:wheel/>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2 İçerik Yer Tutucusu"/>
          <p:cNvSpPr>
            <a:spLocks noGrp="1"/>
          </p:cNvSpPr>
          <p:nvPr>
            <p:ph idx="1"/>
          </p:nvPr>
        </p:nvSpPr>
        <p:spPr>
          <a:xfrm>
            <a:off x="642938" y="4429125"/>
            <a:ext cx="7829550" cy="2000250"/>
          </a:xfrm>
        </p:spPr>
        <p:txBody>
          <a:bodyPr>
            <a:normAutofit/>
          </a:bodyPr>
          <a:lstStyle/>
          <a:p>
            <a:pPr algn="ctr">
              <a:buFont typeface="Arial" charset="0"/>
              <a:buNone/>
            </a:pPr>
            <a:r>
              <a:rPr lang="tr-TR" sz="2000" b="1" i="1" smtClean="0"/>
              <a:t>19. Asrın sonlarına doğru  bazı yeni yazarlar ;Reginal Farer ( 1880-1920) ve İrlandalı bahçıvan olan William Robinson (1836-1935) ,kır bahçeciliğini tanıtan eserler vererek halkın kır sevgisini uyarmağa başladılar.</a:t>
            </a:r>
          </a:p>
          <a:p>
            <a:pPr algn="ctr">
              <a:buFont typeface="Arial" charset="0"/>
              <a:buNone/>
            </a:pPr>
            <a:r>
              <a:rPr lang="tr-TR" sz="2000" b="1" i="1" smtClean="0"/>
              <a:t>Bu yeni akımın öncülüğünü ise Farer ‘ Benim Kaya Bahçelerim ’ (1907)ve Robinson ‘İngiliz Çiçek Bahçeleri ’(1883) eserleriyle yapmışlardır.</a:t>
            </a:r>
          </a:p>
        </p:txBody>
      </p:sp>
      <p:pic>
        <p:nvPicPr>
          <p:cNvPr id="4" name="3 Resim" descr="reginald farrer.jpg"/>
          <p:cNvPicPr>
            <a:picLocks noChangeAspect="1"/>
          </p:cNvPicPr>
          <p:nvPr/>
        </p:nvPicPr>
        <p:blipFill>
          <a:blip r:embed="rId2"/>
          <a:stretch>
            <a:fillRect/>
          </a:stretch>
        </p:blipFill>
        <p:spPr>
          <a:xfrm>
            <a:off x="5286375" y="285750"/>
            <a:ext cx="3143250" cy="3571875"/>
          </a:xfrm>
          <a:prstGeom prst="rect">
            <a:avLst/>
          </a:prstGeom>
          <a:ln>
            <a:noFill/>
          </a:ln>
          <a:effectLst>
            <a:outerShdw blurRad="292100" dist="139700" dir="2700000" algn="tl" rotWithShape="0">
              <a:srgbClr val="333333">
                <a:alpha val="65000"/>
              </a:srgbClr>
            </a:outerShdw>
          </a:effectLst>
        </p:spPr>
      </p:pic>
      <p:sp>
        <p:nvSpPr>
          <p:cNvPr id="78852" name="4 Metin kutusu"/>
          <p:cNvSpPr txBox="1">
            <a:spLocks noChangeArrowheads="1"/>
          </p:cNvSpPr>
          <p:nvPr/>
        </p:nvSpPr>
        <p:spPr bwMode="auto">
          <a:xfrm>
            <a:off x="6215063" y="4000500"/>
            <a:ext cx="1541462" cy="400050"/>
          </a:xfrm>
          <a:prstGeom prst="rect">
            <a:avLst/>
          </a:prstGeom>
          <a:noFill/>
          <a:ln w="9525">
            <a:noFill/>
            <a:miter lim="800000"/>
            <a:headEnd/>
            <a:tailEnd/>
          </a:ln>
        </p:spPr>
        <p:txBody>
          <a:bodyPr>
            <a:spAutoFit/>
          </a:bodyPr>
          <a:lstStyle/>
          <a:p>
            <a:r>
              <a:rPr lang="tr-TR" sz="2000">
                <a:solidFill>
                  <a:srgbClr val="FF0000"/>
                </a:solidFill>
                <a:latin typeface="Calibri" pitchFamily="34" charset="0"/>
              </a:rPr>
              <a:t>Reginal Farer</a:t>
            </a:r>
          </a:p>
        </p:txBody>
      </p:sp>
      <p:pic>
        <p:nvPicPr>
          <p:cNvPr id="6" name="5 Resim" descr="william robinson.jpg"/>
          <p:cNvPicPr>
            <a:picLocks noChangeAspect="1"/>
          </p:cNvPicPr>
          <p:nvPr/>
        </p:nvPicPr>
        <p:blipFill>
          <a:blip r:embed="rId3" cstate="print"/>
          <a:stretch>
            <a:fillRect/>
          </a:stretch>
        </p:blipFill>
        <p:spPr>
          <a:xfrm>
            <a:off x="857224" y="285728"/>
            <a:ext cx="3152775" cy="35719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8854" name="6 Metin kutusu"/>
          <p:cNvSpPr txBox="1">
            <a:spLocks noChangeArrowheads="1"/>
          </p:cNvSpPr>
          <p:nvPr/>
        </p:nvSpPr>
        <p:spPr bwMode="auto">
          <a:xfrm>
            <a:off x="1428750" y="4000500"/>
            <a:ext cx="2060575" cy="400050"/>
          </a:xfrm>
          <a:prstGeom prst="rect">
            <a:avLst/>
          </a:prstGeom>
          <a:noFill/>
          <a:ln w="9525">
            <a:noFill/>
            <a:miter lim="800000"/>
            <a:headEnd/>
            <a:tailEnd/>
          </a:ln>
        </p:spPr>
        <p:txBody>
          <a:bodyPr wrap="none">
            <a:spAutoFit/>
          </a:bodyPr>
          <a:lstStyle/>
          <a:p>
            <a:r>
              <a:rPr lang="tr-TR" sz="2000">
                <a:solidFill>
                  <a:srgbClr val="FF0000"/>
                </a:solidFill>
                <a:latin typeface="Calibri" pitchFamily="34" charset="0"/>
              </a:rPr>
              <a:t>William Robinson </a:t>
            </a:r>
          </a:p>
        </p:txBody>
      </p:sp>
    </p:spTree>
    <p:extLst>
      <p:ext uri="{BB962C8B-B14F-4D97-AF65-F5344CB8AC3E}">
        <p14:creationId xmlns:p14="http://schemas.microsoft.com/office/powerpoint/2010/main" val="1221057437"/>
      </p:ext>
    </p:extLst>
  </p:cSld>
  <p:clrMapOvr>
    <a:masterClrMapping/>
  </p:clrMapOvr>
  <p:transition spd="slow">
    <p:randomBa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500063" y="1500188"/>
            <a:ext cx="8229600" cy="3643312"/>
          </a:xfrm>
          <a:solidFill>
            <a:schemeClr val="accent5">
              <a:lumMod val="40000"/>
              <a:lumOff val="60000"/>
              <a:alpha val="56000"/>
            </a:schemeClr>
          </a:solidFill>
        </p:spPr>
        <p:txBody>
          <a:bodyPr rtlCol="0">
            <a:normAutofit/>
          </a:bodyPr>
          <a:lstStyle/>
          <a:p>
            <a:pPr algn="ctr" fontAlgn="auto">
              <a:spcAft>
                <a:spcPts val="0"/>
              </a:spcAft>
              <a:buFont typeface="Arial" pitchFamily="34" charset="0"/>
              <a:buNone/>
              <a:defRPr/>
            </a:pPr>
            <a:r>
              <a:rPr lang="tr-TR" i="1" dirty="0" smtClean="0"/>
              <a:t>Robinson ‘un bahçe düzenlerkenki amacı çiçekleri ve çiçekli çalıları natüralistik bir tarzda peyzaj ile bir araya getirmekti.Bu sebeple yılın sekiz ayı çiçek gösterilerine sahne olabilecek bordürler, bahçede son derece artistik bir düzen içinde yer almış oldu.</a:t>
            </a:r>
          </a:p>
          <a:p>
            <a:pPr fontAlgn="auto">
              <a:spcAft>
                <a:spcPts val="0"/>
              </a:spcAft>
              <a:buFont typeface="Arial" pitchFamily="34" charset="0"/>
              <a:buNone/>
              <a:defRPr/>
            </a:pPr>
            <a:endParaRPr lang="tr-TR" i="1" dirty="0" smtClean="0"/>
          </a:p>
          <a:p>
            <a:pPr fontAlgn="auto">
              <a:spcAft>
                <a:spcPts val="0"/>
              </a:spcAft>
              <a:buFont typeface="Arial" pitchFamily="34" charset="0"/>
              <a:buNone/>
              <a:defRPr/>
            </a:pPr>
            <a:endParaRPr lang="tr-TR" dirty="0" smtClean="0"/>
          </a:p>
          <a:p>
            <a:pPr fontAlgn="auto">
              <a:spcAft>
                <a:spcPts val="0"/>
              </a:spcAft>
              <a:buFont typeface="Arial" pitchFamily="34" charset="0"/>
              <a:buNone/>
              <a:defRPr/>
            </a:pPr>
            <a:endParaRPr lang="tr-TR" dirty="0" smtClean="0"/>
          </a:p>
          <a:p>
            <a:pPr fontAlgn="auto">
              <a:spcAft>
                <a:spcPts val="0"/>
              </a:spcAft>
              <a:buFont typeface="Arial" pitchFamily="34" charset="0"/>
              <a:buNone/>
              <a:defRPr/>
            </a:pPr>
            <a:endParaRPr lang="tr-TR" dirty="0" smtClean="0"/>
          </a:p>
        </p:txBody>
      </p:sp>
    </p:spTree>
    <p:extLst>
      <p:ext uri="{BB962C8B-B14F-4D97-AF65-F5344CB8AC3E}">
        <p14:creationId xmlns:p14="http://schemas.microsoft.com/office/powerpoint/2010/main" val="1887181231"/>
      </p:ext>
    </p:extLst>
  </p:cSld>
  <p:clrMapOvr>
    <a:masterClrMapping/>
  </p:clrMapOvr>
  <p:transition spd="slow">
    <p:cover dir="l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3643313"/>
            <a:ext cx="8229600" cy="2714625"/>
          </a:xfrm>
        </p:spPr>
        <p:txBody>
          <a:bodyPr rtlCol="0">
            <a:normAutofit/>
          </a:bodyPr>
          <a:lstStyle/>
          <a:p>
            <a:pPr algn="ctr" fontAlgn="auto">
              <a:spcAft>
                <a:spcPts val="0"/>
              </a:spcAft>
              <a:buFont typeface="Arial" pitchFamily="34" charset="0"/>
              <a:buNone/>
              <a:defRPr/>
            </a:pPr>
            <a:r>
              <a:rPr lang="tr-TR" dirty="0" smtClean="0"/>
              <a:t>R</a:t>
            </a:r>
            <a:r>
              <a:rPr lang="tr-TR" i="1" dirty="0" smtClean="0"/>
              <a:t>obinson’ dan sonra  kadın yazar ve bahçe sanatkarı olan Gertrude  Jekyll (1843-1932) kıra olan özlemi ve doğal bitki örtüsünün korunması hakkında yazılar yazmaya başladı.</a:t>
            </a:r>
          </a:p>
          <a:p>
            <a:pPr algn="ctr" fontAlgn="auto">
              <a:spcAft>
                <a:spcPts val="0"/>
              </a:spcAft>
              <a:buFont typeface="Arial" pitchFamily="34" charset="0"/>
              <a:buNone/>
              <a:defRPr/>
            </a:pPr>
            <a:r>
              <a:rPr lang="tr-TR" i="1" dirty="0" smtClean="0"/>
              <a:t> ‘ Bahçede Renk Düzeni ’(1919) adlı eseri halka önderlik edecek nitelikteydi.</a:t>
            </a:r>
          </a:p>
        </p:txBody>
      </p:sp>
      <p:pic>
        <p:nvPicPr>
          <p:cNvPr id="4" name="3 Resim" descr="gertrude jekyll.jpg"/>
          <p:cNvPicPr>
            <a:picLocks noChangeAspect="1"/>
          </p:cNvPicPr>
          <p:nvPr/>
        </p:nvPicPr>
        <p:blipFill>
          <a:blip r:embed="rId2" cstate="print"/>
          <a:stretch>
            <a:fillRect/>
          </a:stretch>
        </p:blipFill>
        <p:spPr>
          <a:xfrm>
            <a:off x="1928794" y="285728"/>
            <a:ext cx="4978400" cy="3214686"/>
          </a:xfrm>
          <a:prstGeom prst="snip2DiagRect">
            <a:avLst/>
          </a:prstGeom>
          <a:solidFill>
            <a:srgbClr val="FFFFFF">
              <a:shade val="85000"/>
            </a:srgbClr>
          </a:solidFill>
          <a:ln w="88900" cap="sq">
            <a:solidFill>
              <a:srgbClr val="FFFFFF"/>
            </a:solidFill>
            <a:miter lim="800000"/>
          </a:ln>
          <a:effectLst>
            <a:glow rad="228600">
              <a:schemeClr val="accent1">
                <a:satMod val="175000"/>
                <a:alpha val="40000"/>
              </a:schemeClr>
            </a:glow>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10566334"/>
      </p:ext>
    </p:extLst>
  </p:cSld>
  <p:clrMapOvr>
    <a:masterClrMapping/>
  </p:clrMapOvr>
  <p:transition spd="slow">
    <p:comb dir="ver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2 İçerik Yer Tutucusu"/>
          <p:cNvSpPr>
            <a:spLocks noGrp="1"/>
          </p:cNvSpPr>
          <p:nvPr>
            <p:ph idx="1"/>
          </p:nvPr>
        </p:nvSpPr>
        <p:spPr>
          <a:xfrm>
            <a:off x="357188" y="4572000"/>
            <a:ext cx="8429625" cy="1928813"/>
          </a:xfrm>
        </p:spPr>
        <p:txBody>
          <a:bodyPr>
            <a:normAutofit/>
          </a:bodyPr>
          <a:lstStyle/>
          <a:p>
            <a:pPr algn="ctr">
              <a:buFont typeface="Arial" charset="0"/>
              <a:buNone/>
            </a:pPr>
            <a:r>
              <a:rPr lang="tr-TR" sz="2000" dirty="0" smtClean="0"/>
              <a:t>Bu son iki yazar  ve bahçe sanatkarı İngiltere’nin ilk modern anlamda ve </a:t>
            </a:r>
            <a:r>
              <a:rPr lang="tr-TR" sz="2000" dirty="0" err="1" smtClean="0"/>
              <a:t>natüralistik</a:t>
            </a:r>
            <a:r>
              <a:rPr lang="tr-TR" sz="2000" dirty="0" smtClean="0"/>
              <a:t> düzende bahçe planlayan kişiler oldular. </a:t>
            </a:r>
          </a:p>
          <a:p>
            <a:pPr algn="ctr">
              <a:buFont typeface="Arial" charset="0"/>
              <a:buNone/>
            </a:pPr>
            <a:endParaRPr lang="tr-TR" sz="2000" dirty="0" smtClean="0"/>
          </a:p>
          <a:p>
            <a:pPr algn="ctr">
              <a:buFont typeface="Arial" charset="0"/>
              <a:buNone/>
            </a:pPr>
            <a:r>
              <a:rPr lang="tr-TR" sz="2000" dirty="0" smtClean="0"/>
              <a:t>Gerçek olan şudur ki ; </a:t>
            </a:r>
            <a:r>
              <a:rPr lang="tr-TR" sz="2000" dirty="0" err="1" smtClean="0"/>
              <a:t>Victorya</a:t>
            </a:r>
            <a:r>
              <a:rPr lang="tr-TR" sz="2000" dirty="0" smtClean="0"/>
              <a:t> devri bahçelerinin şekillenmesinde ve </a:t>
            </a:r>
            <a:r>
              <a:rPr lang="tr-TR" sz="2000" dirty="0" err="1" smtClean="0"/>
              <a:t>hortikültür</a:t>
            </a:r>
            <a:r>
              <a:rPr lang="tr-TR" sz="2000" dirty="0" smtClean="0"/>
              <a:t> alanındaki  gelişmelerde yazarların büyük rolü olmuştur.</a:t>
            </a:r>
          </a:p>
        </p:txBody>
      </p:sp>
      <p:pic>
        <p:nvPicPr>
          <p:cNvPr id="81923" name="3 Resim" descr="1180888545IntroViews.jpg"/>
          <p:cNvPicPr>
            <a:picLocks noChangeAspect="1"/>
          </p:cNvPicPr>
          <p:nvPr/>
        </p:nvPicPr>
        <p:blipFill>
          <a:blip r:embed="rId2"/>
          <a:srcRect/>
          <a:stretch>
            <a:fillRect/>
          </a:stretch>
        </p:blipFill>
        <p:spPr bwMode="auto">
          <a:xfrm>
            <a:off x="857250" y="214313"/>
            <a:ext cx="7572375" cy="4214812"/>
          </a:xfrm>
          <a:prstGeom prst="rect">
            <a:avLst/>
          </a:prstGeom>
          <a:noFill/>
          <a:ln w="9525">
            <a:noFill/>
            <a:miter lim="800000"/>
            <a:headEnd/>
            <a:tailEnd/>
          </a:ln>
        </p:spPr>
      </p:pic>
    </p:spTree>
    <p:extLst>
      <p:ext uri="{BB962C8B-B14F-4D97-AF65-F5344CB8AC3E}">
        <p14:creationId xmlns:p14="http://schemas.microsoft.com/office/powerpoint/2010/main" val="815985858"/>
      </p:ext>
    </p:extLst>
  </p:cSld>
  <p:clrMapOvr>
    <a:masterClrMapping/>
  </p:clrMapOvr>
  <p:transition spd="slow">
    <p:checke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7" name="3 İçerik Yer Tutucusu" descr="victoria-garden-site-map-bgi.jpg"/>
          <p:cNvPicPr>
            <a:picLocks noGrp="1" noChangeAspect="1"/>
          </p:cNvPicPr>
          <p:nvPr>
            <p:ph idx="1"/>
          </p:nvPr>
        </p:nvPicPr>
        <p:blipFill>
          <a:blip r:embed="rId2"/>
          <a:stretch>
            <a:fillRect/>
          </a:stretch>
        </p:blipFill>
        <p:spPr>
          <a:xfrm>
            <a:off x="2084213" y="2674938"/>
            <a:ext cx="4983511" cy="3451225"/>
          </a:xfrm>
        </p:spPr>
      </p:pic>
      <p:sp>
        <p:nvSpPr>
          <p:cNvPr id="2" name="1 Başlık"/>
          <p:cNvSpPr>
            <a:spLocks noGrp="1"/>
          </p:cNvSpPr>
          <p:nvPr>
            <p:ph type="title"/>
          </p:nvPr>
        </p:nvSpPr>
        <p:spPr/>
        <p:txBody>
          <a:bodyPr rtlCol="0">
            <a:normAutofit/>
          </a:bodyPr>
          <a:lstStyle/>
          <a:p>
            <a:pPr fontAlgn="auto">
              <a:spcAft>
                <a:spcPts val="0"/>
              </a:spcAft>
              <a:defRPr/>
            </a:pPr>
            <a:r>
              <a:rPr lang="tr-TR" b="1" i="1" dirty="0" smtClean="0">
                <a:solidFill>
                  <a:schemeClr val="accent2">
                    <a:lumMod val="75000"/>
                  </a:schemeClr>
                </a:solidFill>
              </a:rPr>
              <a:t>Victoria bahçesi planı</a:t>
            </a:r>
          </a:p>
        </p:txBody>
      </p:sp>
    </p:spTree>
    <p:extLst>
      <p:ext uri="{BB962C8B-B14F-4D97-AF65-F5344CB8AC3E}">
        <p14:creationId xmlns:p14="http://schemas.microsoft.com/office/powerpoint/2010/main" val="3672946891"/>
      </p:ext>
    </p:extLst>
  </p:cSld>
  <p:clrMapOvr>
    <a:masterClrMapping/>
  </p:clrMapOvr>
  <p:transition spd="slow">
    <p:newsfla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p:txBody>
          <a:bodyPr/>
          <a:lstStyle/>
          <a:p>
            <a:r>
              <a:rPr lang="tr-TR" dirty="0" smtClean="0"/>
              <a:t>Kır manzaralı resimler</a:t>
            </a:r>
          </a:p>
          <a:p>
            <a:r>
              <a:rPr lang="tr-TR" dirty="0" smtClean="0"/>
              <a:t>Doğuya yapılan seyahatlerden etkilenmeler olmuş</a:t>
            </a:r>
          </a:p>
          <a:p>
            <a:r>
              <a:rPr lang="tr-TR" dirty="0" smtClean="0"/>
              <a:t>İngiltere’nin doğal peyzajı , topoğrafyası, bitki örtüsü vb.) </a:t>
            </a:r>
            <a:r>
              <a:rPr lang="tr-TR" dirty="0" err="1" smtClean="0"/>
              <a:t>naturalizm</a:t>
            </a:r>
            <a:r>
              <a:rPr lang="tr-TR" dirty="0" smtClean="0"/>
              <a:t> için son derece uygun olacağı görüşü hakim olmuştur.</a:t>
            </a:r>
            <a:endParaRPr lang="tr-TR" dirty="0"/>
          </a:p>
        </p:txBody>
      </p:sp>
      <p:sp>
        <p:nvSpPr>
          <p:cNvPr id="3" name="Başlık 2"/>
          <p:cNvSpPr>
            <a:spLocks noGrp="1"/>
          </p:cNvSpPr>
          <p:nvPr>
            <p:ph type="title"/>
          </p:nvPr>
        </p:nvSpPr>
        <p:spPr/>
        <p:txBody>
          <a:bodyPr/>
          <a:lstStyle/>
          <a:p>
            <a:r>
              <a:rPr lang="tr-TR" dirty="0" err="1" smtClean="0"/>
              <a:t>Naturalizm</a:t>
            </a:r>
            <a:r>
              <a:rPr lang="tr-TR" dirty="0" smtClean="0"/>
              <a:t> Eğilimi</a:t>
            </a:r>
            <a:endParaRPr lang="tr-TR" dirty="0"/>
          </a:p>
        </p:txBody>
      </p:sp>
    </p:spTree>
    <p:extLst>
      <p:ext uri="{BB962C8B-B14F-4D97-AF65-F5344CB8AC3E}">
        <p14:creationId xmlns:p14="http://schemas.microsoft.com/office/powerpoint/2010/main" val="3093363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1 Metin kutusu"/>
          <p:cNvSpPr txBox="1">
            <a:spLocks noChangeArrowheads="1"/>
          </p:cNvSpPr>
          <p:nvPr/>
        </p:nvSpPr>
        <p:spPr bwMode="auto">
          <a:xfrm>
            <a:off x="857250" y="4929188"/>
            <a:ext cx="7286625" cy="1692275"/>
          </a:xfrm>
          <a:prstGeom prst="rect">
            <a:avLst/>
          </a:prstGeom>
          <a:noFill/>
          <a:ln w="9525">
            <a:noFill/>
            <a:miter lim="800000"/>
            <a:headEnd/>
            <a:tailEnd/>
          </a:ln>
        </p:spPr>
        <p:txBody>
          <a:bodyPr>
            <a:spAutoFit/>
          </a:bodyPr>
          <a:lstStyle/>
          <a:p>
            <a:r>
              <a:rPr lang="tr-TR" sz="2600">
                <a:latin typeface="Book Antiqua" pitchFamily="18" charset="0"/>
              </a:rPr>
              <a:t>Viktorya Devri bahçeleri ise XIX. asırda İngiltere kır ve şehir peyzajını etkilemiş ve ekstrem fikirli izleyicileri dışında,XX.asır modern bahçe sanatının temellerini atmıştır.</a:t>
            </a:r>
          </a:p>
        </p:txBody>
      </p:sp>
      <p:pic>
        <p:nvPicPr>
          <p:cNvPr id="7171" name="Picture 7" descr="14"/>
          <p:cNvPicPr>
            <a:picLocks noChangeAspect="1" noChangeArrowheads="1"/>
          </p:cNvPicPr>
          <p:nvPr/>
        </p:nvPicPr>
        <p:blipFill>
          <a:blip r:embed="rId2"/>
          <a:srcRect/>
          <a:stretch>
            <a:fillRect/>
          </a:stretch>
        </p:blipFill>
        <p:spPr bwMode="auto">
          <a:xfrm>
            <a:off x="2786063" y="3143250"/>
            <a:ext cx="2381250" cy="1552575"/>
          </a:xfrm>
          <a:prstGeom prst="rect">
            <a:avLst/>
          </a:prstGeom>
          <a:noFill/>
          <a:ln w="9525">
            <a:noFill/>
            <a:miter lim="800000"/>
            <a:headEnd/>
            <a:tailEnd/>
          </a:ln>
        </p:spPr>
      </p:pic>
      <p:pic>
        <p:nvPicPr>
          <p:cNvPr id="4" name="Picture 7" descr="Bouchard%20Garden%20-%20Victoria"/>
          <p:cNvPicPr>
            <a:picLocks noChangeAspect="1" noChangeArrowheads="1"/>
          </p:cNvPicPr>
          <p:nvPr/>
        </p:nvPicPr>
        <p:blipFill>
          <a:blip r:embed="rId3" cstate="print"/>
          <a:srcRect/>
          <a:stretch>
            <a:fillRect/>
          </a:stretch>
        </p:blipFill>
        <p:spPr>
          <a:xfrm>
            <a:off x="642910" y="500042"/>
            <a:ext cx="7929618" cy="4374658"/>
          </a:xfrm>
          <a:prstGeom prst="rect">
            <a:avLst/>
          </a:prstGeom>
          <a:ln>
            <a:noFill/>
          </a:ln>
          <a:effectLst>
            <a:softEdge rad="112500"/>
          </a:effectLst>
        </p:spPr>
      </p:pic>
    </p:spTree>
    <p:extLst>
      <p:ext uri="{BB962C8B-B14F-4D97-AF65-F5344CB8AC3E}">
        <p14:creationId xmlns:p14="http://schemas.microsoft.com/office/powerpoint/2010/main" val="39322053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755576" y="2420888"/>
            <a:ext cx="8072437" cy="1292662"/>
          </a:xfrm>
          <a:prstGeom prst="rect">
            <a:avLst/>
          </a:prstGeom>
          <a:solidFill>
            <a:schemeClr val="bg2">
              <a:lumMod val="75000"/>
              <a:alpha val="78000"/>
            </a:schemeClr>
          </a:solidFill>
        </p:spPr>
        <p:txBody>
          <a:bodyPr>
            <a:spAutoFit/>
          </a:bodyPr>
          <a:lstStyle/>
          <a:p>
            <a:pPr fontAlgn="auto">
              <a:spcBef>
                <a:spcPts val="0"/>
              </a:spcBef>
              <a:spcAft>
                <a:spcPts val="0"/>
              </a:spcAft>
              <a:defRPr/>
            </a:pPr>
            <a:r>
              <a:rPr lang="tr-TR" sz="2600" dirty="0">
                <a:latin typeface="+mn-lt"/>
                <a:cs typeface="+mn-cs"/>
              </a:rPr>
              <a:t>Naturaizm eğilimi,Sir William Temple’ın ‘Çin Resim ve Bahçe Sanatlarında Görülen Şark Sanatlarının Asimetrik Hürriyeti’ adlı eserindeki felsefe ile </a:t>
            </a:r>
            <a:r>
              <a:rPr lang="tr-TR" sz="2600" dirty="0" smtClean="0">
                <a:latin typeface="+mn-lt"/>
                <a:cs typeface="+mn-cs"/>
              </a:rPr>
              <a:t> </a:t>
            </a:r>
            <a:r>
              <a:rPr lang="tr-TR" sz="2600" dirty="0">
                <a:latin typeface="+mn-lt"/>
                <a:cs typeface="+mn-cs"/>
              </a:rPr>
              <a:t>başlamıştır. </a:t>
            </a:r>
          </a:p>
        </p:txBody>
      </p:sp>
    </p:spTree>
    <p:extLst>
      <p:ext uri="{BB962C8B-B14F-4D97-AF65-F5344CB8AC3E}">
        <p14:creationId xmlns:p14="http://schemas.microsoft.com/office/powerpoint/2010/main" val="243637515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lga Biçimi">
  <a:themeElements>
    <a:clrScheme name="Dalga Biçimi">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Dalga Biçimi">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alga Biçimi">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72</TotalTime>
  <Words>1933</Words>
  <Application>Microsoft Office PowerPoint</Application>
  <PresentationFormat>Ekran Gösterisi (4:3)</PresentationFormat>
  <Paragraphs>122</Paragraphs>
  <Slides>66</Slides>
  <Notes>0</Notes>
  <HiddenSlides>0</HiddenSlides>
  <MMClips>0</MMClips>
  <ScaleCrop>false</ScaleCrop>
  <HeadingPairs>
    <vt:vector size="6" baseType="variant">
      <vt:variant>
        <vt:lpstr>Tema</vt:lpstr>
      </vt:variant>
      <vt:variant>
        <vt:i4>1</vt:i4>
      </vt:variant>
      <vt:variant>
        <vt:lpstr>Katıştırılmış OLE Hizmet Programları</vt:lpstr>
      </vt:variant>
      <vt:variant>
        <vt:i4>1</vt:i4>
      </vt:variant>
      <vt:variant>
        <vt:lpstr>Slayt Başlıkları</vt:lpstr>
      </vt:variant>
      <vt:variant>
        <vt:i4>66</vt:i4>
      </vt:variant>
    </vt:vector>
  </HeadingPairs>
  <TitlesOfParts>
    <vt:vector size="68" baseType="lpstr">
      <vt:lpstr>Dalga Biçimi</vt:lpstr>
      <vt:lpstr>Acrobat Document</vt:lpstr>
      <vt:lpstr>Naturalistik bahçeler</vt:lpstr>
      <vt:lpstr>İlgili terimler/İsimler</vt:lpstr>
      <vt:lpstr>18. yy.»naturalistik «akıma kadar</vt:lpstr>
      <vt:lpstr>Tüm Avrupa bahçe sanatında adeta DEVRİM olan NATURALİSTİK AKIM’ ın </vt:lpstr>
      <vt:lpstr>İngiliz bahçe geleneği</vt:lpstr>
      <vt:lpstr>AKIMIN ÖNCÜLERİ</vt:lpstr>
      <vt:lpstr>Naturalizm Eğilimi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Ha-ha</vt:lpstr>
      <vt:lpstr>PowerPoint Sunusu</vt:lpstr>
      <vt:lpstr>Ha-ha</vt:lpstr>
      <vt:lpstr>Modern-ha ha</vt:lpstr>
      <vt:lpstr>Modern-ha ha</vt:lpstr>
      <vt:lpstr>PowerPoint Sunusu</vt:lpstr>
      <vt:lpstr>PowerPoint Sunusu</vt:lpstr>
      <vt:lpstr>PowerPoint Sunusu</vt:lpstr>
      <vt:lpstr>PowerPoint Sunusu</vt:lpstr>
      <vt:lpstr>PowerPoint Sunusu</vt:lpstr>
      <vt:lpstr>PowerPoint Sunusu</vt:lpstr>
      <vt:lpstr>PowerPoint Sunusu</vt:lpstr>
      <vt:lpstr>                       CHİSWİCK HOUSE</vt:lpstr>
      <vt:lpstr>Bridgeman ve Kent tarafından düzenlenmiş olan bahçesi, formal devirden yeni akıma bir geçit özelliği gösterir.</vt:lpstr>
      <vt:lpstr>Kent’in  Chiswick’den sonraki  eserlerinde  natüralizme daha fazla bir yaklaşma görülür.Buna</vt:lpstr>
      <vt:lpstr>Kent ‘in natüralistik akımda en ileri düzenleme yeteneği,suyu kullanış tarzı olmuştur . Rönesans ve Barok bahçelerinin kanal ve çeşitli dekoratif havuzlarının yerini doğal kıvrımlı , informal su şekilleri;dere ve gölcükler almıştır.</vt:lpstr>
      <vt:lpstr>     İlk defa Bridgeman daha önce Rönesans tarzında düzenlenmiş olan bahçenin sınırlarını kaldırmış, terasları yıkmış ve bitki materyalinin kullanışına informal bir karakter kazandırmıştır. Bunlardan başka Bridgeman  Stowe’da Rönesansdan kalma eski avenüleri  kısmen korumakla beraber, bunların her birinin sonuna bir klasik mabet, hatıra sütunları ve obeliskler yerleştirmiştir. Suyu kullanışı geniş parlak su aynaları halinde , dolayısiyle İngiliz olmaktan başka, Fransız ruhunda, Barok etkisinde olmuştur.</vt:lpstr>
      <vt:lpstr>Kent in Stowee’da yaptığı  değişiklik ve ekler düzene daha naturalistik bir özellik kazandırmıştır. Bunların en önemlileri;mabetler,köprüler ve pavyonlarla geniş çapta kullanılan su elemanı olmuştu. Özellikle ‘Venüs  Mabedi ‘, ‘Concord Mabedi’ ,Victory Mabedi’ düzene eklenen bazı önemli örneklerdir. Bridgeman ve Kent ‘in Stowe ‘da bütün yaptıkları değişikliklere rağmen , bahçe yine de Rönesanstan naturalizme bir geçiş örneği olmaktan ileri gidemedi. Ancak Brown dan sonra Stowe tamamen ideal tabii formlu bir peyzaj örneği haline gelebilmiştir. </vt:lpstr>
      <vt:lpstr>STOWE</vt:lpstr>
      <vt:lpstr>WARWİCK KALESİ </vt:lpstr>
      <vt:lpstr>PowerPoint Sunusu</vt:lpstr>
      <vt:lpstr>PowerPoint Sunusu</vt:lpstr>
      <vt:lpstr>LONGLEAT</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Victorya devri İngilteresi (18. -19. yy.)bir orta sınıf toplumu haline gelmiştir ve bundan dolayı yeni devre ait stili , kendisinden emin bir orta sınıf arasında bulmak mümkündür.  Bu devrin bahçelerinin biçimlenmesinde ;  - endüstri devrimi sonucu orta sınıf halkının artması,  -orta büyüklükte  binlerce ev ve bahçenin ortaya çıkması;  -bilimsel gelişmeler, seyahat imkanlarının artışı ve yabancı ülkelerden çok çeşitli bitkilerin getirilmesi  gibi   sosyal olduğu kadar ekonomik ve bilimsel etkenler de rol oynamıştır.</vt:lpstr>
      <vt:lpstr>Bu radikal değişiklikler sonucunda 18. asrın romantik, pitoresk bahçesinden sonra , 19. asırda bahçe artık mimarların, ressamların, şairlerin ve bahçe mimarlarının elinden yavaş yavaş bahçe yazarlarının ve gazetecilerin eline düşmüş oldu . Böylece bitki kültürünün ön planda bulunduğu bir çığır açıldı.. </vt:lpstr>
      <vt:lpstr>PowerPoint Sunusu</vt:lpstr>
      <vt:lpstr>PowerPoint Sunusu</vt:lpstr>
      <vt:lpstr>PowerPoint Sunusu</vt:lpstr>
      <vt:lpstr>  </vt:lpstr>
      <vt:lpstr>PowerPoint Sunusu</vt:lpstr>
      <vt:lpstr>PowerPoint Sunusu</vt:lpstr>
      <vt:lpstr>PowerPoint Sunusu</vt:lpstr>
      <vt:lpstr>PowerPoint Sunusu</vt:lpstr>
      <vt:lpstr>Victoria bahçesi planı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Naturalistik bahçeler</dc:title>
  <dc:creator>AYSEL</dc:creator>
  <cp:lastModifiedBy>AYSEL</cp:lastModifiedBy>
  <cp:revision>42</cp:revision>
  <dcterms:created xsi:type="dcterms:W3CDTF">2014-04-18T10:10:34Z</dcterms:created>
  <dcterms:modified xsi:type="dcterms:W3CDTF">2017-05-09T06:20:48Z</dcterms:modified>
</cp:coreProperties>
</file>