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70B9-CCD9-4548-82FE-3C66FC9206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29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20C78-6F0F-4AF6-8085-C4DB21FC0B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31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4780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67CA-6911-4E0E-A578-461EE9D910F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89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A123-1B01-414A-ADF5-B6B545B19B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42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A5A4-DEDA-4830-A863-B893CB1D07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47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AB518-2995-4909-B883-7B1E4F7FDC4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43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BC8E0-C551-4DB7-BAC7-DF66DD65B3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71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EB56-885A-41B0-8CBE-9053EFA77B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76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76C8-E205-4685-936D-1906747478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4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71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667" y="6459539"/>
            <a:ext cx="2618317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9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637052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D42BD62-50F2-4778-84E4-C76A20A906EB}" type="slidenum">
              <a:rPr lang="tr-TR">
                <a:solidFill>
                  <a:srgbClr val="637052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09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4953000"/>
            <a:ext cx="1218988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1" y="4914900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788FE-BDEB-40D0-B8F4-428BB43874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11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6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433" y="287339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433" y="1846264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433" y="6459539"/>
            <a:ext cx="2472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9651" y="6459539"/>
            <a:ext cx="13123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FD1-7A1C-43CA-A998-AEC0B7451527}" type="slidenum">
              <a:rPr lang="tr-TR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738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1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057401" y="404813"/>
            <a:ext cx="7851775" cy="4392612"/>
          </a:xfrm>
          <a:extLst/>
        </p:spPr>
        <p:txBody>
          <a:bodyPr/>
          <a:lstStyle/>
          <a:p>
            <a:pPr>
              <a:defRPr/>
            </a:pPr>
            <a:r>
              <a:rPr lang="tr-TR" sz="6000" i="1" dirty="0" smtClean="0"/>
              <a:t>İNSAN HAKLARI</a:t>
            </a:r>
            <a:r>
              <a:rPr lang="tr-TR" sz="6000" i="1" dirty="0"/>
              <a:t/>
            </a:r>
            <a:br>
              <a:rPr lang="tr-TR" sz="6000" i="1" dirty="0"/>
            </a:br>
            <a:endParaRPr lang="tr-TR" dirty="0"/>
          </a:p>
        </p:txBody>
      </p:sp>
      <p:sp>
        <p:nvSpPr>
          <p:cNvPr id="34819" name="Alt Başlık 2"/>
          <p:cNvSpPr>
            <a:spLocks noGrp="1"/>
          </p:cNvSpPr>
          <p:nvPr>
            <p:ph type="subTitle" idx="1"/>
          </p:nvPr>
        </p:nvSpPr>
        <p:spPr>
          <a:xfrm rot="10800000" flipV="1">
            <a:off x="2057401" y="4597758"/>
            <a:ext cx="7854950" cy="133940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i="1" dirty="0" smtClean="0"/>
              <a:t>KONU XIII</a:t>
            </a:r>
          </a:p>
          <a:p>
            <a:pPr>
              <a:defRPr/>
            </a:pPr>
            <a:r>
              <a:rPr lang="tr-TR" i="1" dirty="0" smtClean="0"/>
              <a:t>AVRUPA </a:t>
            </a:r>
            <a:r>
              <a:rPr lang="tr-TR" i="1" dirty="0"/>
              <a:t>İNSAN HAKLARI MAHKEMESİ’NE BAŞVURU KOŞULLARI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16976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Mahkemeye Başvuru: </a:t>
            </a:r>
            <a:br>
              <a:rPr lang="tr-TR" sz="4000"/>
            </a:br>
            <a:r>
              <a:rPr lang="tr-TR" sz="4000"/>
              <a:t>Kişi toplulukları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Kişi toplulukları, herhangi bir tüzel kişiliğe sahip olmayan kişilerden oluşmaktadır. Bu kişileri bir araya getiren, devlete atfedilen bir eylem/işlemden birlikte mağdur olmaktır.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Tüzel kişiliği olmayan kişi topluluklarının Mahkemeye başvurabilmeleri için, </a:t>
            </a:r>
            <a:r>
              <a:rPr lang="tr-TR" sz="2800" dirty="0">
                <a:solidFill>
                  <a:srgbClr val="FF3300"/>
                </a:solidFill>
              </a:rPr>
              <a:t>ya topluluğu oluşturan kişilerin başvuruyu imzalamaları</a:t>
            </a:r>
            <a:r>
              <a:rPr lang="tr-TR" sz="2800" dirty="0"/>
              <a:t>, ya da kişi topluluğu adına Mahkeme’ye başvuran kişinin, adına başvurduğu kimselerden </a:t>
            </a:r>
            <a:r>
              <a:rPr lang="tr-TR" sz="2800" dirty="0">
                <a:solidFill>
                  <a:srgbClr val="FF3300"/>
                </a:solidFill>
              </a:rPr>
              <a:t>temsil yetkisi alması</a:t>
            </a:r>
            <a:r>
              <a:rPr lang="tr-TR" sz="2800" dirty="0"/>
              <a:t> gerekmektedir. </a:t>
            </a:r>
          </a:p>
        </p:txBody>
      </p:sp>
      <p:sp>
        <p:nvSpPr>
          <p:cNvPr id="6963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A9E9BF-0BD7-4510-9332-5C1E9275D317}" type="slidenum">
              <a:rPr lang="tr-TR" altLang="tr-TR" sz="1200">
                <a:solidFill>
                  <a:srgbClr val="045C75"/>
                </a:solidFill>
              </a:rPr>
              <a:pPr/>
              <a:t>10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4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Mahkemeye Başvuru: </a:t>
            </a:r>
            <a:br>
              <a:rPr lang="tr-TR" sz="4000"/>
            </a:br>
            <a:r>
              <a:rPr lang="tr-TR" sz="3600"/>
              <a:t>Hükümet Dışı Kuruluşlar (Tüzel Kişiler)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/>
              <a:t>Devlet bünyesinde yer alan tüzel kişiler (KHTK) başvuruda bulunamazlar. Hükümet dışı kuruluşlar, özel hukuka tabi tüzel kişileridir.</a:t>
            </a:r>
          </a:p>
          <a:p>
            <a:pPr algn="just" eaLnBrk="1" hangingPunct="1"/>
            <a:r>
              <a:rPr lang="tr-TR" altLang="tr-TR" sz="3200"/>
              <a:t>Tüzel kişiler, ancak </a:t>
            </a:r>
            <a:r>
              <a:rPr lang="tr-TR" altLang="tr-TR" sz="3200" u="sng"/>
              <a:t>kendi tüzel kişiliklerini</a:t>
            </a:r>
            <a:r>
              <a:rPr lang="tr-TR" altLang="tr-TR" sz="3200"/>
              <a:t> ilgilendiren haklarını korumak için başvurabilirler. </a:t>
            </a:r>
            <a:endParaRPr lang="tr-TR" altLang="tr-TR" sz="4400"/>
          </a:p>
          <a:p>
            <a:pPr lvl="1" algn="just" eaLnBrk="1" hangingPunct="1"/>
            <a:r>
              <a:rPr lang="tr-TR" altLang="tr-TR" smtClean="0"/>
              <a:t>Üyelerinin haklarını korumak için başvuramazlar.</a:t>
            </a:r>
          </a:p>
        </p:txBody>
      </p:sp>
      <p:sp>
        <p:nvSpPr>
          <p:cNvPr id="7066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8DC31E-1B14-4B0E-BA8C-569C368A7989}" type="slidenum">
              <a:rPr lang="tr-TR" altLang="tr-TR" sz="1200">
                <a:solidFill>
                  <a:srgbClr val="045C75"/>
                </a:solidFill>
              </a:rPr>
              <a:pPr/>
              <a:t>11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566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sz="4000" b="1" dirty="0"/>
              <a:t>Devlet Başvurularında Kişi Yönünden Yetki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Her </a:t>
            </a:r>
            <a:r>
              <a:rPr lang="tr-TR" altLang="tr-TR" b="1" smtClean="0"/>
              <a:t>sözleşmeci</a:t>
            </a:r>
            <a:r>
              <a:rPr lang="tr-TR" altLang="tr-TR" smtClean="0"/>
              <a:t> devlet, diğer bir sözleşmeci devleti, Sözleşme kurallarına aykırı davranışlarından dolayı, AİHM’ye şikâyet edebilir (AİHS, m. 33).</a:t>
            </a:r>
          </a:p>
          <a:p>
            <a:pPr lvl="1" algn="just" eaLnBrk="1" hangingPunct="1"/>
            <a:r>
              <a:rPr lang="tr-TR" altLang="tr-TR" smtClean="0"/>
              <a:t>Bireysel başvurulardan farklı olarak, şikayette bulunan devletin bir mağduriyetinin olması gerekmez.</a:t>
            </a:r>
          </a:p>
          <a:p>
            <a:pPr lvl="1" algn="just" eaLnBrk="1" hangingPunct="1"/>
            <a:r>
              <a:rPr lang="tr-TR" altLang="tr-TR" smtClean="0"/>
              <a:t>Avrupa Konseyi’nin amaç ve ideallerini gerçekleştirmek için, ortak bir kamu düzeni oluşturmak amacı. </a:t>
            </a:r>
          </a:p>
        </p:txBody>
      </p:sp>
      <p:sp>
        <p:nvSpPr>
          <p:cNvPr id="7168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C36D36-22A3-422D-951C-3FADD3D0A7F5}" type="slidenum">
              <a:rPr lang="tr-TR" altLang="tr-TR" sz="1200">
                <a:solidFill>
                  <a:srgbClr val="045C75"/>
                </a:solidFill>
              </a:rPr>
              <a:pPr/>
              <a:t>12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174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AİHM’ye Başvuru:</a:t>
            </a:r>
            <a:br>
              <a:rPr lang="tr-TR" sz="4000"/>
            </a:br>
            <a:r>
              <a:rPr lang="tr-TR" sz="4000"/>
              <a:t>Başvurular Kime Karşı Yapılır?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sz="2800" dirty="0"/>
              <a:t>Başvurular, Sözleşmedeki yükümlülüklerini ihlal ettiği ileri sürülen </a:t>
            </a:r>
            <a:r>
              <a:rPr lang="tr-TR" sz="2800" dirty="0">
                <a:solidFill>
                  <a:srgbClr val="FF0000"/>
                </a:solidFill>
              </a:rPr>
              <a:t>taraf devlete </a:t>
            </a:r>
            <a:r>
              <a:rPr lang="tr-TR" sz="2800" dirty="0"/>
              <a:t>karşı yapılır. </a:t>
            </a:r>
          </a:p>
          <a:p>
            <a:pPr marL="609600" indent="-609600" algn="just" eaLnBrk="1" hangingPunct="1">
              <a:buFontTx/>
              <a:buAutoNum type="arabicParenR"/>
              <a:defRPr/>
            </a:pPr>
            <a:r>
              <a:rPr lang="tr-TR" dirty="0" smtClean="0"/>
              <a:t>Aleyhine başvuru yapılan, ancak Sözleşmeyi imzalamış bir devlet olabilir.</a:t>
            </a:r>
          </a:p>
          <a:p>
            <a:pPr marL="609600" indent="-609600" algn="just" eaLnBrk="1" hangingPunct="1">
              <a:buFontTx/>
              <a:buAutoNum type="arabicParenR"/>
              <a:defRPr/>
            </a:pPr>
            <a:r>
              <a:rPr lang="tr-TR" dirty="0" smtClean="0"/>
              <a:t>Bu devlet, </a:t>
            </a:r>
            <a:r>
              <a:rPr lang="tr-TR" b="1" dirty="0" smtClean="0"/>
              <a:t>Sözleşmede koruma altına alınmış olan</a:t>
            </a:r>
            <a:r>
              <a:rPr lang="tr-TR" dirty="0" smtClean="0"/>
              <a:t> hak ve özgürlüklere ilişkin yükümlülüklerini ihlal etmiş olmalıdır.</a:t>
            </a:r>
          </a:p>
          <a:p>
            <a:pPr marL="609600" indent="-609600" algn="just" eaLnBrk="1" hangingPunct="1">
              <a:buNone/>
              <a:defRPr/>
            </a:pPr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3) 	</a:t>
            </a:r>
            <a:r>
              <a:rPr lang="tr-TR" dirty="0" smtClean="0"/>
              <a:t>Başvuru, devletin bir organına (örneğin bir bakanlığa ya da kamu tüzel kişisine) karşı değil, doğrudan devlete karşı yapılır. Başvurunun, bireye karşı yapılması da mümkün değildir.</a:t>
            </a:r>
          </a:p>
          <a:p>
            <a:pPr marL="609600" indent="-609600" algn="just" eaLnBrk="1" hangingPunct="1">
              <a:buNone/>
              <a:defRPr/>
            </a:pPr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4) 	</a:t>
            </a:r>
            <a:r>
              <a:rPr lang="tr-TR" dirty="0" smtClean="0"/>
              <a:t>Devletin sorumluluğu, egemenliği ile sınırlıdır. Yabancı güçlerin yaptığından sorumlu tutulamaz.</a:t>
            </a:r>
          </a:p>
          <a:p>
            <a:pPr marL="609600" indent="-609600" algn="just" eaLnBrk="1" hangingPunct="1">
              <a:buFontTx/>
              <a:buAutoNum type="arabicParenR"/>
              <a:defRPr/>
            </a:pPr>
            <a:endParaRPr lang="tr-TR" dirty="0" smtClean="0"/>
          </a:p>
          <a:p>
            <a:pPr algn="just" eaLnBrk="1" hangingPunct="1">
              <a:defRPr/>
            </a:pPr>
            <a:endParaRPr lang="tr-TR" sz="2800" dirty="0"/>
          </a:p>
        </p:txBody>
      </p:sp>
      <p:sp>
        <p:nvSpPr>
          <p:cNvPr id="7270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02875D-E740-49BF-8B94-1779C7764443}" type="slidenum">
              <a:rPr lang="tr-TR" altLang="tr-TR" sz="1200">
                <a:solidFill>
                  <a:srgbClr val="045C75"/>
                </a:solidFill>
              </a:rPr>
              <a:pPr/>
              <a:t>13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533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b="1" i="1"/>
              <a:t>Mahkemenin Konu Yönünden Yetkisi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Mahkeme’nin konu yönünden yetkisi; Sözleşme ve ek Protokollerde düzenlenmiş olan hak ve özgürlüklerden ibarettir. </a:t>
            </a:r>
          </a:p>
          <a:p>
            <a:pPr lvl="1" algn="just" eaLnBrk="1" hangingPunct="1"/>
            <a:r>
              <a:rPr lang="tr-TR" altLang="tr-TR" smtClean="0"/>
              <a:t>Her devletin sorumluluğu, Sözleşme metni ile o devletin onaylamış olduğu ek protokollerdeki hak ve özgürlüklerle sınırlıdır. </a:t>
            </a:r>
          </a:p>
          <a:p>
            <a:pPr lvl="1" eaLnBrk="1" hangingPunct="1"/>
            <a:r>
              <a:rPr lang="tr-TR" altLang="tr-TR" smtClean="0"/>
              <a:t>Çekinceler de dikkate alınır. </a:t>
            </a:r>
          </a:p>
        </p:txBody>
      </p:sp>
      <p:sp>
        <p:nvSpPr>
          <p:cNvPr id="7373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95DC3B-96B8-4000-A832-214CFDA9E6D7}" type="slidenum">
              <a:rPr lang="tr-TR" altLang="tr-TR" sz="1200">
                <a:solidFill>
                  <a:srgbClr val="045C75"/>
                </a:solidFill>
              </a:rPr>
              <a:pPr/>
              <a:t>14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096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b="1" i="1"/>
              <a:t>Mahkemenin Konu Yönünden Yetkisi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dirty="0"/>
              <a:t>Başvuruda Sözleşmenin hangi hükümlerinin çiğnendiğinin gösterilmesine gerek yoktur. Mahkeme, olayları ve delilleri göz önünde bulundurarak hangi hükümlerin ihlal edildiğini kendisi değerlendirir.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sz="24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dirty="0"/>
              <a:t>Sözleşmede güvence altına </a:t>
            </a:r>
            <a:r>
              <a:rPr lang="tr-TR" sz="2400" i="1" dirty="0"/>
              <a:t>alınmamış</a:t>
            </a:r>
            <a:r>
              <a:rPr lang="tr-TR" sz="2400" dirty="0"/>
              <a:t> olan hak ve özgürlükler bakımından Mahkeme </a:t>
            </a:r>
            <a:r>
              <a:rPr lang="tr-TR" sz="2400" u="sng" dirty="0"/>
              <a:t>konu bakımından yetkisizlik</a:t>
            </a:r>
            <a:r>
              <a:rPr lang="tr-TR" sz="2400" dirty="0"/>
              <a:t> gerekçesi ile başvuruları reddeder. </a:t>
            </a:r>
          </a:p>
          <a:p>
            <a:pPr marL="641033" lvl="1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200" dirty="0"/>
              <a:t>Örneğin Sözleşme, </a:t>
            </a:r>
            <a:r>
              <a:rPr lang="tr-TR" sz="2200" dirty="0">
                <a:solidFill>
                  <a:srgbClr val="FF0000"/>
                </a:solidFill>
              </a:rPr>
              <a:t>dil özgürlüğü</a:t>
            </a:r>
            <a:r>
              <a:rPr lang="tr-TR" sz="2200" dirty="0"/>
              <a:t>nü güvence altına almamıştır. Bunun yanında, </a:t>
            </a:r>
            <a:r>
              <a:rPr lang="tr-TR" sz="2200" dirty="0">
                <a:solidFill>
                  <a:srgbClr val="FF0000"/>
                </a:solidFill>
              </a:rPr>
              <a:t>vatandaşı olmadığı bir devletin ülkesine girme</a:t>
            </a:r>
            <a:r>
              <a:rPr lang="tr-TR" sz="2200" dirty="0"/>
              <a:t>, yerleşme ya da oturma hakkı; </a:t>
            </a:r>
            <a:r>
              <a:rPr lang="tr-TR" sz="2200" dirty="0">
                <a:solidFill>
                  <a:srgbClr val="FF0000"/>
                </a:solidFill>
              </a:rPr>
              <a:t>yargılanmanın yenilenmesi hakkı</a:t>
            </a:r>
            <a:r>
              <a:rPr lang="tr-TR" sz="2200" dirty="0"/>
              <a:t>, </a:t>
            </a:r>
            <a:r>
              <a:rPr lang="tr-TR" sz="2200" dirty="0">
                <a:solidFill>
                  <a:srgbClr val="FF0000"/>
                </a:solidFill>
              </a:rPr>
              <a:t>kamu hizmetine girme hakkı </a:t>
            </a:r>
            <a:r>
              <a:rPr lang="tr-TR" sz="2200" dirty="0"/>
              <a:t>ile, mülkiyet hakkı, eğitim ve öğrenim hakkı ve sendika özgürlüğü </a:t>
            </a:r>
            <a:r>
              <a:rPr lang="tr-TR" sz="2200" i="1" dirty="0"/>
              <a:t>dışında</a:t>
            </a:r>
            <a:r>
              <a:rPr lang="tr-TR" sz="2200" dirty="0"/>
              <a:t> kalan </a:t>
            </a:r>
            <a:r>
              <a:rPr lang="tr-TR" sz="2200" dirty="0">
                <a:solidFill>
                  <a:srgbClr val="FF0000"/>
                </a:solidFill>
              </a:rPr>
              <a:t>ekonomik, sosyal ve kültürel haklar </a:t>
            </a:r>
            <a:r>
              <a:rPr lang="tr-TR" sz="2200" dirty="0"/>
              <a:t>(örneğin çalışma hakkı) Sözleşmenin kapsamı dışındadır. </a:t>
            </a:r>
          </a:p>
        </p:txBody>
      </p:sp>
      <p:sp>
        <p:nvSpPr>
          <p:cNvPr id="7475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C90EA8-0D10-4968-8124-3F4C908C00DE}" type="slidenum">
              <a:rPr lang="tr-TR" altLang="tr-TR" sz="1200">
                <a:solidFill>
                  <a:srgbClr val="045C75"/>
                </a:solidFill>
              </a:rPr>
              <a:pPr/>
              <a:t>15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170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tr-TR" altLang="tr-TR" sz="4000" b="1" i="1"/>
              <a:t>Mahkeme’nin Yer Yönünden Yetkisi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Sözleşme’nin 1. maddesine göre, “Yüksek Sözleşmeci Taraflar, </a:t>
            </a:r>
            <a:r>
              <a:rPr lang="tr-TR" altLang="tr-TR" smtClean="0">
                <a:solidFill>
                  <a:srgbClr val="FF3300"/>
                </a:solidFill>
              </a:rPr>
              <a:t>kendi yetki alanları içinde</a:t>
            </a:r>
            <a:r>
              <a:rPr lang="tr-TR" altLang="tr-TR" smtClean="0"/>
              <a:t> bulunan herkese bu Sözleşme”de açıklanan hak ve özgürlükleri tanırlar. </a:t>
            </a:r>
          </a:p>
        </p:txBody>
      </p:sp>
      <p:sp>
        <p:nvSpPr>
          <p:cNvPr id="7578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9D2701-11F7-4072-960C-76B3FC7B8F66}" type="slidenum">
              <a:rPr lang="tr-TR" altLang="tr-TR" sz="1200">
                <a:solidFill>
                  <a:srgbClr val="045C75"/>
                </a:solidFill>
              </a:rPr>
              <a:pPr/>
              <a:t>16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416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SORU: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/>
              <a:t>Devlet, hukuki egemenlik alanı dışında birtakım eylemlerde bulunur ve bu suretle Sözleşmeyi ihlal ederse bundan sorumlu tutulabilecek midir?</a:t>
            </a:r>
          </a:p>
          <a:p>
            <a:pPr eaLnBrk="1" hangingPunct="1">
              <a:buFontTx/>
              <a:buNone/>
            </a:pPr>
            <a:r>
              <a:rPr lang="tr-TR" altLang="tr-TR" sz="2800"/>
              <a:t> </a:t>
            </a:r>
          </a:p>
          <a:p>
            <a:pPr eaLnBrk="1" hangingPunct="1"/>
            <a:r>
              <a:rPr lang="tr-TR" altLang="tr-TR" sz="2800"/>
              <a:t>Bir başka anlatımla, 1. maddede sözü edilen “yetki alanı” yalnızca ulusal sınırlar içerisinde kalan alan olarak mı anlaşılmalıdır; yoksa fiili yetki alanını da kapsayacak şekilde geniş mi yorumlanmalıdır? </a:t>
            </a:r>
          </a:p>
        </p:txBody>
      </p:sp>
      <p:sp>
        <p:nvSpPr>
          <p:cNvPr id="7680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F05A83-4884-48C5-A462-5AF2B056BA41}" type="slidenum">
              <a:rPr lang="tr-TR" altLang="tr-TR" sz="1200">
                <a:solidFill>
                  <a:srgbClr val="045C75"/>
                </a:solidFill>
              </a:rPr>
              <a:pPr/>
              <a:t>17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61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 i="1"/>
              <a:t>Mahkeme’nin Yer Yönünden Yetkisi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400"/>
              <a:t>Mahkeme içtihatları ile “yetki alanı” ifadesi genişletilmiştir:</a:t>
            </a:r>
          </a:p>
          <a:p>
            <a:pPr algn="just" eaLnBrk="1" hangingPunct="1"/>
            <a:r>
              <a:rPr lang="tr-TR" altLang="tr-TR" sz="2400"/>
              <a:t>Mahkeme’nin yer yönünden yetkisi, Sözleşmeci devletlerin ülkesi ile sınırlı kalmayarak, ülke sınırları dışındaki Sözleşmeye aykırı davranışlarını da içine alacak biçimde, </a:t>
            </a:r>
            <a:r>
              <a:rPr lang="tr-TR" altLang="tr-TR" sz="2400">
                <a:solidFill>
                  <a:srgbClr val="FF0000"/>
                </a:solidFill>
              </a:rPr>
              <a:t>içtihatlar yoluyla </a:t>
            </a:r>
            <a:r>
              <a:rPr lang="tr-TR" altLang="tr-TR" sz="2400"/>
              <a:t>zaman içinde genişletilmiştir. </a:t>
            </a:r>
          </a:p>
          <a:p>
            <a:pPr lvl="1" algn="just" eaLnBrk="1" hangingPunct="1"/>
            <a:r>
              <a:rPr lang="tr-TR" altLang="tr-TR" sz="2400"/>
              <a:t>Örnek: 1974 harekâtından sonra Kıbrıs’ta meydana gelen gelişmeler ve insan hakları ihlallerinden Türkiye’nin sorumlu tutulması.</a:t>
            </a:r>
            <a:r>
              <a:rPr lang="tr-TR" altLang="tr-TR" smtClean="0"/>
              <a:t> </a:t>
            </a:r>
          </a:p>
          <a:p>
            <a:pPr algn="just" eaLnBrk="1" hangingPunct="1"/>
            <a:endParaRPr lang="tr-TR" altLang="tr-TR" smtClean="0"/>
          </a:p>
        </p:txBody>
      </p:sp>
      <p:sp>
        <p:nvSpPr>
          <p:cNvPr id="7782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75D4B3-1DB6-4CF7-932F-62B643EE1A32}" type="slidenum">
              <a:rPr lang="tr-TR" altLang="tr-TR" sz="1200">
                <a:solidFill>
                  <a:srgbClr val="045C75"/>
                </a:solidFill>
              </a:rPr>
              <a:pPr/>
              <a:t>18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644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 i="1"/>
              <a:t>Mahkeme’nin Yer Yönünden Yetkisi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Komisyon’un 1975 tarihli Kıbrıs/Türkiye davasına ilişkin kabul edilebilirlik kararında belirttiği üzere, </a:t>
            </a:r>
            <a:r>
              <a:rPr lang="tr-TR" altLang="tr-TR" smtClean="0">
                <a:solidFill>
                  <a:srgbClr val="FF3300"/>
                </a:solidFill>
              </a:rPr>
              <a:t>bir devlet kendi ulusal sınırları dışında bir yetki kullanıyorsa, bunu Sözleşme’ye uygun olarak kullanmak zorundadır</a:t>
            </a:r>
            <a:r>
              <a:rPr lang="tr-TR" altLang="tr-TR" smtClean="0"/>
              <a:t>. </a:t>
            </a:r>
          </a:p>
          <a:p>
            <a:pPr algn="just" eaLnBrk="1" hangingPunct="1"/>
            <a:r>
              <a:rPr lang="tr-TR" altLang="tr-TR" smtClean="0"/>
              <a:t>Böylece Sözleşmenin uygulama alanı, devletlerin </a:t>
            </a:r>
            <a:r>
              <a:rPr lang="tr-TR" altLang="tr-TR" smtClean="0">
                <a:solidFill>
                  <a:srgbClr val="FF3300"/>
                </a:solidFill>
              </a:rPr>
              <a:t>fiili yetki</a:t>
            </a:r>
            <a:r>
              <a:rPr lang="tr-TR" altLang="tr-TR" smtClean="0"/>
              <a:t> alanlarına dek uzamıştır.</a:t>
            </a:r>
          </a:p>
        </p:txBody>
      </p:sp>
      <p:sp>
        <p:nvSpPr>
          <p:cNvPr id="7885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EE7523-8F10-4006-A965-DC51576C4DFE}" type="slidenum">
              <a:rPr lang="tr-TR" altLang="tr-TR" sz="1200">
                <a:solidFill>
                  <a:srgbClr val="045C75"/>
                </a:solidFill>
              </a:rPr>
              <a:pPr/>
              <a:t>19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29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altLang="tr-TR" sz="4000"/>
              <a:t>Birinci Koşul: AİHM’nin Yetkili Olması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AİHM’nin önüne gelen başvuruları inceleyebilmesi, öncelikle, dört bakımdan yetkili olmasına bağlıdır.</a:t>
            </a:r>
          </a:p>
          <a:p>
            <a:pPr lvl="1" algn="just" eaLnBrk="1" hangingPunct="1"/>
            <a:r>
              <a:rPr lang="tr-TR" altLang="tr-TR" smtClean="0"/>
              <a:t>Kişi bakımından yetki</a:t>
            </a:r>
          </a:p>
          <a:p>
            <a:pPr lvl="1" algn="just" eaLnBrk="1" hangingPunct="1"/>
            <a:r>
              <a:rPr lang="tr-TR" altLang="tr-TR" smtClean="0"/>
              <a:t>Konu bakımından yetki</a:t>
            </a:r>
          </a:p>
          <a:p>
            <a:pPr lvl="1" algn="just" eaLnBrk="1" hangingPunct="1"/>
            <a:r>
              <a:rPr lang="tr-TR" altLang="tr-TR" smtClean="0"/>
              <a:t>Yer bakımından yetki</a:t>
            </a:r>
          </a:p>
          <a:p>
            <a:pPr lvl="1" algn="just" eaLnBrk="1" hangingPunct="1"/>
            <a:r>
              <a:rPr lang="tr-TR" altLang="tr-TR" smtClean="0"/>
              <a:t>Zaman bakımından yetki</a:t>
            </a:r>
          </a:p>
          <a:p>
            <a:pPr lvl="2" algn="just" eaLnBrk="1" hangingPunct="1"/>
            <a:r>
              <a:rPr lang="tr-TR" altLang="tr-TR" sz="2000"/>
              <a:t>Mahkeme, kişi, yer, konu ve zaman bakımından yetkili olmadığı bir başvuruyu inceleyemez. Bu dört bakımdan yetkinin tümünün aynı anda sağlanması gerekir. </a:t>
            </a:r>
          </a:p>
        </p:txBody>
      </p:sp>
      <p:sp>
        <p:nvSpPr>
          <p:cNvPr id="6144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3CC272-7B84-4E3A-A20C-8137CD82C96F}" type="slidenum">
              <a:rPr lang="tr-TR" altLang="tr-TR" sz="1200">
                <a:solidFill>
                  <a:srgbClr val="045C75"/>
                </a:solidFill>
              </a:rPr>
              <a:pPr/>
              <a:t>2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406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Mahkeme’nin Zaman Yönünden Yetkisi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400"/>
              <a:t>Her sözleşmeci devlet bakımından Sözleşmenin yürürlüğe girdiği tarihten itibaren başlar.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tr-TR" altLang="tr-TR" sz="240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/>
              <a:t> İ</a:t>
            </a:r>
            <a:r>
              <a:rPr lang="tr-TR" altLang="tr-TR" sz="2800"/>
              <a:t>stisna: “</a:t>
            </a:r>
            <a:r>
              <a:rPr lang="tr-TR" altLang="tr-TR" sz="2800">
                <a:solidFill>
                  <a:srgbClr val="FF3300"/>
                </a:solidFill>
              </a:rPr>
              <a:t>sürekli çiğneme/ihlal</a:t>
            </a:r>
            <a:r>
              <a:rPr lang="tr-TR" altLang="tr-TR" sz="2800"/>
              <a:t>” denilen durumdur. Buna göre, Sözleşmenin yürürlüğe girmesinden önce başlamış olan, ancak yürürlüğe girmesinden sonra da devam eden ihlaller bakımından Mahkeme kendisini yetkili görmüştür.</a:t>
            </a:r>
            <a:r>
              <a:rPr lang="tr-TR" altLang="tr-TR" sz="2400"/>
              <a:t>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200"/>
              <a:t>Örneğin, yasal olmayan tutuklama, kişinin mülkiyetine ulaşmasını engelleme, kamu hizmetlerinden sürekli yasaklılık durumu gibi ihlaller, süreklilik arz eden eylemlerdir.</a:t>
            </a:r>
            <a:r>
              <a:rPr lang="tr-TR" altLang="tr-TR" smtClean="0"/>
              <a:t> </a:t>
            </a:r>
          </a:p>
        </p:txBody>
      </p:sp>
      <p:sp>
        <p:nvSpPr>
          <p:cNvPr id="7987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575861-D9ED-4689-8CF5-A3ACAE5ECB7A}" type="slidenum">
              <a:rPr lang="tr-TR" altLang="tr-TR" sz="1200">
                <a:solidFill>
                  <a:srgbClr val="045C75"/>
                </a:solidFill>
              </a:rPr>
              <a:pPr/>
              <a:t>20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83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/>
              <a:t>Kabul Edilebilirlik Koşulları</a:t>
            </a:r>
            <a:br>
              <a:rPr lang="tr-TR" sz="4000" b="1"/>
            </a:br>
            <a:r>
              <a:rPr lang="tr-TR" sz="4000" b="1"/>
              <a:t>(AİHS md. 35)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35050" lvl="1" indent="-577850" eaLnBrk="1" hangingPunct="1">
              <a:lnSpc>
                <a:spcPct val="80000"/>
              </a:lnSpc>
            </a:pPr>
            <a:r>
              <a:rPr lang="tr-TR" altLang="tr-TR" smtClean="0"/>
              <a:t>İç hukuk yolları tüketilmiş olmalıdır.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Süre koşulu: İç hukuk düzeninde ortaya çıkan kesin karardan itibaren 6 aylık süre içinde Mahkemeye başvurulabilir.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Başvuru imzasız (anonim) olmamalıdır. 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Başvuru, daha önce AİHM ya da bir başka uluslararası organ önüne getirilmemiş olmalıdır.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İhlal iddiası Sözleşme ve ek protokollerinde düzenlenen haklara ilişkin olmalıdır.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Dayanaktan yoksun ya da temelsiz olmamalıdır.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Başvuru hakkının kötüye kullanılması niteliğinde olmamalıdır. (Siyasal propaganda, hakaret, gerçek dışı bilgilerin verilmesi)</a:t>
            </a:r>
          </a:p>
        </p:txBody>
      </p:sp>
      <p:sp>
        <p:nvSpPr>
          <p:cNvPr id="8090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C2899C-FE15-4EE3-988B-7656292FA724}" type="slidenum">
              <a:rPr lang="tr-TR" altLang="tr-TR" sz="1200">
                <a:solidFill>
                  <a:srgbClr val="045C75"/>
                </a:solidFill>
              </a:rPr>
              <a:pPr/>
              <a:t>21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970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Yeni bir kabul edilebilirlik koşulu</a:t>
            </a:r>
            <a:br>
              <a:rPr lang="tr-TR" dirty="0" smtClean="0"/>
            </a:br>
            <a:r>
              <a:rPr lang="tr-TR" dirty="0" smtClean="0"/>
              <a:t>(Yeni 35/3)</a:t>
            </a:r>
            <a:endParaRPr lang="tr-TR" dirty="0"/>
          </a:p>
        </p:txBody>
      </p:sp>
      <p:sp>
        <p:nvSpPr>
          <p:cNvPr id="819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400"/>
              <a:t>a. başvurunun Sözleşme veya ilgili Protokol hükümleri dışında kalması, açıkça dayanaktan yoksun olması veya bireysel başvuru hakkının suiistimali mahiyetinde olması, veya;</a:t>
            </a:r>
          </a:p>
          <a:p>
            <a:pPr algn="just" eaLnBrk="1" hangingPunct="1"/>
            <a:r>
              <a:rPr lang="tr-TR" altLang="tr-TR" sz="2400"/>
              <a:t>b. Sözleşme ve Protokollerde belirtilen insan haklarına saygı ilkesi gereğince başvurunun esası hakkında incelemeye gerek bulunması ve başvuruya konu olayın iç hukuk mahkemesince yeterince incelenmemiş olması durumları hariç olmak üzere,</a:t>
            </a:r>
            <a:r>
              <a:rPr lang="tr-TR" altLang="tr-TR" sz="2400" b="1"/>
              <a:t> </a:t>
            </a:r>
            <a:r>
              <a:rPr lang="tr-TR" altLang="tr-TR" sz="2400" b="1" u="sng"/>
              <a:t>başvuranın önemli mağduriyetinin bulunmaması</a:t>
            </a:r>
            <a:r>
              <a:rPr lang="tr-TR" altLang="tr-TR" sz="2400"/>
              <a:t>."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8192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E4104F-6C25-4B26-BC94-5D46A0246439}" type="slidenum">
              <a:rPr lang="tr-TR" altLang="tr-TR" sz="1200">
                <a:solidFill>
                  <a:srgbClr val="045C75"/>
                </a:solidFill>
              </a:rPr>
              <a:pPr/>
              <a:t>22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853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İç Hukuk Yollarının Tüketilmesi Koşulu 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Uluslararası hukukta kabul edilmiş genel bir ilkedir. </a:t>
            </a:r>
          </a:p>
          <a:p>
            <a:pPr algn="just" eaLnBrk="1" hangingPunct="1"/>
            <a:r>
              <a:rPr lang="tr-TR" altLang="tr-TR" smtClean="0"/>
              <a:t>AİHM’ye başvuran kişinin, iç hukuk yollarını tükettiğine ilişkin belgeleri Mahkeme’ye sunması gerekir. İspat yükü başvurandadır.</a:t>
            </a:r>
          </a:p>
          <a:p>
            <a:pPr algn="just" eaLnBrk="1" hangingPunct="1"/>
            <a:r>
              <a:rPr lang="tr-TR" altLang="tr-TR" smtClean="0"/>
              <a:t>Mahkeme, iç hukuk yollarının tüketilip tüketilmediğini kendiliğinden inceler. </a:t>
            </a:r>
          </a:p>
        </p:txBody>
      </p:sp>
      <p:sp>
        <p:nvSpPr>
          <p:cNvPr id="8294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292B64-DE52-4ABA-9276-28A794736E40}" type="slidenum">
              <a:rPr lang="tr-TR" altLang="tr-TR" sz="1200">
                <a:solidFill>
                  <a:srgbClr val="045C75"/>
                </a:solidFill>
              </a:rPr>
              <a:pPr/>
              <a:t>23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854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İç Hukuk Yollarının Tüketilmesi Koşulu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4800"/>
          </a:p>
          <a:p>
            <a:pPr eaLnBrk="1" hangingPunct="1"/>
            <a:r>
              <a:rPr lang="tr-TR" altLang="tr-TR" sz="4800"/>
              <a:t>Ancak bu koşulun çok önemli istisnaları vardır…</a:t>
            </a:r>
          </a:p>
        </p:txBody>
      </p:sp>
      <p:sp>
        <p:nvSpPr>
          <p:cNvPr id="8397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BE6E22-D44A-4091-92F1-1E2D6B99534F}" type="slidenum">
              <a:rPr lang="tr-TR" altLang="tr-TR" sz="1200">
                <a:solidFill>
                  <a:srgbClr val="045C75"/>
                </a:solidFill>
              </a:rPr>
              <a:pPr/>
              <a:t>24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940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800" b="1"/>
          </a:p>
          <a:p>
            <a:pPr eaLnBrk="1" hangingPunct="1"/>
            <a:r>
              <a:rPr lang="tr-TR" altLang="tr-TR" sz="2800" b="1"/>
              <a:t>1) Konu ile ilgili iç hukuk yolu yoksa, ya da bir yasa ile açıkça yargı yolu kapatılıyorsa</a:t>
            </a:r>
            <a:r>
              <a:rPr lang="tr-TR" altLang="tr-TR" sz="2800"/>
              <a:t> </a:t>
            </a:r>
          </a:p>
          <a:p>
            <a:pPr eaLnBrk="1" hangingPunct="1">
              <a:buFontTx/>
              <a:buNone/>
            </a:pPr>
            <a:endParaRPr lang="tr-TR" altLang="tr-TR" sz="2800"/>
          </a:p>
          <a:p>
            <a:pPr lvl="1" algn="just" eaLnBrk="1" hangingPunct="1"/>
            <a:r>
              <a:rPr lang="tr-TR" altLang="tr-TR" smtClean="0"/>
              <a:t>Örnek: Türkiye’de bazı organların kararlarına karşı yargı yoluna başvurulamamaktadır. Anayasa gereği Yüksek Askeri Şura (YAŞ) ve Hakimler ve Savcılar Yüksek Kurulu (HSYK) gibi organların işlemlerine karşı gidilebilecek bir iç hukuk yolu öngörülmemiştir. </a:t>
            </a:r>
          </a:p>
        </p:txBody>
      </p:sp>
      <p:sp>
        <p:nvSpPr>
          <p:cNvPr id="8499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FC62B6-F4BF-4D08-9CEB-E781B673EEEE}" type="slidenum">
              <a:rPr lang="tr-TR" altLang="tr-TR" sz="1200">
                <a:solidFill>
                  <a:srgbClr val="045C75"/>
                </a:solidFill>
              </a:rPr>
              <a:pPr/>
              <a:t>25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71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smtClean="0"/>
          </a:p>
          <a:p>
            <a:pPr eaLnBrk="1" hangingPunct="1"/>
            <a:r>
              <a:rPr lang="tr-TR" altLang="tr-TR" b="1" smtClean="0"/>
              <a:t>2) İç hukuk yolunun etkisiz olması</a:t>
            </a:r>
            <a:r>
              <a:rPr lang="tr-TR" altLang="tr-TR" smtClean="0"/>
              <a:t>. </a:t>
            </a:r>
          </a:p>
          <a:p>
            <a:pPr lvl="1" algn="just" eaLnBrk="1" hangingPunct="1"/>
            <a:r>
              <a:rPr lang="tr-TR" altLang="tr-TR" smtClean="0"/>
              <a:t>Aslında başvurulabilecek birtakım hukuki yollar öngörülmüştür; ancak bunlar fiilen işletilmiyorlardır ya da istenen sonucu doğuracak nitelikte değildirler; yani etkisizdirler. Örnek: terörle mücadele sırasında yakılan köylerin şikâyet konusu edildiği </a:t>
            </a:r>
            <a:r>
              <a:rPr lang="tr-TR" altLang="tr-TR" i="1" smtClean="0"/>
              <a:t>AKDIVAR ve Diğerleri/Türkiye</a:t>
            </a:r>
            <a:r>
              <a:rPr lang="tr-TR" altLang="tr-TR" smtClean="0"/>
              <a:t> davası. </a:t>
            </a:r>
          </a:p>
        </p:txBody>
      </p:sp>
      <p:sp>
        <p:nvSpPr>
          <p:cNvPr id="8602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FE3B94-8E9A-4D71-9E76-35E14EF0C05F}" type="slidenum">
              <a:rPr lang="tr-TR" altLang="tr-TR" sz="1200">
                <a:solidFill>
                  <a:srgbClr val="045C75"/>
                </a:solidFill>
              </a:rPr>
              <a:pPr/>
              <a:t>26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87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smtClean="0"/>
          </a:p>
          <a:p>
            <a:pPr eaLnBrk="1" hangingPunct="1"/>
            <a:r>
              <a:rPr lang="tr-TR" altLang="tr-TR" b="1" smtClean="0"/>
              <a:t>3) Yerleşmiş bir yargı içtihadının bulunması</a:t>
            </a:r>
            <a:r>
              <a:rPr lang="tr-TR" altLang="tr-TR" smtClean="0"/>
              <a:t>: </a:t>
            </a:r>
          </a:p>
          <a:p>
            <a:pPr lvl="1" algn="just" eaLnBrk="1" hangingPunct="1"/>
            <a:r>
              <a:rPr lang="tr-TR" altLang="tr-TR" smtClean="0"/>
              <a:t>bu yola başvurulması durumunda ulusal mahkeme, benzer olaylarda sürekli verilen ve sorunu çözmeyen eski içtihatları tekrarlamaktan başka bir şey yapmayacaktır. </a:t>
            </a:r>
          </a:p>
        </p:txBody>
      </p:sp>
      <p:sp>
        <p:nvSpPr>
          <p:cNvPr id="8704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B18682-673B-41A7-B36F-A7338885F0DF}" type="slidenum">
              <a:rPr lang="tr-TR" altLang="tr-TR" sz="1200">
                <a:solidFill>
                  <a:srgbClr val="045C75"/>
                </a:solidFill>
              </a:rPr>
              <a:pPr/>
              <a:t>27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85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4) Sözleşme’ye aykırı yerleşmiş yönetsel uygulamanın varlığı</a:t>
            </a:r>
            <a:r>
              <a:rPr lang="tr-TR" altLang="tr-TR" smtClean="0"/>
              <a:t> (idari pratik): idare organlarının Sözleşmeye aykırı tutumları adeta bir rutin uygulamaya dönüşmüştür ve idarenin bu eylemlerine devlet tarafından göz yumulmakta, engel olunmamakta ya da bu tür davranışlar hoş görülmektedir. </a:t>
            </a:r>
          </a:p>
        </p:txBody>
      </p:sp>
      <p:sp>
        <p:nvSpPr>
          <p:cNvPr id="8806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08183E-6C12-4538-A9D8-91103F23CA02}" type="slidenum">
              <a:rPr lang="tr-TR" altLang="tr-TR" sz="1200">
                <a:solidFill>
                  <a:srgbClr val="045C75"/>
                </a:solidFill>
              </a:rPr>
              <a:pPr/>
              <a:t>28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587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İdari pratiğin iki koşulu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İdari eylem ya da işlemlerin, aynı ya da benzer türden olmaları gerekir. </a:t>
            </a:r>
          </a:p>
          <a:p>
            <a:pPr eaLnBrk="1" hangingPunct="1"/>
            <a:r>
              <a:rPr lang="tr-TR" altLang="tr-TR" smtClean="0"/>
              <a:t>Bu davranışların, istisnai uygulamalar düzeyinde kalmaması; dikkati çekecek derecede belli bir düzeye ulaşması gerekir. </a:t>
            </a:r>
          </a:p>
          <a:p>
            <a:pPr lvl="1" eaLnBrk="1" hangingPunct="1"/>
            <a:r>
              <a:rPr lang="tr-TR" altLang="tr-TR" smtClean="0"/>
              <a:t>Kamu makamlarının söz konusu uygulamaya hoşgörü göstermesi, yerleşmiş idari uygulamanın varlığını gösterir. </a:t>
            </a:r>
          </a:p>
        </p:txBody>
      </p:sp>
      <p:sp>
        <p:nvSpPr>
          <p:cNvPr id="8909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96CF82-A11F-4A74-A0DE-37EC11744737}" type="slidenum">
              <a:rPr lang="tr-TR" altLang="tr-TR" sz="1200">
                <a:solidFill>
                  <a:srgbClr val="045C75"/>
                </a:solidFill>
              </a:rPr>
              <a:pPr/>
              <a:t>29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65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İkinci Koşul: Kabul Edilebilir Bir Başvuru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Mahkemenin önüne gelen bir başvurunun esasına girebilmesi için ikinci bir önkoşulun daha sağlanması gerekir.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Mahkemenin yetkisi içinde kalan başvurunun, Sözleşmede öngörülen başvuru koşullarını da sağlaması gerekir ki, bunlar, </a:t>
            </a:r>
            <a:r>
              <a:rPr lang="tr-TR" sz="2800" i="1" dirty="0"/>
              <a:t>kabul edilebilirlik koşulları</a:t>
            </a:r>
            <a:r>
              <a:rPr lang="tr-TR" sz="2800" dirty="0"/>
              <a:t> olarak adlandırılır. Mahkeme ancak, Sözleşmenin 35. maddesinde öngörülen kabul edilebilirlik koşullarını sağlayan bir başvuruyu esastan inceleyebilir. </a:t>
            </a:r>
          </a:p>
        </p:txBody>
      </p:sp>
      <p:sp>
        <p:nvSpPr>
          <p:cNvPr id="6246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9EB146-FB18-40B9-9AE5-C43B2BD4CA78}" type="slidenum">
              <a:rPr lang="tr-TR" altLang="tr-TR" sz="1200">
                <a:solidFill>
                  <a:srgbClr val="045C75"/>
                </a:solidFill>
              </a:rPr>
              <a:pPr/>
              <a:t>3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6758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b="1" smtClean="0"/>
              <a:t>5) Davanın sürüncemede kalması</a:t>
            </a:r>
          </a:p>
          <a:p>
            <a:pPr algn="just" eaLnBrk="1" hangingPunct="1"/>
            <a:r>
              <a:rPr lang="tr-TR" altLang="tr-TR" b="1" smtClean="0"/>
              <a:t>6) Kişinin iç hukuk yollarını tüketmesinin kamu görevlilerince engellenmesi</a:t>
            </a:r>
            <a:r>
              <a:rPr lang="tr-TR" altLang="tr-TR" smtClean="0"/>
              <a:t> </a:t>
            </a:r>
          </a:p>
          <a:p>
            <a:pPr algn="just" eaLnBrk="1" hangingPunct="1"/>
            <a:r>
              <a:rPr lang="tr-TR" altLang="tr-TR" b="1" smtClean="0"/>
              <a:t>7) İç hukuk yollarına başvurulması halinde başvuranın bir </a:t>
            </a:r>
            <a:r>
              <a:rPr lang="tr-TR" altLang="tr-TR" b="1" u="sng" smtClean="0"/>
              <a:t>misilleme</a:t>
            </a:r>
            <a:r>
              <a:rPr lang="tr-TR" altLang="tr-TR" b="1" smtClean="0"/>
              <a:t> ile karşılaşması olasılığının olması</a:t>
            </a:r>
            <a:r>
              <a:rPr lang="tr-TR" altLang="tr-TR" smtClean="0"/>
              <a:t> 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9011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F2C22B-499A-4252-9ECF-505EAB302D93}" type="slidenum">
              <a:rPr lang="tr-TR" altLang="tr-TR" sz="1200">
                <a:solidFill>
                  <a:srgbClr val="045C75"/>
                </a:solidFill>
              </a:rPr>
              <a:pPr/>
              <a:t>30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23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33375"/>
            <a:ext cx="8229600" cy="9350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Süre Koşulu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16114"/>
            <a:ext cx="8229600" cy="4408487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35. maddeye göre, başvurunun, iç hukuk yollarının tüketilmesinden sonra ve kesin karardan itibaren 6 aylık süre içinde yapılması gerekir. </a:t>
            </a:r>
          </a:p>
          <a:p>
            <a:pPr algn="just" eaLnBrk="1" hangingPunct="1"/>
            <a:r>
              <a:rPr lang="tr-TR" altLang="tr-TR" smtClean="0"/>
              <a:t>İç hukuk yolu yok ise, 6 aylık süre, Sözleşmeyi ihlal eden eylem ya da işlemin yapıldığı tarihten itibaren işlemeye başlar.</a:t>
            </a:r>
          </a:p>
          <a:p>
            <a:pPr algn="just" eaLnBrk="1" hangingPunct="1"/>
            <a:r>
              <a:rPr lang="tr-TR" altLang="tr-TR" smtClean="0"/>
              <a:t>Sürekli çiğneme halinde, </a:t>
            </a:r>
          </a:p>
          <a:p>
            <a:pPr lvl="1" algn="just" eaLnBrk="1" hangingPunct="1"/>
            <a:r>
              <a:rPr lang="tr-TR" altLang="tr-TR" smtClean="0"/>
              <a:t>eğer iç hukuk yolu yoksa, hakkın çiğnenmesinin sona erdiği tarihten itibaren başlar. </a:t>
            </a:r>
          </a:p>
          <a:p>
            <a:pPr lvl="1" algn="just" eaLnBrk="1" hangingPunct="1"/>
            <a:r>
              <a:rPr lang="tr-TR" altLang="tr-TR" smtClean="0"/>
              <a:t>sürekli çiğneme bir </a:t>
            </a:r>
            <a:r>
              <a:rPr lang="tr-TR" altLang="tr-TR" u="sng" smtClean="0"/>
              <a:t>yasadan</a:t>
            </a:r>
            <a:r>
              <a:rPr lang="tr-TR" altLang="tr-TR" smtClean="0"/>
              <a:t> doğuyorsa, 6 ay koşulu uygulanmaz. Yasa yürürlükte olduğu sürece başvuru yapılabilir.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911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DAF6A2-DCD8-4405-9A9B-F093CF323549}" type="slidenum">
              <a:rPr lang="tr-TR" altLang="tr-TR" sz="1200">
                <a:solidFill>
                  <a:srgbClr val="045C75"/>
                </a:solidFill>
              </a:rPr>
              <a:pPr/>
              <a:t>31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17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b="1" i="1"/>
              <a:t>Mahkeme’nin Kişi Yönünden Yetkisi</a:t>
            </a:r>
            <a:br>
              <a:rPr lang="tr-TR" altLang="tr-TR" sz="3600" b="1" i="1"/>
            </a:br>
            <a:r>
              <a:rPr lang="tr-TR" altLang="tr-TR" sz="3600" b="1" i="1"/>
              <a:t>(Bireysel Başvurularda)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tr-TR" sz="2800" dirty="0"/>
              <a:t>34. maddeye göre, ihlalden zarar gördüğünü iddia eden her </a:t>
            </a:r>
            <a:r>
              <a:rPr lang="tr-TR" sz="2800" dirty="0">
                <a:solidFill>
                  <a:srgbClr val="FF3300"/>
                </a:solidFill>
              </a:rPr>
              <a:t>gerçek kişi</a:t>
            </a:r>
            <a:r>
              <a:rPr lang="tr-TR" sz="2800" dirty="0"/>
              <a:t>, </a:t>
            </a:r>
            <a:r>
              <a:rPr lang="tr-TR" sz="2800" dirty="0">
                <a:solidFill>
                  <a:srgbClr val="FF3300"/>
                </a:solidFill>
              </a:rPr>
              <a:t>hükümet dışı kuruluş</a:t>
            </a:r>
            <a:r>
              <a:rPr lang="tr-TR" sz="2800" dirty="0"/>
              <a:t> ya da </a:t>
            </a:r>
            <a:r>
              <a:rPr lang="tr-TR" sz="2800" dirty="0">
                <a:solidFill>
                  <a:srgbClr val="FF3300"/>
                </a:solidFill>
              </a:rPr>
              <a:t>kişi grupları</a:t>
            </a:r>
            <a:r>
              <a:rPr lang="tr-TR" sz="2800" dirty="0"/>
              <a:t> Mahkeme’ye başvurabilir.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endParaRPr lang="tr-TR" sz="2800" dirty="0"/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tr-TR" dirty="0" smtClean="0"/>
              <a:t>Bu kişilerin, </a:t>
            </a:r>
            <a:r>
              <a:rPr lang="tr-TR" u="sng" dirty="0" smtClean="0"/>
              <a:t>ihlalden zarar gören</a:t>
            </a:r>
            <a:r>
              <a:rPr lang="tr-TR" dirty="0" smtClean="0"/>
              <a:t> kişiler olması gerekir. Madde ile, ilgisiz kişi ya da kurumların Mahkemeye başvurmaları önlenmek istenmiştir. </a:t>
            </a:r>
          </a:p>
          <a:p>
            <a:pPr marL="393700" lvl="1" indent="0" algn="just" eaLnBrk="1" hangingPunct="1">
              <a:lnSpc>
                <a:spcPct val="80000"/>
              </a:lnSpc>
              <a:buNone/>
              <a:defRPr/>
            </a:pPr>
            <a:endParaRPr lang="tr-TR" dirty="0" smtClean="0"/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tr-TR" dirty="0" smtClean="0"/>
              <a:t>İhlal ile ilgisi olmayan kişilerin başvuruda bulunabilmesi mümkün değildir. </a:t>
            </a:r>
          </a:p>
        </p:txBody>
      </p:sp>
      <p:sp>
        <p:nvSpPr>
          <p:cNvPr id="6349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3427CF-3DB7-4B21-8E6C-F82BCEF5D3B2}" type="slidenum">
              <a:rPr lang="tr-TR" altLang="tr-TR" sz="1200">
                <a:solidFill>
                  <a:srgbClr val="045C75"/>
                </a:solidFill>
              </a:rPr>
              <a:pPr/>
              <a:t>4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66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AİHS, madde 34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b="1" i="1"/>
              <a:t>Kişisel başvurular </a:t>
            </a:r>
            <a:endParaRPr lang="tr-TR" altLang="tr-TR" sz="2800" i="1"/>
          </a:p>
          <a:p>
            <a:pPr algn="just" eaLnBrk="1" hangingPunct="1">
              <a:buFontTx/>
              <a:buNone/>
            </a:pPr>
            <a:r>
              <a:rPr lang="tr-TR" altLang="tr-TR" sz="2800" i="1"/>
              <a:t>“</a:t>
            </a:r>
            <a:r>
              <a:rPr lang="tr-TR" altLang="tr-TR" sz="2800"/>
              <a:t>İşbu Sözleşme ve Protokollerinde tanınan hakların Yüksek Sözleşmeci Taraflardan biri tarafından </a:t>
            </a:r>
            <a:r>
              <a:rPr lang="tr-TR" altLang="tr-TR" sz="2800" b="1"/>
              <a:t>ihlalinden zarar gördüğü iddiasında bulunan</a:t>
            </a:r>
            <a:r>
              <a:rPr lang="tr-TR" altLang="tr-TR" sz="2800"/>
              <a:t> her </a:t>
            </a:r>
            <a:r>
              <a:rPr lang="tr-TR" altLang="tr-TR" sz="2800" b="1" u="sng"/>
              <a:t>gerçek kişi</a:t>
            </a:r>
            <a:r>
              <a:rPr lang="tr-TR" altLang="tr-TR" sz="2800"/>
              <a:t>, </a:t>
            </a:r>
            <a:r>
              <a:rPr lang="tr-TR" altLang="tr-TR" sz="2800" b="1" u="sng"/>
              <a:t>hükümet dışı kuruluş</a:t>
            </a:r>
            <a:r>
              <a:rPr lang="tr-TR" altLang="tr-TR" sz="2800"/>
              <a:t> veya </a:t>
            </a:r>
            <a:r>
              <a:rPr lang="tr-TR" altLang="tr-TR" sz="2800" b="1" u="sng"/>
              <a:t>kişi grupları</a:t>
            </a:r>
            <a:r>
              <a:rPr lang="tr-TR" altLang="tr-TR" sz="2800"/>
              <a:t> Mahkeme'ye başvurabilir. Yüksek Sözleşmeci Taraflar bu hakkın etkin bir şekilde kullanılmasına hiçbir suretle engel olmamayı taahhüt ederler.” </a:t>
            </a:r>
          </a:p>
        </p:txBody>
      </p:sp>
      <p:sp>
        <p:nvSpPr>
          <p:cNvPr id="6451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AA7851-880D-4E45-977F-BD3BE2CEC727}" type="slidenum">
              <a:rPr lang="tr-TR" altLang="tr-TR" sz="1200">
                <a:solidFill>
                  <a:srgbClr val="045C75"/>
                </a:solidFill>
              </a:rPr>
              <a:pPr/>
              <a:t>5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73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İhlalin Niteliği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Kişinin ihlal edilen menfaatinin</a:t>
            </a:r>
          </a:p>
          <a:p>
            <a:pPr eaLnBrk="1" hangingPunct="1">
              <a:defRPr/>
            </a:pPr>
            <a:r>
              <a:rPr lang="tr-TR" dirty="0" smtClean="0"/>
              <a:t>(i) </a:t>
            </a:r>
            <a:r>
              <a:rPr lang="tr-TR" b="1" dirty="0" smtClean="0"/>
              <a:t>kişisel</a:t>
            </a:r>
            <a:r>
              <a:rPr lang="tr-TR" dirty="0" smtClean="0"/>
              <a:t>;</a:t>
            </a:r>
          </a:p>
          <a:p>
            <a:pPr eaLnBrk="1" hangingPunct="1">
              <a:defRPr/>
            </a:pPr>
            <a:r>
              <a:rPr lang="tr-TR" dirty="0" smtClean="0"/>
              <a:t>(ii) </a:t>
            </a:r>
            <a:r>
              <a:rPr lang="tr-TR" b="1" dirty="0" smtClean="0"/>
              <a:t>doğrudan</a:t>
            </a:r>
            <a:r>
              <a:rPr lang="tr-TR" dirty="0" smtClean="0"/>
              <a:t>; ve </a:t>
            </a:r>
          </a:p>
          <a:p>
            <a:pPr algn="just" eaLnBrk="1" hangingPunct="1">
              <a:defRPr/>
            </a:pPr>
            <a:r>
              <a:rPr lang="tr-TR" dirty="0" smtClean="0"/>
              <a:t>(iii) </a:t>
            </a:r>
            <a:r>
              <a:rPr lang="tr-TR" b="1" dirty="0" smtClean="0"/>
              <a:t>güncel</a:t>
            </a:r>
            <a:r>
              <a:rPr lang="tr-TR" dirty="0" smtClean="0"/>
              <a:t> olması gerekir.</a:t>
            </a:r>
          </a:p>
          <a:p>
            <a:pPr lvl="1" algn="just" eaLnBrk="1" hangingPunct="1">
              <a:defRPr/>
            </a:pPr>
            <a:r>
              <a:rPr lang="tr-TR" sz="2000" dirty="0"/>
              <a:t>Menfaatin kişisel olması, ihlale neden olan eylem ya da işlemin başvurucuyu </a:t>
            </a:r>
            <a:r>
              <a:rPr lang="tr-TR" sz="2000" dirty="0">
                <a:solidFill>
                  <a:srgbClr val="FF0000"/>
                </a:solidFill>
              </a:rPr>
              <a:t>kişisel olarak etkilemesi </a:t>
            </a:r>
            <a:r>
              <a:rPr lang="tr-TR" sz="2000" dirty="0"/>
              <a:t>anlamına gelir. </a:t>
            </a:r>
          </a:p>
          <a:p>
            <a:pPr lvl="1" algn="just" eaLnBrk="1" hangingPunct="1">
              <a:defRPr/>
            </a:pPr>
            <a:r>
              <a:rPr lang="tr-TR" sz="2000" dirty="0"/>
              <a:t>Menfaatin doğrudan olması, kişinin ihlalden </a:t>
            </a:r>
            <a:r>
              <a:rPr lang="tr-TR" sz="2000" dirty="0">
                <a:solidFill>
                  <a:srgbClr val="FF0000"/>
                </a:solidFill>
              </a:rPr>
              <a:t>doğrudan doğruya etkilenmiş olması </a:t>
            </a:r>
            <a:r>
              <a:rPr lang="tr-TR" sz="2000" dirty="0"/>
              <a:t>anlamına gelir. Yapılan eylem/işlem ile kişinin uğradığı  zarar arasında doğrudan bir </a:t>
            </a:r>
            <a:r>
              <a:rPr lang="tr-TR" sz="2000" dirty="0">
                <a:solidFill>
                  <a:srgbClr val="FF0000"/>
                </a:solidFill>
              </a:rPr>
              <a:t>illiyet bağı </a:t>
            </a:r>
            <a:r>
              <a:rPr lang="tr-TR" sz="2000" dirty="0"/>
              <a:t>bulunması gerekir.</a:t>
            </a:r>
          </a:p>
          <a:p>
            <a:pPr lvl="1" algn="just" eaLnBrk="1" hangingPunct="1">
              <a:defRPr/>
            </a:pPr>
            <a:r>
              <a:rPr lang="tr-TR" sz="2000" dirty="0"/>
              <a:t>İhlalin güncel olması ise, en kısa anlatımla, </a:t>
            </a:r>
            <a:r>
              <a:rPr lang="tr-TR" sz="2000" dirty="0">
                <a:solidFill>
                  <a:srgbClr val="FF0000"/>
                </a:solidFill>
              </a:rPr>
              <a:t>mevcut olması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gerçekleşmiş olması </a:t>
            </a:r>
            <a:r>
              <a:rPr lang="tr-TR" sz="2000" dirty="0"/>
              <a:t>gibi anlamlara gelir. Henüz gerçekleşmemiş bir ihlalden ya da zarardan dolayı Mahkemeye başvurulamaz.</a:t>
            </a:r>
            <a:br>
              <a:rPr lang="tr-TR" sz="2000" dirty="0"/>
            </a:br>
            <a:endParaRPr lang="tr-TR" sz="2000" dirty="0"/>
          </a:p>
          <a:p>
            <a:pPr marL="0" indent="0" algn="just" eaLnBrk="1" hangingPunct="1">
              <a:buNone/>
              <a:defRPr/>
            </a:pPr>
            <a:endParaRPr lang="tr-TR" sz="2800" dirty="0"/>
          </a:p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655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FA0F80-48E3-4C93-8314-02E040D7C3F6}" type="slidenum">
              <a:rPr lang="tr-TR" altLang="tr-TR" sz="1200">
                <a:solidFill>
                  <a:srgbClr val="045C75"/>
                </a:solidFill>
              </a:rPr>
              <a:pPr/>
              <a:t>6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7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İstisnalar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tr-TR" dirty="0" smtClean="0"/>
              <a:t>1. İstisna: </a:t>
            </a:r>
            <a:r>
              <a:rPr lang="tr-TR" dirty="0" smtClean="0">
                <a:solidFill>
                  <a:srgbClr val="FF3300"/>
                </a:solidFill>
              </a:rPr>
              <a:t>Dolaylı ihlal </a:t>
            </a:r>
            <a:r>
              <a:rPr lang="tr-TR" dirty="0" smtClean="0"/>
              <a:t>(Doğrudan ihlale istisna). Aslında doğrudan doğruya ihlale maruz kalmayan, ancak ihlale doğrudan maruz kalan kişi ile </a:t>
            </a:r>
            <a:r>
              <a:rPr lang="tr-TR" dirty="0" smtClean="0">
                <a:solidFill>
                  <a:srgbClr val="FF0000"/>
                </a:solidFill>
              </a:rPr>
              <a:t>çok yakın ve özel bir ilişki</a:t>
            </a:r>
            <a:r>
              <a:rPr lang="tr-TR" dirty="0" smtClean="0"/>
              <a:t> içinde olan kişilerin dolaylı mağdur olarak değerlendirilmeleri ve bu kişilerin yaptığı başvuruların kabul edilmesi mümkün olabilmektedir. 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endParaRPr lang="tr-TR" dirty="0" smtClean="0">
              <a:solidFill>
                <a:srgbClr val="FF3300"/>
              </a:solidFill>
            </a:endParaRP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tr-TR" dirty="0" smtClean="0"/>
              <a:t>Örnek: Cezayir’den kaçarak Cebelitarık’a sığınan ve hükümet darbesi ile ilişkili görünen bir generalin Cezayir’e geri verilmesi ve ölüme mahkûm edilmesi üzerine, generalin </a:t>
            </a:r>
            <a:r>
              <a:rPr lang="tr-TR" u="sng" dirty="0" smtClean="0"/>
              <a:t>eşi ve çocuklarının</a:t>
            </a:r>
            <a:r>
              <a:rPr lang="tr-TR" dirty="0" smtClean="0"/>
              <a:t> dolaylı zarar gören olarak yaptıkları başvuru kabul edilmiştir (</a:t>
            </a:r>
            <a:r>
              <a:rPr lang="tr-TR" dirty="0" err="1" smtClean="0"/>
              <a:t>Amekrane</a:t>
            </a:r>
            <a:r>
              <a:rPr lang="tr-TR" dirty="0" smtClean="0"/>
              <a:t>/İngiltere davası). </a:t>
            </a:r>
          </a:p>
        </p:txBody>
      </p:sp>
      <p:sp>
        <p:nvSpPr>
          <p:cNvPr id="6656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D1BB1D-3911-4E5A-A969-1C0AF99C2396}" type="slidenum">
              <a:rPr lang="tr-TR" altLang="tr-TR" sz="1200">
                <a:solidFill>
                  <a:srgbClr val="045C75"/>
                </a:solidFill>
              </a:rPr>
              <a:pPr/>
              <a:t>7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49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İstisnalar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2. İstisna: </a:t>
            </a:r>
            <a:r>
              <a:rPr lang="tr-TR" altLang="tr-TR" smtClean="0">
                <a:solidFill>
                  <a:srgbClr val="FF3300"/>
                </a:solidFill>
              </a:rPr>
              <a:t>Potansiyel Mağdur</a:t>
            </a:r>
            <a:r>
              <a:rPr lang="tr-TR" altLang="tr-TR" smtClean="0"/>
              <a:t> kavramı (güncel ihlalin istisnası): Henüz bir ihlalden dolayı mağdur olmamış kişiler de, belli koşulların varlığı durumunda </a:t>
            </a:r>
            <a:r>
              <a:rPr lang="tr-TR" altLang="tr-TR" smtClean="0">
                <a:solidFill>
                  <a:srgbClr val="FF0000"/>
                </a:solidFill>
              </a:rPr>
              <a:t>potansiyel mağdur </a:t>
            </a:r>
            <a:r>
              <a:rPr lang="tr-TR" altLang="tr-TR" smtClean="0"/>
              <a:t>olarak kabul edilebilir ve yapmış oldukları başvurular kişi yönünden yetkisizlik gerekçesiyle reddedilmez. </a:t>
            </a:r>
          </a:p>
          <a:p>
            <a:pPr algn="just" eaLnBrk="1" hangingPunct="1"/>
            <a:r>
              <a:rPr lang="tr-TR" altLang="tr-TR" sz="2400"/>
              <a:t>Örnek: Bir yasa, başvuran kişiye </a:t>
            </a:r>
            <a:r>
              <a:rPr lang="tr-TR" altLang="tr-TR" sz="2400">
                <a:solidFill>
                  <a:srgbClr val="FF0000"/>
                </a:solidFill>
              </a:rPr>
              <a:t>uygulanabilir nitelikte </a:t>
            </a:r>
            <a:r>
              <a:rPr lang="tr-TR" altLang="tr-TR" sz="2400"/>
              <a:t>ise, yani kişi yasanın uygulanmasından potansiyel olarak mağdur olma tehlikesiyle karşı karşıya ise, bireysel başvuru yoluyla konuyu Mahkeme önüne getirebilir. </a:t>
            </a:r>
          </a:p>
        </p:txBody>
      </p:sp>
      <p:sp>
        <p:nvSpPr>
          <p:cNvPr id="6758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4FC224-08CD-4AA7-9D7B-CDF7B46E3839}" type="slidenum">
              <a:rPr lang="tr-TR" altLang="tr-TR" sz="1200">
                <a:solidFill>
                  <a:srgbClr val="045C75"/>
                </a:solidFill>
              </a:rPr>
              <a:pPr/>
              <a:t>8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3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Potansiyel Mağdur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Örnek: Almanya’ya ilişkin verilen bir kararda, kişilerin telefonlarının gizlice dinlenebilmesine olanak tanıyan bir yasa dolayısıyla yapılan başvuruda Almanya hükümeti, yasanın başvurana uygulanmadığı, dolayısıyla menfaatinin ihlal edilmediği savunmasını yapmıştır.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Buna karşın, yasanın başvuranlara uygulanabileceği, üstelik yasanın kendilerine uygulandığından kişilerin haberlerinin bile olamayacağından hareketle başvuranlar potansiyel mağdur olarak değerlendirilmiş ve dava kabul edilebilir bulunarak esastan incelenmiştir. </a:t>
            </a:r>
          </a:p>
        </p:txBody>
      </p:sp>
      <p:sp>
        <p:nvSpPr>
          <p:cNvPr id="6861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1CD7A6-5BBD-46A9-B5D0-F71A3252A0AC}" type="slidenum">
              <a:rPr lang="tr-TR" altLang="tr-TR" sz="1200">
                <a:solidFill>
                  <a:srgbClr val="045C75"/>
                </a:solidFill>
              </a:rPr>
              <a:pPr/>
              <a:t>9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6971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1798</Words>
  <Application>Microsoft Office PowerPoint</Application>
  <PresentationFormat>Geniş ekran</PresentationFormat>
  <Paragraphs>165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 2</vt:lpstr>
      <vt:lpstr>Geçmişe bakış</vt:lpstr>
      <vt:lpstr>İNSAN HAKLARI </vt:lpstr>
      <vt:lpstr>Birinci Koşul: AİHM’nin Yetkili Olması</vt:lpstr>
      <vt:lpstr>İkinci Koşul: Kabul Edilebilir Bir Başvuru</vt:lpstr>
      <vt:lpstr>Mahkeme’nin Kişi Yönünden Yetkisi (Bireysel Başvurularda)</vt:lpstr>
      <vt:lpstr>AİHS, madde 34</vt:lpstr>
      <vt:lpstr>İhlalin Niteliği</vt:lpstr>
      <vt:lpstr>İstisnalar</vt:lpstr>
      <vt:lpstr>İstisnalar</vt:lpstr>
      <vt:lpstr>Potansiyel Mağdur</vt:lpstr>
      <vt:lpstr>Mahkemeye Başvuru:  Kişi toplulukları</vt:lpstr>
      <vt:lpstr>Mahkemeye Başvuru:  Hükümet Dışı Kuruluşlar (Tüzel Kişiler)</vt:lpstr>
      <vt:lpstr>Devlet Başvurularında Kişi Yönünden Yetki</vt:lpstr>
      <vt:lpstr>AİHM’ye Başvuru: Başvurular Kime Karşı Yapılır?</vt:lpstr>
      <vt:lpstr>Mahkemenin Konu Yönünden Yetkisi</vt:lpstr>
      <vt:lpstr>Mahkemenin Konu Yönünden Yetkisi</vt:lpstr>
      <vt:lpstr>Mahkeme’nin Yer Yönünden Yetkisi</vt:lpstr>
      <vt:lpstr>SORU:</vt:lpstr>
      <vt:lpstr>Mahkeme’nin Yer Yönünden Yetkisi</vt:lpstr>
      <vt:lpstr>Mahkeme’nin Yer Yönünden Yetkisi</vt:lpstr>
      <vt:lpstr>Mahkeme’nin Zaman Yönünden Yetkisi </vt:lpstr>
      <vt:lpstr>Kabul Edilebilirlik Koşulları (AİHS md. 35)</vt:lpstr>
      <vt:lpstr>Yeni bir kabul edilebilirlik koşulu (Yeni 35/3)</vt:lpstr>
      <vt:lpstr>İç Hukuk Yollarının Tüketilmesi Koşulu </vt:lpstr>
      <vt:lpstr>İç Hukuk Yollarının Tüketilmesi Koşulu</vt:lpstr>
      <vt:lpstr>İç Hukuk Yollarının Tüketilmesinin Gerekli Olmadığı Haller</vt:lpstr>
      <vt:lpstr>İç Hukuk Yollarının Tüketilmesinin Gerekli Olmadığı Haller</vt:lpstr>
      <vt:lpstr>İç Hukuk Yollarının Tüketilmesinin Gerekli Olmadığı Haller</vt:lpstr>
      <vt:lpstr>İç Hukuk Yollarının Tüketilmesinin Gerekli Olmadığı Haller</vt:lpstr>
      <vt:lpstr>İdari pratiğin iki koşulu</vt:lpstr>
      <vt:lpstr>İç Hukuk Yollarının Tüketilmesinin Gerekli Olmadığı Haller</vt:lpstr>
      <vt:lpstr>Süre Koşulu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AVRUPA İNSAN HAKLARI MAHKEMESİ’NE BAŞVURU KOŞULLARI</dc:title>
  <dc:creator>PC</dc:creator>
  <cp:lastModifiedBy>Bülent Algan</cp:lastModifiedBy>
  <cp:revision>3</cp:revision>
  <dcterms:created xsi:type="dcterms:W3CDTF">2016-12-17T12:53:30Z</dcterms:created>
  <dcterms:modified xsi:type="dcterms:W3CDTF">2017-11-15T12:05:21Z</dcterms:modified>
</cp:coreProperties>
</file>