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tr-T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tr-TR"/>
          </a:p>
        </p:txBody>
      </p:sp>
      <p:sp>
        <p:nvSpPr>
          <p:cNvPr id="4" name="Date Placeholder 3"/>
          <p:cNvSpPr>
            <a:spLocks noGrp="1"/>
          </p:cNvSpPr>
          <p:nvPr>
            <p:ph type="dt" sz="half" idx="10"/>
          </p:nvPr>
        </p:nvSpPr>
        <p:spPr/>
        <p:txBody>
          <a:bodyPr/>
          <a:lstStyle/>
          <a:p>
            <a:fld id="{5BD4871C-E751-4D00-AD57-B8BB3C1F550E}" type="datetimeFigureOut">
              <a:rPr lang="tr-TR" smtClean="0"/>
              <a:t>08.05.2020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25567BA-E1DF-4A7A-B718-DB93822E0603}"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5BD4871C-E751-4D00-AD57-B8BB3C1F550E}" type="datetimeFigureOut">
              <a:rPr lang="tr-TR" smtClean="0"/>
              <a:t>08.05.2020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25567BA-E1DF-4A7A-B718-DB93822E0603}"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tr-T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5BD4871C-E751-4D00-AD57-B8BB3C1F550E}" type="datetimeFigureOut">
              <a:rPr lang="tr-TR" smtClean="0"/>
              <a:t>08.05.2020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25567BA-E1DF-4A7A-B718-DB93822E0603}"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5BD4871C-E751-4D00-AD57-B8BB3C1F550E}" type="datetimeFigureOut">
              <a:rPr lang="tr-TR" smtClean="0"/>
              <a:t>08.05.2020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25567BA-E1DF-4A7A-B718-DB93822E0603}"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tr-T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D4871C-E751-4D00-AD57-B8BB3C1F550E}" type="datetimeFigureOut">
              <a:rPr lang="tr-TR" smtClean="0"/>
              <a:t>08.05.2020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25567BA-E1DF-4A7A-B718-DB93822E0603}"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5" name="Date Placeholder 4"/>
          <p:cNvSpPr>
            <a:spLocks noGrp="1"/>
          </p:cNvSpPr>
          <p:nvPr>
            <p:ph type="dt" sz="half" idx="10"/>
          </p:nvPr>
        </p:nvSpPr>
        <p:spPr/>
        <p:txBody>
          <a:bodyPr/>
          <a:lstStyle/>
          <a:p>
            <a:fld id="{5BD4871C-E751-4D00-AD57-B8BB3C1F550E}" type="datetimeFigureOut">
              <a:rPr lang="tr-TR" smtClean="0"/>
              <a:t>08.05.2020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325567BA-E1DF-4A7A-B718-DB93822E0603}"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tr-T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7" name="Date Placeholder 6"/>
          <p:cNvSpPr>
            <a:spLocks noGrp="1"/>
          </p:cNvSpPr>
          <p:nvPr>
            <p:ph type="dt" sz="half" idx="10"/>
          </p:nvPr>
        </p:nvSpPr>
        <p:spPr/>
        <p:txBody>
          <a:bodyPr/>
          <a:lstStyle/>
          <a:p>
            <a:fld id="{5BD4871C-E751-4D00-AD57-B8BB3C1F550E}" type="datetimeFigureOut">
              <a:rPr lang="tr-TR" smtClean="0"/>
              <a:t>08.05.2020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325567BA-E1DF-4A7A-B718-DB93822E0603}"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Date Placeholder 2"/>
          <p:cNvSpPr>
            <a:spLocks noGrp="1"/>
          </p:cNvSpPr>
          <p:nvPr>
            <p:ph type="dt" sz="half" idx="10"/>
          </p:nvPr>
        </p:nvSpPr>
        <p:spPr/>
        <p:txBody>
          <a:bodyPr/>
          <a:lstStyle/>
          <a:p>
            <a:fld id="{5BD4871C-E751-4D00-AD57-B8BB3C1F550E}" type="datetimeFigureOut">
              <a:rPr lang="tr-TR" smtClean="0"/>
              <a:t>08.05.2020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325567BA-E1DF-4A7A-B718-DB93822E0603}"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D4871C-E751-4D00-AD57-B8BB3C1F550E}" type="datetimeFigureOut">
              <a:rPr lang="tr-TR" smtClean="0"/>
              <a:t>08.05.2020</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325567BA-E1DF-4A7A-B718-DB93822E0603}"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tr-T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D4871C-E751-4D00-AD57-B8BB3C1F550E}" type="datetimeFigureOut">
              <a:rPr lang="tr-TR" smtClean="0"/>
              <a:t>08.05.2020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325567BA-E1DF-4A7A-B718-DB93822E0603}"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tr-T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D4871C-E751-4D00-AD57-B8BB3C1F550E}" type="datetimeFigureOut">
              <a:rPr lang="tr-TR" smtClean="0"/>
              <a:t>08.05.2020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325567BA-E1DF-4A7A-B718-DB93822E0603}"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tr-T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D4871C-E751-4D00-AD57-B8BB3C1F550E}" type="datetimeFigureOut">
              <a:rPr lang="tr-TR" smtClean="0"/>
              <a:t>08.05.2020</a:t>
            </a:fld>
            <a:endParaRPr lang="tr-T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25567BA-E1DF-4A7A-B718-DB93822E0603}"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tr-TR" dirty="0" smtClean="0"/>
              <a:t>İŞLETMELERDE SOSYAL GÜVENLİK UYGULAMALARI</a:t>
            </a:r>
            <a:endParaRPr lang="tr-TR" dirty="0"/>
          </a:p>
        </p:txBody>
      </p:sp>
      <p:sp>
        <p:nvSpPr>
          <p:cNvPr id="3" name="Subtitle 2"/>
          <p:cNvSpPr>
            <a:spLocks noGrp="1"/>
          </p:cNvSpPr>
          <p:nvPr>
            <p:ph type="subTitle" idx="1"/>
          </p:nvPr>
        </p:nvSpPr>
        <p:spPr/>
        <p:txBody>
          <a:bodyPr>
            <a:normAutofit fontScale="92500"/>
          </a:bodyPr>
          <a:lstStyle/>
          <a:p>
            <a:r>
              <a:rPr lang="tr-TR" dirty="0" smtClean="0"/>
              <a:t>7. HAFTA</a:t>
            </a:r>
          </a:p>
          <a:p>
            <a:r>
              <a:rPr lang="tr-TR" dirty="0"/>
              <a:t>Sigorta Priminde Günlük Kazanç Sınırları, Prim Oranları, Prim Belgeleri.</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a:p>
        </p:txBody>
      </p:sp>
      <p:sp>
        <p:nvSpPr>
          <p:cNvPr id="3" name="Content Placeholder 2"/>
          <p:cNvSpPr>
            <a:spLocks noGrp="1"/>
          </p:cNvSpPr>
          <p:nvPr>
            <p:ph idx="1"/>
          </p:nvPr>
        </p:nvSpPr>
        <p:spPr/>
        <p:txBody>
          <a:bodyPr>
            <a:normAutofit fontScale="92500" lnSpcReduction="10000"/>
          </a:bodyPr>
          <a:lstStyle/>
          <a:p>
            <a:r>
              <a:rPr lang="tr-TR" dirty="0" smtClean="0"/>
              <a:t>İş kazası, meslek hastalığı, hastalık ve analık hallerinde verilecek ödeneklerin veya bağlanacak gelirlerin hesabına esas tutulacak günlük kazanç; iş kazasının veya doğumun olduğu tarihten, meslek hastalığı veya hastalık halinde ise iş göremezliğin başladığı tarihten önceki oniki aydaki son üç ay içinde 80 inci maddeye göre hesaplanacak prime esas kazançlar toplamının, bu kazançlara esas prim ödeme gün sayısına bölünmesi suretiyle hesaplanır. </a:t>
            </a:r>
            <a:endParaRPr lang="tr-T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a:p>
        </p:txBody>
      </p:sp>
      <p:sp>
        <p:nvSpPr>
          <p:cNvPr id="3" name="Content Placeholder 2"/>
          <p:cNvSpPr>
            <a:spLocks noGrp="1"/>
          </p:cNvSpPr>
          <p:nvPr>
            <p:ph idx="1"/>
          </p:nvPr>
        </p:nvSpPr>
        <p:spPr/>
        <p:txBody>
          <a:bodyPr>
            <a:normAutofit/>
          </a:bodyPr>
          <a:lstStyle/>
          <a:p>
            <a:r>
              <a:rPr lang="tr-TR" dirty="0" smtClean="0"/>
              <a:t>Oniki aylık dönemde çalışmamış ve ücret almamış olan sigortalı, çalışmaya başladığı ay içinde iş kazası veya meslek hastalığı nedeniyle iş göremezliğe uğrarsa verilecek ödeneklerin veya bağlanacak gelirlerin hesabına esas günlük kazanç; </a:t>
            </a:r>
            <a:endParaRPr lang="tr-T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a:p>
        </p:txBody>
      </p:sp>
      <p:sp>
        <p:nvSpPr>
          <p:cNvPr id="3" name="Content Placeholder 2"/>
          <p:cNvSpPr>
            <a:spLocks noGrp="1"/>
          </p:cNvSpPr>
          <p:nvPr>
            <p:ph idx="1"/>
          </p:nvPr>
        </p:nvSpPr>
        <p:spPr/>
        <p:txBody>
          <a:bodyPr/>
          <a:lstStyle/>
          <a:p>
            <a:r>
              <a:rPr lang="tr-TR" dirty="0" smtClean="0"/>
              <a:t>çalışmaya başladığı tarih ile iş göremezliğinin başladığı tarih arasındaki sürede elde ettiği prime esas günlük kazanç toplamının, çalıştığı gün sayısına bölünmesi suretiyle; çalışmaya başladığı gün iş kazasına uğraması halinde ise aynı veya emsal işte çalışan benzeri bir sigortalının günlük kazancı esas tutulur</a:t>
            </a:r>
            <a:endParaRPr lang="tr-T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a:p>
        </p:txBody>
      </p:sp>
      <p:sp>
        <p:nvSpPr>
          <p:cNvPr id="3" name="Content Placeholder 2"/>
          <p:cNvSpPr>
            <a:spLocks noGrp="1"/>
          </p:cNvSpPr>
          <p:nvPr>
            <p:ph idx="1"/>
          </p:nvPr>
        </p:nvSpPr>
        <p:spPr/>
        <p:txBody>
          <a:bodyPr>
            <a:normAutofit lnSpcReduction="10000"/>
          </a:bodyPr>
          <a:lstStyle/>
          <a:p>
            <a:r>
              <a:rPr lang="tr-TR" dirty="0" smtClean="0"/>
              <a:t>4 üncü maddenin birinci fıkrasının (a) bendi gereği sigortalı sayılanların ödenek veya gelire esas günlük kazançlarının hesabında: a) Prim, ikramiye ve bu nitelikteki arızi ödemeler dikkate alınmış ise ödenek ve gelire esas alınacak günlük kazanç, ücret toplamının ücret alınan gün sayısına bölünmesiyle hesaplanacak günlük kazanca, % 50 oranında bir ekleme yapılarak bulunan tutardan çok olamaz. </a:t>
            </a:r>
            <a:endParaRPr lang="tr-T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a:p>
        </p:txBody>
      </p:sp>
      <p:sp>
        <p:nvSpPr>
          <p:cNvPr id="3" name="Content Placeholder 2"/>
          <p:cNvSpPr>
            <a:spLocks noGrp="1"/>
          </p:cNvSpPr>
          <p:nvPr>
            <p:ph idx="1"/>
          </p:nvPr>
        </p:nvSpPr>
        <p:spPr/>
        <p:txBody>
          <a:bodyPr/>
          <a:lstStyle/>
          <a:p>
            <a:r>
              <a:rPr lang="tr-TR" dirty="0" smtClean="0"/>
              <a:t>b) İdare veya yargı mercilerince verilen karar gereğince yapılan ücret, ikramiye, zam, tazminat ve bu mahiyetteki ödemelerden, ödenek ve gelirin hesabına esas alınan üç aylık dönemden önceki aylara ilişkin olanlar dikkate alınmaz.</a:t>
            </a:r>
            <a:endParaRPr lang="tr-T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a:p>
        </p:txBody>
      </p:sp>
      <p:sp>
        <p:nvSpPr>
          <p:cNvPr id="3" name="Content Placeholder 2"/>
          <p:cNvSpPr>
            <a:spLocks noGrp="1"/>
          </p:cNvSpPr>
          <p:nvPr>
            <p:ph idx="1"/>
          </p:nvPr>
        </p:nvSpPr>
        <p:spPr/>
        <p:txBody>
          <a:bodyPr/>
          <a:lstStyle/>
          <a:p>
            <a:r>
              <a:rPr lang="tr-TR" dirty="0" smtClean="0"/>
              <a:t>Meslek hastalığı, sigortalının sigortalı olarak çalıştığı son işinden ayrıldığı tarihten bir yıl geçtikten sonra meydana çıkmış ise, günlük kazancı bu son işinden ayrıldığı tarih esas alınarak yukarıdaki fıkralara göre hesaplanır. </a:t>
            </a:r>
            <a:endParaRPr lang="tr-T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a:p>
        </p:txBody>
      </p:sp>
      <p:sp>
        <p:nvSpPr>
          <p:cNvPr id="3" name="Content Placeholder 2"/>
          <p:cNvSpPr>
            <a:spLocks noGrp="1"/>
          </p:cNvSpPr>
          <p:nvPr>
            <p:ph idx="1"/>
          </p:nvPr>
        </p:nvSpPr>
        <p:spPr/>
        <p:txBody>
          <a:bodyPr/>
          <a:lstStyle/>
          <a:p>
            <a:r>
              <a:rPr lang="tr-TR" dirty="0" smtClean="0"/>
              <a:t>İş kazası ile meslek hastalığı sigortasından bağlanacak gelirlere esas tutulacak aylık kazanç, yukarıdaki hükümlere göre hesaplanacak günlük kazancın otuz katıdır</a:t>
            </a:r>
          </a:p>
          <a:p>
            <a:endParaRPr lang="tr-TR"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TotalTime>
  <Words>317</Words>
  <Application>Microsoft Office PowerPoint</Application>
  <PresentationFormat>On-screen Show (4:3)</PresentationFormat>
  <Paragraphs>10</Paragraphs>
  <Slides>8</Slides>
  <Notes>0</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Office Theme</vt:lpstr>
      <vt:lpstr>İŞLETMELERDE SOSYAL GÜVENLİK UYGULAMALARI</vt:lpstr>
      <vt:lpstr>Slide 2</vt:lpstr>
      <vt:lpstr>Slide 3</vt:lpstr>
      <vt:lpstr>Slide 4</vt:lpstr>
      <vt:lpstr>Slide 5</vt:lpstr>
      <vt:lpstr>Slide 6</vt:lpstr>
      <vt:lpstr>Slide 7</vt:lpstr>
      <vt:lpstr>Slide 8</vt:lpstr>
    </vt:vector>
  </TitlesOfParts>
  <Company>Grizli777</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İŞLETMELERDE SOSYAL GÜVENLİK UYGULAMALARI</dc:title>
  <dc:creator>Tuğba&amp;Cihan</dc:creator>
  <cp:lastModifiedBy>Tuğba&amp;Cihan</cp:lastModifiedBy>
  <cp:revision>1</cp:revision>
  <dcterms:created xsi:type="dcterms:W3CDTF">2020-05-08T09:26:29Z</dcterms:created>
  <dcterms:modified xsi:type="dcterms:W3CDTF">2020-05-08T09:29:58Z</dcterms:modified>
</cp:coreProperties>
</file>