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58" r:id="rId13"/>
    <p:sldId id="262" r:id="rId14"/>
    <p:sldId id="259" r:id="rId15"/>
    <p:sldId id="260" r:id="rId16"/>
    <p:sldId id="263" r:id="rId17"/>
    <p:sldId id="261" r:id="rId18"/>
    <p:sldId id="283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78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0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35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7FA4-0B24-45BC-A419-CDF6DB149E3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268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B241-95F9-45EC-BA47-F5CAFBF7A17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2855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9FC0097-7E38-4DDA-A69A-5CD12C8B9F5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5817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3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28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3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1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55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98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44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84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F7F6-48B6-486F-9E97-E54F925E525C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B658-DAD4-4704-B437-39434299CC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33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42820" y="697424"/>
            <a:ext cx="9025180" cy="344062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/>
              <a:t>İYONLAŞTIRICI </a:t>
            </a:r>
            <a:r>
              <a:rPr lang="tr-TR" b="1"/>
              <a:t>RADYASYON </a:t>
            </a:r>
            <a:r>
              <a:rPr lang="tr-TR" b="1" smtClean="0"/>
              <a:t>VE HÜCRE ÜZERİNE ETKİSİ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750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404664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77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404664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10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İyonlaştırıcı radyasyon 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1- Elektromanyetik radyasyon: </a:t>
            </a:r>
            <a:r>
              <a:rPr lang="tr-TR" dirty="0"/>
              <a:t>X ve Gama </a:t>
            </a:r>
            <a:r>
              <a:rPr lang="tr-TR" dirty="0" smtClean="0"/>
              <a:t>ışınları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2- </a:t>
            </a:r>
            <a:r>
              <a:rPr lang="tr-TR" dirty="0" err="1" smtClean="0"/>
              <a:t>Partikuler</a:t>
            </a:r>
            <a:r>
              <a:rPr lang="tr-TR" dirty="0" smtClean="0"/>
              <a:t> radyasyon: </a:t>
            </a:r>
            <a:r>
              <a:rPr lang="tr-TR" dirty="0"/>
              <a:t>elektron, proton, nötron, pi mezon, ağır iyonlar ve alfa partikülleri</a:t>
            </a:r>
          </a:p>
        </p:txBody>
      </p:sp>
    </p:spTree>
    <p:extLst>
      <p:ext uri="{BB962C8B-B14F-4D97-AF65-F5344CB8AC3E}">
        <p14:creationId xmlns:p14="http://schemas.microsoft.com/office/powerpoint/2010/main" val="201429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Elektromanyetik Spektrum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4358"/>
            <a:ext cx="11048999" cy="4351338"/>
          </a:xfrm>
        </p:spPr>
        <p:txBody>
          <a:bodyPr/>
          <a:lstStyle/>
          <a:p>
            <a:r>
              <a:rPr lang="tr-TR" dirty="0"/>
              <a:t>X ve gama ışınları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/>
              <a:t>iyonizan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dirty="0" err="1"/>
              <a:t>R</a:t>
            </a:r>
            <a:r>
              <a:rPr lang="tr-TR" dirty="0" err="1" smtClean="0"/>
              <a:t>adyodalgaları</a:t>
            </a:r>
            <a:r>
              <a:rPr lang="tr-TR" dirty="0"/>
              <a:t>, mikro dalgalar, kızıl ötesi ışınlar, görünür ışık, morötesi ışınlar ve </a:t>
            </a:r>
            <a:r>
              <a:rPr lang="tr-TR" dirty="0" smtClean="0"/>
              <a:t>ultraviyole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 smtClean="0"/>
              <a:t>noniyonizan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17" y="3730027"/>
            <a:ext cx="8404965" cy="27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52407"/>
            <a:ext cx="10515600" cy="5324556"/>
          </a:xfrm>
        </p:spPr>
        <p:txBody>
          <a:bodyPr/>
          <a:lstStyle/>
          <a:p>
            <a:r>
              <a:rPr lang="tr-TR" dirty="0"/>
              <a:t>Elektromanyetik radyasyonun ortak özellikleri: 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1-Boşlukta doğrusal olarak ve  ışık hızıyla yayılırlar ( 300.000 km/</a:t>
            </a:r>
            <a:r>
              <a:rPr lang="tr-TR" dirty="0" err="1"/>
              <a:t>sn</a:t>
            </a:r>
            <a:r>
              <a:rPr lang="tr-TR" dirty="0"/>
              <a:t>).</a:t>
            </a:r>
          </a:p>
          <a:p>
            <a:pPr marL="0" indent="0">
              <a:buNone/>
            </a:pPr>
            <a:r>
              <a:rPr lang="tr-TR" dirty="0"/>
              <a:t>2- Elektrik yükleri yoktur.</a:t>
            </a:r>
          </a:p>
          <a:p>
            <a:pPr marL="0" indent="0">
              <a:buNone/>
            </a:pPr>
            <a:r>
              <a:rPr lang="tr-TR" dirty="0"/>
              <a:t>3- Maddeden geçerken enerjileri saçılma ve </a:t>
            </a:r>
            <a:r>
              <a:rPr lang="tr-TR" dirty="0" err="1"/>
              <a:t>absorbsiyona</a:t>
            </a:r>
            <a:r>
              <a:rPr lang="tr-TR" dirty="0"/>
              <a:t> uğrar. </a:t>
            </a:r>
          </a:p>
          <a:p>
            <a:pPr marL="0" indent="0">
              <a:buNone/>
            </a:pPr>
            <a:r>
              <a:rPr lang="tr-TR" dirty="0"/>
              <a:t>4- Enerjileri dalga boyu ile ters, frekanslarıyla doğru orantılı olarak artar</a:t>
            </a:r>
          </a:p>
          <a:p>
            <a:pPr marL="0" indent="0">
              <a:buNone/>
            </a:pPr>
            <a:r>
              <a:rPr lang="tr-TR" dirty="0"/>
              <a:t>5-Geçtikleri ortamda enerjinin şiddeti uzaklığın karesiyle ters orantılı olarak azalır.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388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2627" y="2506662"/>
            <a:ext cx="10515600" cy="4351338"/>
          </a:xfrm>
        </p:spPr>
        <p:txBody>
          <a:bodyPr/>
          <a:lstStyle/>
          <a:p>
            <a:endParaRPr lang="tr-TR" dirty="0" smtClean="0"/>
          </a:p>
          <a:p>
            <a:pPr marL="914400" lvl="2" indent="0">
              <a:buNone/>
            </a:pPr>
            <a:r>
              <a:rPr lang="tr-TR" sz="3600" dirty="0" smtClean="0"/>
              <a:t>İyonlaştırıcı </a:t>
            </a:r>
            <a:r>
              <a:rPr lang="tr-TR" sz="3600" dirty="0" err="1" smtClean="0"/>
              <a:t>partiküler</a:t>
            </a:r>
            <a:r>
              <a:rPr lang="tr-TR" sz="3600" dirty="0" smtClean="0"/>
              <a:t> radyasyondan klinik olarak en çok kullanılan </a:t>
            </a:r>
            <a:r>
              <a:rPr lang="tr-TR" sz="3600" dirty="0" smtClean="0">
                <a:sym typeface="Wingdings" panose="05000000000000000000" pitchFamily="2" charset="2"/>
              </a:rPr>
              <a:t></a:t>
            </a:r>
            <a:r>
              <a:rPr lang="tr-TR" sz="3600" dirty="0" smtClean="0"/>
              <a:t>elektron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062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76393"/>
            <a:ext cx="10515600" cy="5200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smtClean="0"/>
              <a:t>Elektronlar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ütleleri düşük</a:t>
            </a:r>
            <a:endParaRPr lang="tr-TR" dirty="0"/>
          </a:p>
          <a:p>
            <a:r>
              <a:rPr lang="tr-TR" dirty="0"/>
              <a:t>Y</a:t>
            </a:r>
            <a:r>
              <a:rPr lang="tr-TR" dirty="0" smtClean="0"/>
              <a:t>ükleri </a:t>
            </a:r>
            <a:r>
              <a:rPr lang="tr-TR" dirty="0"/>
              <a:t>negatif </a:t>
            </a:r>
            <a:endParaRPr lang="tr-TR" dirty="0" smtClean="0"/>
          </a:p>
          <a:p>
            <a:r>
              <a:rPr lang="tr-TR" dirty="0" smtClean="0"/>
              <a:t>Lineer </a:t>
            </a:r>
            <a:r>
              <a:rPr lang="tr-TR" dirty="0" err="1"/>
              <a:t>akseleratör</a:t>
            </a:r>
            <a:r>
              <a:rPr lang="tr-TR" dirty="0"/>
              <a:t> veya betatron gibi cihazlarla yüksek enerjilerle </a:t>
            </a:r>
            <a:r>
              <a:rPr lang="tr-TR" dirty="0" err="1" smtClean="0"/>
              <a:t>hızlandırılabilinirler</a:t>
            </a:r>
            <a:endParaRPr lang="tr-TR" dirty="0" smtClean="0"/>
          </a:p>
          <a:p>
            <a:r>
              <a:rPr lang="tr-TR" dirty="0"/>
              <a:t>E</a:t>
            </a:r>
            <a:r>
              <a:rPr lang="tr-TR" dirty="0" smtClean="0"/>
              <a:t>lektronlar </a:t>
            </a:r>
            <a:r>
              <a:rPr lang="tr-TR" dirty="0"/>
              <a:t>nükleer </a:t>
            </a:r>
            <a:r>
              <a:rPr lang="tr-TR" dirty="0" err="1"/>
              <a:t>bozunma</a:t>
            </a:r>
            <a:r>
              <a:rPr lang="tr-TR" dirty="0"/>
              <a:t> esnasında da </a:t>
            </a:r>
            <a:r>
              <a:rPr lang="tr-TR" dirty="0" err="1"/>
              <a:t>üretilebilinirler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X </a:t>
            </a:r>
            <a:r>
              <a:rPr lang="tr-TR" dirty="0"/>
              <a:t>ve gama ışınlarından farklı olarak elektronların belli bir erişim mesafesi yani menzili vardır. </a:t>
            </a:r>
            <a:endParaRPr lang="tr-TR" dirty="0" smtClean="0"/>
          </a:p>
          <a:p>
            <a:r>
              <a:rPr lang="tr-TR" dirty="0" smtClean="0"/>
              <a:t>Plastik</a:t>
            </a:r>
            <a:r>
              <a:rPr lang="tr-TR" dirty="0"/>
              <a:t>, cam veya metal tabakalarla </a:t>
            </a:r>
            <a:r>
              <a:rPr lang="tr-TR" dirty="0" err="1"/>
              <a:t>soğurulabilinirler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031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Proton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	</a:t>
            </a:r>
          </a:p>
          <a:p>
            <a:pPr lvl="1"/>
            <a:r>
              <a:rPr lang="tr-TR" dirty="0" smtClean="0"/>
              <a:t>artı </a:t>
            </a:r>
            <a:r>
              <a:rPr lang="tr-TR" dirty="0"/>
              <a:t>yüklü </a:t>
            </a:r>
            <a:endParaRPr lang="tr-TR" dirty="0" smtClean="0"/>
          </a:p>
          <a:p>
            <a:pPr lvl="1"/>
            <a:r>
              <a:rPr lang="tr-TR" dirty="0" smtClean="0"/>
              <a:t>kütlesi </a:t>
            </a:r>
            <a:r>
              <a:rPr lang="tr-TR" dirty="0"/>
              <a:t>nötronla </a:t>
            </a:r>
            <a:r>
              <a:rPr lang="tr-TR" dirty="0" smtClean="0"/>
              <a:t>aynı </a:t>
            </a:r>
          </a:p>
          <a:p>
            <a:endParaRPr lang="tr-TR" dirty="0"/>
          </a:p>
          <a:p>
            <a:r>
              <a:rPr lang="tr-TR" dirty="0" smtClean="0"/>
              <a:t>Nötron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Yüksüz</a:t>
            </a:r>
          </a:p>
          <a:p>
            <a:pPr lvl="1"/>
            <a:r>
              <a:rPr lang="tr-TR" dirty="0"/>
              <a:t>A</a:t>
            </a:r>
            <a:r>
              <a:rPr lang="tr-TR" dirty="0" smtClean="0"/>
              <a:t>tom çekirdeğinin bir arada durmasını sağlarlar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2468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tr-TR" altLang="tr-TR" sz="4400"/>
              <a:t>Radyasyonun hücre ve doku üzerine  etkileri</a:t>
            </a: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44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Radyasyonun Direk ve İndirek etkisi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0492" y="1913351"/>
            <a:ext cx="4383088" cy="4525963"/>
          </a:xfrm>
        </p:spPr>
        <p:txBody>
          <a:bodyPr/>
          <a:lstStyle/>
          <a:p>
            <a:pPr eaLnBrk="1" hangingPunct="1"/>
            <a:r>
              <a:rPr lang="tr-TR" altLang="tr-TR" dirty="0" err="1"/>
              <a:t>Iyonizasyon</a:t>
            </a:r>
            <a:r>
              <a:rPr lang="tr-TR" altLang="tr-TR" dirty="0"/>
              <a:t> DNA molekülünde: DİREK ETKİ</a:t>
            </a:r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/>
              <a:t>Hücre sitoplazmasında H2O moleküllerinin </a:t>
            </a:r>
            <a:r>
              <a:rPr lang="tr-TR" altLang="tr-TR" dirty="0" err="1"/>
              <a:t>iyonizasyonu</a:t>
            </a:r>
            <a:r>
              <a:rPr lang="tr-TR" altLang="tr-TR" dirty="0" err="1">
                <a:sym typeface="Symbol" panose="05050102010706020507" pitchFamily="18" charset="2"/>
              </a:rPr>
              <a:t></a:t>
            </a:r>
            <a:r>
              <a:rPr lang="tr-TR" altLang="tr-TR" dirty="0" err="1"/>
              <a:t>Serbest</a:t>
            </a:r>
            <a:r>
              <a:rPr lang="tr-TR" altLang="tr-TR" dirty="0"/>
              <a:t> radikaller</a:t>
            </a:r>
            <a:r>
              <a:rPr lang="tr-TR" altLang="tr-TR" dirty="0">
                <a:sym typeface="Symbol" panose="05050102010706020507" pitchFamily="18" charset="2"/>
              </a:rPr>
              <a:t> DNA hasarı: İNDİREK ETKİ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077" name="AutoShape 5" descr="download"/>
          <p:cNvSpPr>
            <a:spLocks noChangeAspect="1" noChangeArrowheads="1"/>
          </p:cNvSpPr>
          <p:nvPr/>
        </p:nvSpPr>
        <p:spPr bwMode="auto">
          <a:xfrm>
            <a:off x="1692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078" name="AutoShape 6" descr="download"/>
          <p:cNvSpPr>
            <a:spLocks noChangeAspect="1" noChangeArrowheads="1"/>
          </p:cNvSpPr>
          <p:nvPr/>
        </p:nvSpPr>
        <p:spPr bwMode="auto">
          <a:xfrm>
            <a:off x="1692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pic>
        <p:nvPicPr>
          <p:cNvPr id="3079" name="Picture 7" descr="ra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628775"/>
            <a:ext cx="379253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405" y="2229633"/>
            <a:ext cx="10677395" cy="3947330"/>
          </a:xfrm>
        </p:spPr>
        <p:txBody>
          <a:bodyPr/>
          <a:lstStyle/>
          <a:p>
            <a:r>
              <a:rPr lang="tr-TR" u="sng" dirty="0"/>
              <a:t>İyonlaştırıcı radyasyon 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	Atomdan </a:t>
            </a:r>
            <a:r>
              <a:rPr lang="tr-TR" dirty="0"/>
              <a:t>elektron koparabilen ve bu şekilde atomu iyonize edebilen radyasyon türüdür.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	Genellikle </a:t>
            </a:r>
            <a:r>
              <a:rPr lang="tr-TR" dirty="0"/>
              <a:t>yüksek enerjili radyasyon iyonlaştırıcı radyasyon olarak tanımlanır.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6466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Indirek etki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405438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/>
              <a:t>X, Gamma ışınlarında 2/3 etki: İndirek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Foton</a:t>
            </a:r>
            <a:r>
              <a:rPr lang="tr-TR" altLang="tr-TR" sz="2400">
                <a:sym typeface="Symbol" panose="05050102010706020507" pitchFamily="18" charset="2"/>
              </a:rPr>
              <a:t>H2O  H2O</a:t>
            </a:r>
            <a:r>
              <a:rPr lang="tr-TR" altLang="tr-TR" sz="2400" baseline="30000">
                <a:sym typeface="Symbol" panose="05050102010706020507" pitchFamily="18" charset="2"/>
              </a:rPr>
              <a:t>+ </a:t>
            </a:r>
            <a:r>
              <a:rPr lang="tr-TR" altLang="tr-TR" sz="2400">
                <a:sym typeface="Symbol" panose="05050102010706020507" pitchFamily="18" charset="2"/>
              </a:rPr>
              <a:t>+ e</a:t>
            </a:r>
            <a:r>
              <a:rPr lang="tr-TR" altLang="tr-TR" sz="2400" baseline="30000">
                <a:sym typeface="Symbol" panose="05050102010706020507" pitchFamily="18" charset="2"/>
              </a:rPr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/>
              <a:t>H2O</a:t>
            </a:r>
            <a:r>
              <a:rPr lang="tr-TR" altLang="tr-TR" sz="2400" baseline="30000"/>
              <a:t>+</a:t>
            </a:r>
            <a:r>
              <a:rPr lang="tr-TR" altLang="tr-TR" sz="2400"/>
              <a:t> + H2O </a:t>
            </a:r>
            <a:r>
              <a:rPr lang="tr-TR" altLang="tr-TR" sz="2400">
                <a:sym typeface="Symbol" panose="05050102010706020507" pitchFamily="18" charset="2"/>
              </a:rPr>
              <a:t>H3O</a:t>
            </a:r>
            <a:r>
              <a:rPr lang="tr-TR" altLang="tr-TR" sz="2400" baseline="30000">
                <a:sym typeface="Symbol" panose="05050102010706020507" pitchFamily="18" charset="2"/>
              </a:rPr>
              <a:t>+</a:t>
            </a:r>
            <a:r>
              <a:rPr lang="tr-TR" altLang="tr-TR" sz="2400">
                <a:sym typeface="Symbol" panose="05050102010706020507" pitchFamily="18" charset="2"/>
              </a:rPr>
              <a:t> + OH</a:t>
            </a:r>
            <a:r>
              <a:rPr lang="en-US" altLang="tr-TR" sz="2400">
                <a:sym typeface="Symbol" panose="05050102010706020507" pitchFamily="18" charset="2"/>
              </a:rPr>
              <a:t>°</a:t>
            </a:r>
            <a:endParaRPr lang="tr-TR" altLang="tr-TR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>
                <a:sym typeface="Symbol" panose="05050102010706020507" pitchFamily="18" charset="2"/>
              </a:rPr>
              <a:t>OH</a:t>
            </a:r>
            <a:r>
              <a:rPr lang="en-US" altLang="tr-TR" sz="2400">
                <a:sym typeface="Symbol" panose="05050102010706020507" pitchFamily="18" charset="2"/>
              </a:rPr>
              <a:t>°</a:t>
            </a:r>
            <a:r>
              <a:rPr lang="tr-TR" altLang="tr-TR" sz="2400">
                <a:sym typeface="Symbol" panose="05050102010706020507" pitchFamily="18" charset="2"/>
              </a:rPr>
              <a:t>+OH</a:t>
            </a:r>
            <a:r>
              <a:rPr lang="en-US" altLang="tr-TR" sz="2400">
                <a:sym typeface="Symbol" panose="05050102010706020507" pitchFamily="18" charset="2"/>
              </a:rPr>
              <a:t>°</a:t>
            </a:r>
            <a:r>
              <a:rPr lang="tr-TR" altLang="tr-TR" sz="2400">
                <a:sym typeface="Symbol" panose="05050102010706020507" pitchFamily="18" charset="2"/>
              </a:rPr>
              <a:t>  H2O2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>
                <a:sym typeface="Symbol" panose="05050102010706020507" pitchFamily="18" charset="2"/>
              </a:rPr>
              <a:t>Moleküler O2:</a:t>
            </a:r>
            <a:br>
              <a:rPr lang="tr-TR" altLang="tr-TR" sz="2400">
                <a:sym typeface="Symbol" panose="05050102010706020507" pitchFamily="18" charset="2"/>
              </a:rPr>
            </a:br>
            <a:r>
              <a:rPr lang="tr-TR" altLang="tr-TR" sz="2400">
                <a:sym typeface="Symbol" panose="05050102010706020507" pitchFamily="18" charset="2"/>
              </a:rPr>
              <a:t>R</a:t>
            </a:r>
            <a:r>
              <a:rPr lang="en-US" altLang="tr-TR" sz="2400">
                <a:sym typeface="Symbol" panose="05050102010706020507" pitchFamily="18" charset="2"/>
              </a:rPr>
              <a:t>°</a:t>
            </a:r>
            <a:r>
              <a:rPr lang="tr-TR" altLang="tr-TR" sz="2400">
                <a:sym typeface="Symbol" panose="05050102010706020507" pitchFamily="18" charset="2"/>
              </a:rPr>
              <a:t>+O2  RO2: HASAR FİKSASYONU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>
                <a:sym typeface="Symbol" panose="05050102010706020507" pitchFamily="18" charset="2"/>
              </a:rPr>
              <a:t>-SH bileşikleri: Serbest radikaller ile birleşip etkisizleştirme</a:t>
            </a:r>
            <a:endParaRPr lang="en-US" altLang="tr-TR" sz="2400">
              <a:sym typeface="Symbol" panose="05050102010706020507" pitchFamily="18" charset="2"/>
            </a:endParaRPr>
          </a:p>
        </p:txBody>
      </p:sp>
      <p:pic>
        <p:nvPicPr>
          <p:cNvPr id="4100" name="Picture 4" descr="rad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44675"/>
            <a:ext cx="3810000" cy="402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Biyolojik etki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6454" y="1690688"/>
            <a:ext cx="7104345" cy="443547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tr-TR" altLang="tr-TR" dirty="0" err="1"/>
              <a:t>X,Gamma</a:t>
            </a:r>
            <a:r>
              <a:rPr lang="tr-TR" altLang="tr-TR" dirty="0"/>
              <a:t> ışını</a:t>
            </a:r>
            <a:endParaRPr lang="tr-TR" altLang="tr-TR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	  		10</a:t>
            </a:r>
            <a:r>
              <a:rPr lang="tr-TR" altLang="tr-TR" baseline="30000" dirty="0">
                <a:sym typeface="Symbol" panose="05050102010706020507" pitchFamily="18" charset="2"/>
              </a:rPr>
              <a:t>-15 </a:t>
            </a:r>
            <a:r>
              <a:rPr lang="tr-TR" altLang="tr-TR" dirty="0" err="1">
                <a:sym typeface="Symbol" panose="05050102010706020507" pitchFamily="18" charset="2"/>
              </a:rPr>
              <a:t>sn</a:t>
            </a:r>
            <a:endParaRPr lang="tr-TR" altLang="tr-TR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</a:t>
            </a:r>
            <a:r>
              <a:rPr lang="tr-TR" altLang="tr-TR" dirty="0" err="1">
                <a:sym typeface="Symbol" panose="05050102010706020507" pitchFamily="18" charset="2"/>
              </a:rPr>
              <a:t>İonizasyon</a:t>
            </a:r>
            <a:endParaRPr lang="tr-TR" altLang="tr-TR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	  		10</a:t>
            </a:r>
            <a:r>
              <a:rPr lang="tr-TR" altLang="tr-TR" baseline="30000" dirty="0">
                <a:sym typeface="Symbol" panose="05050102010706020507" pitchFamily="18" charset="2"/>
              </a:rPr>
              <a:t>-10</a:t>
            </a:r>
            <a:r>
              <a:rPr lang="tr-TR" altLang="tr-TR" dirty="0">
                <a:sym typeface="Symbol" panose="05050102010706020507" pitchFamily="18" charset="2"/>
              </a:rPr>
              <a:t> </a:t>
            </a:r>
            <a:r>
              <a:rPr lang="tr-TR" altLang="tr-TR" dirty="0" err="1">
                <a:sym typeface="Symbol" panose="05050102010706020507" pitchFamily="18" charset="2"/>
              </a:rPr>
              <a:t>sn</a:t>
            </a:r>
            <a:r>
              <a:rPr lang="tr-TR" altLang="tr-TR" dirty="0">
                <a:sym typeface="Symbol" panose="05050102010706020507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İyon Radikal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	  		10</a:t>
            </a:r>
            <a:r>
              <a:rPr lang="tr-TR" altLang="tr-TR" baseline="30000" dirty="0">
                <a:sym typeface="Symbol" panose="05050102010706020507" pitchFamily="18" charset="2"/>
              </a:rPr>
              <a:t>-9</a:t>
            </a:r>
            <a:r>
              <a:rPr lang="tr-TR" altLang="tr-TR" dirty="0">
                <a:sym typeface="Symbol" panose="05050102010706020507" pitchFamily="18" charset="2"/>
              </a:rPr>
              <a:t> </a:t>
            </a:r>
            <a:r>
              <a:rPr lang="tr-TR" altLang="tr-TR" dirty="0" err="1">
                <a:sym typeface="Symbol" panose="05050102010706020507" pitchFamily="18" charset="2"/>
              </a:rPr>
              <a:t>sn</a:t>
            </a:r>
            <a:endParaRPr lang="tr-TR" altLang="tr-TR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Serbest radikal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	  		10</a:t>
            </a:r>
            <a:r>
              <a:rPr lang="tr-TR" altLang="tr-TR" baseline="30000" dirty="0">
                <a:sym typeface="Symbol" panose="05050102010706020507" pitchFamily="18" charset="2"/>
              </a:rPr>
              <a:t>-5</a:t>
            </a:r>
            <a:r>
              <a:rPr lang="tr-TR" altLang="tr-TR" dirty="0">
                <a:sym typeface="Symbol" panose="05050102010706020507" pitchFamily="18" charset="2"/>
              </a:rPr>
              <a:t> </a:t>
            </a:r>
            <a:r>
              <a:rPr lang="tr-TR" altLang="tr-TR" dirty="0" err="1">
                <a:sym typeface="Symbol" panose="05050102010706020507" pitchFamily="18" charset="2"/>
              </a:rPr>
              <a:t>sn</a:t>
            </a:r>
            <a:r>
              <a:rPr lang="tr-TR" altLang="tr-TR" dirty="0">
                <a:sym typeface="Symbol" panose="05050102010706020507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Kimyasal bağlarda kırık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	  		saat-ay-yıllar</a:t>
            </a:r>
          </a:p>
          <a:p>
            <a:pPr eaLnBrk="1" hangingPunct="1">
              <a:buFontTx/>
              <a:buNone/>
            </a:pPr>
            <a:r>
              <a:rPr lang="tr-TR" altLang="tr-TR" dirty="0">
                <a:sym typeface="Symbol" panose="05050102010706020507" pitchFamily="18" charset="2"/>
              </a:rPr>
              <a:t>	Biyolojik etki</a:t>
            </a:r>
          </a:p>
        </p:txBody>
      </p:sp>
    </p:spTree>
    <p:extLst>
      <p:ext uri="{BB962C8B-B14F-4D97-AF65-F5344CB8AC3E}">
        <p14:creationId xmlns:p14="http://schemas.microsoft.com/office/powerpoint/2010/main" val="11741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Radyasyon hasarı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54685"/>
            <a:ext cx="10515600" cy="3922278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Radyasyon Hasarı</a:t>
            </a:r>
            <a:r>
              <a:rPr lang="tr-TR" altLang="tr-TR" dirty="0" smtClean="0">
                <a:sym typeface="Symbol" panose="05050102010706020507" pitchFamily="18" charset="2"/>
              </a:rPr>
              <a:t> Biyolojik etki:</a:t>
            </a:r>
          </a:p>
          <a:p>
            <a:pPr eaLnBrk="1" hangingPunct="1">
              <a:buFontTx/>
              <a:buNone/>
            </a:pPr>
            <a:r>
              <a:rPr lang="tr-TR" altLang="tr-TR" dirty="0" smtClean="0">
                <a:sym typeface="Symbol" panose="05050102010706020507" pitchFamily="18" charset="2"/>
              </a:rPr>
              <a:t>				Hücre ölümü</a:t>
            </a:r>
          </a:p>
          <a:p>
            <a:pPr eaLnBrk="1" hangingPunct="1">
              <a:buFontTx/>
              <a:buNone/>
            </a:pPr>
            <a:r>
              <a:rPr lang="tr-TR" altLang="tr-TR" dirty="0" smtClean="0">
                <a:sym typeface="Symbol" panose="05050102010706020507" pitchFamily="18" charset="2"/>
              </a:rPr>
              <a:t>				Mutasyon,</a:t>
            </a:r>
          </a:p>
          <a:p>
            <a:pPr eaLnBrk="1" hangingPunct="1">
              <a:buFontTx/>
              <a:buNone/>
            </a:pPr>
            <a:r>
              <a:rPr lang="tr-TR" altLang="tr-TR" dirty="0" smtClean="0">
                <a:sym typeface="Symbol" panose="05050102010706020507" pitchFamily="18" charset="2"/>
              </a:rPr>
              <a:t>				</a:t>
            </a:r>
            <a:r>
              <a:rPr lang="tr-TR" altLang="tr-TR" dirty="0" err="1" smtClean="0">
                <a:sym typeface="Symbol" panose="05050102010706020507" pitchFamily="18" charset="2"/>
              </a:rPr>
              <a:t>Karsinogenezis</a:t>
            </a:r>
            <a:endParaRPr lang="tr-TR" altLang="tr-TR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tr-TR" altLang="tr-TR" dirty="0" smtClean="0">
                <a:sym typeface="Symbol" panose="05050102010706020507" pitchFamily="18" charset="2"/>
              </a:rPr>
              <a:t>HEDEF: KROMOZOMAL DNA</a:t>
            </a:r>
          </a:p>
        </p:txBody>
      </p:sp>
    </p:spTree>
    <p:extLst>
      <p:ext uri="{BB962C8B-B14F-4D97-AF65-F5344CB8AC3E}">
        <p14:creationId xmlns:p14="http://schemas.microsoft.com/office/powerpoint/2010/main" val="33743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DNA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3838" cy="4525963"/>
          </a:xfrm>
        </p:spPr>
        <p:txBody>
          <a:bodyPr/>
          <a:lstStyle/>
          <a:p>
            <a:pPr eaLnBrk="1" hangingPunct="1"/>
            <a:r>
              <a:rPr lang="tr-TR" altLang="tr-TR" dirty="0"/>
              <a:t>Sayfa 18 </a:t>
            </a:r>
            <a:r>
              <a:rPr lang="tr-TR" altLang="tr-TR" dirty="0" err="1"/>
              <a:t>fig</a:t>
            </a:r>
            <a:r>
              <a:rPr lang="tr-TR" altLang="tr-TR" dirty="0"/>
              <a:t> 2.1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8197" name="Picture 5" descr="ra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04" y="1600201"/>
            <a:ext cx="39592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ra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772816"/>
            <a:ext cx="3600450" cy="44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DNA hasarı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38611"/>
            <a:ext cx="4033838" cy="4525963"/>
          </a:xfrm>
        </p:spPr>
        <p:txBody>
          <a:bodyPr/>
          <a:lstStyle/>
          <a:p>
            <a:pPr eaLnBrk="1" hangingPunct="1"/>
            <a:r>
              <a:rPr lang="tr-TR" altLang="tr-TR" dirty="0"/>
              <a:t>Tek zincir kırıkları, </a:t>
            </a:r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/>
              <a:t>Çift zincir kırıkları</a:t>
            </a:r>
            <a:r>
              <a:rPr lang="tr-TR" altLang="tr-TR" dirty="0">
                <a:sym typeface="Map Symbols" pitchFamily="2" charset="2"/>
              </a:rPr>
              <a:t></a:t>
            </a:r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/>
              <a:t>Baz hasarı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lvl="5"/>
            <a:endParaRPr lang="tr-TR" altLang="tr-TR" dirty="0"/>
          </a:p>
        </p:txBody>
      </p:sp>
      <p:pic>
        <p:nvPicPr>
          <p:cNvPr id="9221" name="Picture 5" descr="ra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14" y="1600201"/>
            <a:ext cx="3959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Kromozomal aberasyonlar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002082" y="1557339"/>
            <a:ext cx="9958192" cy="4535487"/>
            <a:chOff x="158" y="1344"/>
            <a:chExt cx="5157" cy="2041"/>
          </a:xfrm>
        </p:grpSpPr>
        <p:pic>
          <p:nvPicPr>
            <p:cNvPr id="10244" name="Picture 4" descr="rad6"/>
            <p:cNvPicPr>
              <a:picLocks noChangeAspect="1" noChangeArrowheads="1"/>
            </p:cNvPicPr>
            <p:nvPr/>
          </p:nvPicPr>
          <p:blipFill>
            <a:blip r:embed="rId2">
              <a:lum bright="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48"/>
            <a:stretch>
              <a:fillRect/>
            </a:stretch>
          </p:blipFill>
          <p:spPr bwMode="auto">
            <a:xfrm>
              <a:off x="158" y="1344"/>
              <a:ext cx="3538" cy="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5" name="Picture 5" descr="rad6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25" r="48291" b="1178"/>
            <a:stretch>
              <a:fillRect/>
            </a:stretch>
          </p:blipFill>
          <p:spPr bwMode="auto">
            <a:xfrm>
              <a:off x="3696" y="1344"/>
              <a:ext cx="1619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Hücre ölümü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3567" y="1981200"/>
            <a:ext cx="5506233" cy="4114800"/>
          </a:xfrm>
        </p:spPr>
        <p:txBody>
          <a:bodyPr/>
          <a:lstStyle/>
          <a:p>
            <a:pPr algn="just" eaLnBrk="1" hangingPunct="1"/>
            <a:r>
              <a:rPr lang="tr-TR" altLang="tr-TR" dirty="0" err="1"/>
              <a:t>Mitotik</a:t>
            </a:r>
            <a:r>
              <a:rPr lang="tr-TR" altLang="tr-TR" dirty="0"/>
              <a:t> hücre ölümü</a:t>
            </a:r>
          </a:p>
          <a:p>
            <a:pPr algn="just" eaLnBrk="1" hangingPunct="1">
              <a:buFontTx/>
              <a:buNone/>
            </a:pPr>
            <a:r>
              <a:rPr lang="tr-TR" altLang="tr-TR" dirty="0"/>
              <a:t>	en sık hücre ölüm şekli</a:t>
            </a:r>
          </a:p>
          <a:p>
            <a:pPr algn="just" eaLnBrk="1" hangingPunct="1">
              <a:buFontTx/>
              <a:buNone/>
            </a:pPr>
            <a:r>
              <a:rPr lang="tr-TR" altLang="tr-TR" dirty="0"/>
              <a:t>	asıl etki: </a:t>
            </a:r>
            <a:r>
              <a:rPr lang="tr-TR" altLang="tr-TR" dirty="0" err="1"/>
              <a:t>asimmetrik</a:t>
            </a:r>
            <a:r>
              <a:rPr lang="tr-TR" altLang="tr-TR" dirty="0"/>
              <a:t> </a:t>
            </a:r>
            <a:r>
              <a:rPr lang="tr-TR" altLang="tr-TR" dirty="0" err="1"/>
              <a:t>kro</a:t>
            </a:r>
            <a:r>
              <a:rPr lang="tr-TR" altLang="tr-TR" dirty="0"/>
              <a:t>. </a:t>
            </a:r>
            <a:r>
              <a:rPr lang="tr-TR" altLang="tr-TR" dirty="0" smtClean="0"/>
              <a:t>Aberasyonları</a:t>
            </a:r>
          </a:p>
          <a:p>
            <a:pPr algn="just" eaLnBrk="1" hangingPunct="1">
              <a:buFontTx/>
              <a:buNone/>
            </a:pPr>
            <a:r>
              <a:rPr lang="tr-TR" altLang="tr-TR" dirty="0"/>
              <a:t>		</a:t>
            </a:r>
          </a:p>
          <a:p>
            <a:pPr algn="just" eaLnBrk="1" hangingPunct="1"/>
            <a:r>
              <a:rPr lang="tr-TR" altLang="tr-TR" dirty="0" err="1"/>
              <a:t>Apoptozis</a:t>
            </a:r>
            <a:endParaRPr lang="tr-TR" altLang="tr-TR" dirty="0"/>
          </a:p>
          <a:p>
            <a:pPr eaLnBrk="1" hangingPunct="1">
              <a:buFontTx/>
              <a:buNone/>
            </a:pPr>
            <a:r>
              <a:rPr lang="tr-TR" altLang="tr-TR" dirty="0"/>
              <a:t>		</a:t>
            </a:r>
          </a:p>
        </p:txBody>
      </p:sp>
      <p:pic>
        <p:nvPicPr>
          <p:cNvPr id="11268" name="Picture 5" descr="ra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4" y="1390389"/>
            <a:ext cx="4321175" cy="42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Apoptozis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853851"/>
            <a:ext cx="4798512" cy="4323111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Programlanmış hücre ölümü</a:t>
            </a:r>
          </a:p>
          <a:p>
            <a:pPr eaLnBrk="1" hangingPunct="1">
              <a:buFontTx/>
              <a:buNone/>
            </a:pPr>
            <a:r>
              <a:rPr lang="tr-TR" altLang="tr-TR" dirty="0" smtClean="0"/>
              <a:t>			p53 </a:t>
            </a:r>
          </a:p>
          <a:p>
            <a:pPr eaLnBrk="1" hangingPunct="1">
              <a:buFontTx/>
              <a:buNone/>
            </a:pPr>
            <a:r>
              <a:rPr lang="tr-TR" altLang="tr-TR" dirty="0" smtClean="0"/>
              <a:t>			BCL-2 ailesi</a:t>
            </a:r>
          </a:p>
          <a:p>
            <a:pPr eaLnBrk="1" hangingPunct="1">
              <a:buFontTx/>
              <a:buNone/>
            </a:pPr>
            <a:r>
              <a:rPr lang="tr-TR" altLang="tr-TR" dirty="0" smtClean="0"/>
              <a:t>			CD 95/Fas/Apo-1 </a:t>
            </a:r>
            <a:r>
              <a:rPr lang="tr-TR" altLang="tr-TR" dirty="0" err="1" smtClean="0"/>
              <a:t>ligand</a:t>
            </a:r>
            <a:endParaRPr lang="tr-TR" altLang="tr-TR" dirty="0" smtClean="0"/>
          </a:p>
          <a:p>
            <a:pPr eaLnBrk="1" hangingPunct="1">
              <a:buFontTx/>
              <a:buNone/>
            </a:pPr>
            <a:r>
              <a:rPr lang="tr-TR" altLang="tr-TR" dirty="0" smtClean="0"/>
              <a:t>			TNFR (TRAIL)</a:t>
            </a:r>
          </a:p>
        </p:txBody>
      </p:sp>
      <p:pic>
        <p:nvPicPr>
          <p:cNvPr id="5" name="Picture 4" descr="DSC006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214" b="6827"/>
          <a:stretch>
            <a:fillRect/>
          </a:stretch>
        </p:blipFill>
        <p:spPr>
          <a:xfrm>
            <a:off x="6172200" y="2056850"/>
            <a:ext cx="5181600" cy="388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Radyasyona bağlı apoptozis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093" y="2066794"/>
            <a:ext cx="10141907" cy="402920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dirty="0"/>
              <a:t>Normal dokularda yüksek oranda hücre tipine bağlı </a:t>
            </a:r>
          </a:p>
          <a:p>
            <a:pPr eaLnBrk="1" hangingPunct="1">
              <a:buFontTx/>
              <a:buNone/>
            </a:pPr>
            <a:endParaRPr lang="tr-TR" altLang="tr-TR" dirty="0"/>
          </a:p>
          <a:p>
            <a:pPr eaLnBrk="1" hangingPunct="1">
              <a:buFontTx/>
              <a:buNone/>
            </a:pPr>
            <a:r>
              <a:rPr lang="tr-TR" altLang="tr-TR" dirty="0" err="1"/>
              <a:t>Hematopoetik</a:t>
            </a:r>
            <a:r>
              <a:rPr lang="tr-TR" altLang="tr-TR" dirty="0"/>
              <a:t> h, </a:t>
            </a:r>
            <a:r>
              <a:rPr lang="tr-TR" altLang="tr-TR" dirty="0" err="1"/>
              <a:t>germ</a:t>
            </a:r>
            <a:r>
              <a:rPr lang="tr-TR" altLang="tr-TR" dirty="0"/>
              <a:t> h.de radyasyon sonrası asıl ölüm şekli</a:t>
            </a:r>
          </a:p>
          <a:p>
            <a:pPr eaLnBrk="1" hangingPunct="1">
              <a:buFontTx/>
              <a:buNone/>
            </a:pPr>
            <a:endParaRPr lang="tr-TR" altLang="tr-TR" dirty="0"/>
          </a:p>
          <a:p>
            <a:pPr eaLnBrk="1" hangingPunct="1">
              <a:buFontTx/>
              <a:buNone/>
            </a:pPr>
            <a:r>
              <a:rPr lang="tr-TR" altLang="tr-TR" dirty="0" err="1"/>
              <a:t>Tümöral</a:t>
            </a:r>
            <a:r>
              <a:rPr lang="tr-TR" altLang="tr-TR" dirty="0"/>
              <a:t> dokularda da </a:t>
            </a:r>
            <a:r>
              <a:rPr lang="tr-TR" altLang="tr-TR" dirty="0" err="1"/>
              <a:t>apoptotik</a:t>
            </a:r>
            <a:r>
              <a:rPr lang="tr-TR" altLang="tr-TR" dirty="0"/>
              <a:t> ölüm mevcut ancak </a:t>
            </a:r>
            <a:r>
              <a:rPr lang="tr-TR" altLang="tr-TR" dirty="0" err="1"/>
              <a:t>mitotik</a:t>
            </a:r>
            <a:r>
              <a:rPr lang="tr-TR" altLang="tr-TR" dirty="0"/>
              <a:t> hücre ölümü de en az </a:t>
            </a:r>
            <a:r>
              <a:rPr lang="tr-TR" altLang="tr-TR" dirty="0" err="1"/>
              <a:t>apoptozis</a:t>
            </a:r>
            <a:r>
              <a:rPr lang="tr-TR" altLang="tr-TR" dirty="0"/>
              <a:t> kadar önemli.</a:t>
            </a:r>
          </a:p>
        </p:txBody>
      </p:sp>
    </p:spTree>
    <p:extLst>
      <p:ext uri="{BB962C8B-B14F-4D97-AF65-F5344CB8AC3E}">
        <p14:creationId xmlns:p14="http://schemas.microsoft.com/office/powerpoint/2010/main" val="13552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2207569" y="1340769"/>
            <a:ext cx="7776864" cy="177861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</a:pPr>
            <a:r>
              <a:rPr lang="tr-TR" dirty="0"/>
              <a:t>8 Kasım 1895 de Wilhelm </a:t>
            </a:r>
            <a:r>
              <a:rPr lang="tr-TR" dirty="0" err="1"/>
              <a:t>Conrad</a:t>
            </a:r>
            <a:r>
              <a:rPr lang="tr-TR" dirty="0"/>
              <a:t> Röntgen tarafından          X-ışınlarının keşfi (ilk klinik görüntü),  </a:t>
            </a:r>
          </a:p>
          <a:p>
            <a:pPr>
              <a:buFont typeface="Arial"/>
              <a:buNone/>
            </a:pPr>
            <a:r>
              <a:rPr lang="tr-TR" dirty="0"/>
              <a:t>                                                   </a:t>
            </a:r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2423594" y="624110"/>
            <a:ext cx="6912767" cy="1280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b="1"/>
              <a:t>RADYASYONUN KEŞFİ</a:t>
            </a:r>
            <a:endParaRPr lang="tr-TR" sz="36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04" y="2492895"/>
            <a:ext cx="2774399" cy="3615654"/>
          </a:xfrm>
          <a:prstGeom prst="rect">
            <a:avLst/>
          </a:prstGeom>
        </p:spPr>
      </p:pic>
      <p:pic>
        <p:nvPicPr>
          <p:cNvPr id="6" name="Picture 10" descr="ront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293" y="2492897"/>
            <a:ext cx="2893659" cy="36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96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2135561" y="1341438"/>
            <a:ext cx="4860553" cy="4906962"/>
          </a:xfrm>
        </p:spPr>
        <p:txBody>
          <a:bodyPr>
            <a:normAutofit/>
          </a:bodyPr>
          <a:lstStyle/>
          <a:p>
            <a:pPr algn="just"/>
            <a:endParaRPr lang="tr-TR" dirty="0"/>
          </a:p>
          <a:p>
            <a:pPr algn="just"/>
            <a:endParaRPr lang="tr-TR" dirty="0"/>
          </a:p>
          <a:p>
            <a:pPr algn="just">
              <a:buClr>
                <a:srgbClr val="FF0000"/>
              </a:buClr>
            </a:pPr>
            <a:r>
              <a:rPr lang="tr-TR" sz="2400" dirty="0"/>
              <a:t>1902 yılında da </a:t>
            </a:r>
            <a:r>
              <a:rPr lang="tr-TR" sz="2400" dirty="0" err="1"/>
              <a:t>Piere</a:t>
            </a:r>
            <a:r>
              <a:rPr lang="tr-TR" sz="2400" dirty="0"/>
              <a:t> ve Marie </a:t>
            </a:r>
            <a:r>
              <a:rPr lang="tr-TR" sz="2400" dirty="0" err="1"/>
              <a:t>Curie</a:t>
            </a:r>
            <a:r>
              <a:rPr lang="tr-TR" sz="2400" dirty="0"/>
              <a:t> tarafından Radyumun keşfini takiben, radyasyon kaynakları tıpta, sanayide, tarım ve araştırmada artan bir hızla kullanılmaya başlanmıştır.</a:t>
            </a:r>
          </a:p>
          <a:p>
            <a:pPr algn="just"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2135560" y="548681"/>
            <a:ext cx="7596336" cy="1303337"/>
          </a:xfrm>
        </p:spPr>
        <p:txBody>
          <a:bodyPr/>
          <a:lstStyle/>
          <a:p>
            <a:pPr algn="ctr"/>
            <a:r>
              <a:rPr lang="tr-TR" sz="3600" b="1" dirty="0"/>
              <a:t>RADYASYONUN KEŞFİ</a:t>
            </a:r>
          </a:p>
        </p:txBody>
      </p:sp>
      <p:pic>
        <p:nvPicPr>
          <p:cNvPr id="4" name="Picture 4" descr="pierreandma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96114" y="1556792"/>
            <a:ext cx="3060327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09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 rot="10800000" flipV="1">
            <a:off x="2279576" y="3893622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cs typeface="Arial" panose="020B0604020202020204" pitchFamily="34" charset="0"/>
              </a:rPr>
              <a:t>Enerjinin elektromanyetik dalgalar veya parçacıklar halinde yayınlanması, boşluğa veya bir ortama aktarılması</a:t>
            </a:r>
          </a:p>
          <a:p>
            <a:endParaRPr lang="tr-TR" sz="2000" b="1" dirty="0">
              <a:solidFill>
                <a:srgbClr val="C100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511824" y="1340769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25070" algn="ctr"/>
            <a:r>
              <a:rPr lang="tr-TR" sz="3600" b="1" dirty="0">
                <a:cs typeface="Arial" panose="020B0604020202020204" pitchFamily="34" charset="0"/>
              </a:rPr>
              <a:t>RADYASYON NEDİR ? </a:t>
            </a:r>
            <a:endParaRPr lang="tr-TR" sz="3600" dirty="0">
              <a:cs typeface="Arial" panose="020B0604020202020204" pitchFamily="34" charset="0"/>
            </a:endParaRPr>
          </a:p>
        </p:txBody>
      </p:sp>
      <p:pic>
        <p:nvPicPr>
          <p:cNvPr id="11" name="Picture 4" descr="CAWPIJ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404664"/>
            <a:ext cx="2736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14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32656"/>
            <a:ext cx="856895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7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340768"/>
            <a:ext cx="73448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2901788" y="620688"/>
            <a:ext cx="6620676" cy="1033450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4000" b="1" dirty="0">
                <a:latin typeface="+mn-lt"/>
                <a:cs typeface="Arial" panose="020B0604020202020204" pitchFamily="34" charset="0"/>
              </a:rPr>
              <a:t>RADYASYON ÇEŞİTLERİ</a:t>
            </a:r>
            <a:endParaRPr lang="tr-TR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1919536" y="1484784"/>
            <a:ext cx="8280920" cy="52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/>
              <a:t>   Madde ile etkileşmesine göre;</a:t>
            </a:r>
          </a:p>
        </p:txBody>
      </p:sp>
      <p:grpSp>
        <p:nvGrpSpPr>
          <p:cNvPr id="55" name="Group 4"/>
          <p:cNvGrpSpPr>
            <a:grpSpLocks/>
          </p:cNvGrpSpPr>
          <p:nvPr/>
        </p:nvGrpSpPr>
        <p:grpSpPr bwMode="auto">
          <a:xfrm>
            <a:off x="1919537" y="1988840"/>
            <a:ext cx="8579867" cy="4296540"/>
            <a:chOff x="593" y="1361"/>
            <a:chExt cx="4825" cy="2191"/>
          </a:xfrm>
        </p:grpSpPr>
        <p:sp>
          <p:nvSpPr>
            <p:cNvPr id="56" name="Line 5"/>
            <p:cNvSpPr>
              <a:spLocks noChangeShapeType="1"/>
            </p:cNvSpPr>
            <p:nvPr/>
          </p:nvSpPr>
          <p:spPr bwMode="auto">
            <a:xfrm flipV="1">
              <a:off x="3006" y="1581"/>
              <a:ext cx="1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3006" y="1581"/>
              <a:ext cx="1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>
              <a:off x="2908" y="1792"/>
              <a:ext cx="9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3006" y="1792"/>
              <a:ext cx="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V="1">
              <a:off x="1751" y="1902"/>
              <a:ext cx="1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751" y="1902"/>
              <a:ext cx="1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653" y="2113"/>
              <a:ext cx="9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751" y="2113"/>
              <a:ext cx="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151" y="2223"/>
              <a:ext cx="1" cy="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648" y="2418"/>
              <a:ext cx="1005" cy="50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772" y="2456"/>
              <a:ext cx="80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Hızlı elektronlar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742" y="2599"/>
              <a:ext cx="86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Beta parçacıkları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756" y="2743"/>
              <a:ext cx="83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Alfa parçacıkları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648" y="2418"/>
              <a:ext cx="1005" cy="50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648" y="2003"/>
              <a:ext cx="1005" cy="22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71" name="Rectangle 20"/>
            <p:cNvSpPr>
              <a:spLocks noChangeArrowheads="1"/>
            </p:cNvSpPr>
            <p:nvPr/>
          </p:nvSpPr>
          <p:spPr bwMode="auto">
            <a:xfrm>
              <a:off x="777" y="2041"/>
              <a:ext cx="79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 dirty="0">
                  <a:solidFill>
                    <a:srgbClr val="000000"/>
                  </a:solidFill>
                </a:rPr>
                <a:t>PARÇACIK TİPİ</a:t>
              </a:r>
              <a:endParaRPr kumimoji="1" lang="tr-TR" altLang="tr-TR" sz="3200" b="1" dirty="0">
                <a:solidFill>
                  <a:schemeClr val="accent2"/>
                </a:solidFill>
              </a:endParaRPr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648" y="2003"/>
              <a:ext cx="1005" cy="2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2351" y="2223"/>
              <a:ext cx="1" cy="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1848" y="2418"/>
              <a:ext cx="1005" cy="50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2148" y="2456"/>
              <a:ext cx="45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X-Işınları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2037" y="2599"/>
              <a:ext cx="67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Gama ışınları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1848" y="2418"/>
              <a:ext cx="1005" cy="50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848" y="2003"/>
              <a:ext cx="1005" cy="22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79" name="Rectangle 28"/>
            <p:cNvSpPr>
              <a:spLocks noChangeArrowheads="1"/>
            </p:cNvSpPr>
            <p:nvPr/>
          </p:nvSpPr>
          <p:spPr bwMode="auto">
            <a:xfrm>
              <a:off x="2069" y="2041"/>
              <a:ext cx="60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DALGA TİPİ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1848" y="2003"/>
              <a:ext cx="1005" cy="2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81" name="Rectangle 30"/>
            <p:cNvSpPr>
              <a:spLocks noChangeArrowheads="1"/>
            </p:cNvSpPr>
            <p:nvPr/>
          </p:nvSpPr>
          <p:spPr bwMode="auto">
            <a:xfrm>
              <a:off x="593" y="1682"/>
              <a:ext cx="2315" cy="2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tr-TR" altLang="tr-TR"/>
            </a:p>
          </p:txBody>
        </p:sp>
        <p:sp>
          <p:nvSpPr>
            <p:cNvPr id="82" name="Rectangle 31"/>
            <p:cNvSpPr>
              <a:spLocks noChangeArrowheads="1"/>
            </p:cNvSpPr>
            <p:nvPr/>
          </p:nvSpPr>
          <p:spPr bwMode="auto">
            <a:xfrm>
              <a:off x="1023" y="1720"/>
              <a:ext cx="150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 dirty="0">
                  <a:solidFill>
                    <a:srgbClr val="000000"/>
                  </a:solidFill>
                </a:rPr>
                <a:t>İYONLAŞTIRICI RADYASYON</a:t>
              </a:r>
              <a:endParaRPr kumimoji="1" lang="tr-TR" altLang="tr-TR" sz="3200" b="1" dirty="0">
                <a:solidFill>
                  <a:schemeClr val="accent2"/>
                </a:solidFill>
              </a:endParaRP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593" y="1682"/>
              <a:ext cx="2315" cy="2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4260" y="1902"/>
              <a:ext cx="1" cy="1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5" name="Rectangle 34"/>
            <p:cNvSpPr>
              <a:spLocks noChangeArrowheads="1"/>
            </p:cNvSpPr>
            <p:nvPr/>
          </p:nvSpPr>
          <p:spPr bwMode="auto">
            <a:xfrm>
              <a:off x="3762" y="2515"/>
              <a:ext cx="1068" cy="5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86" name="Rectangle 35"/>
            <p:cNvSpPr>
              <a:spLocks noChangeArrowheads="1"/>
            </p:cNvSpPr>
            <p:nvPr/>
          </p:nvSpPr>
          <p:spPr bwMode="auto">
            <a:xfrm>
              <a:off x="3880" y="2515"/>
              <a:ext cx="80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Radyo dalgaları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87" name="Rectangle 36"/>
            <p:cNvSpPr>
              <a:spLocks noChangeArrowheads="1"/>
            </p:cNvSpPr>
            <p:nvPr/>
          </p:nvSpPr>
          <p:spPr bwMode="auto">
            <a:xfrm>
              <a:off x="3931" y="2659"/>
              <a:ext cx="70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 dirty="0">
                  <a:solidFill>
                    <a:srgbClr val="000000"/>
                  </a:solidFill>
                </a:rPr>
                <a:t>Mikrodalgalar</a:t>
              </a:r>
              <a:endParaRPr kumimoji="1" lang="tr-TR" altLang="tr-TR" sz="3200" b="1" dirty="0">
                <a:solidFill>
                  <a:schemeClr val="accent2"/>
                </a:solidFill>
              </a:endParaRPr>
            </a:p>
          </p:txBody>
        </p:sp>
        <p:sp>
          <p:nvSpPr>
            <p:cNvPr id="88" name="Rectangle 37"/>
            <p:cNvSpPr>
              <a:spLocks noChangeArrowheads="1"/>
            </p:cNvSpPr>
            <p:nvPr/>
          </p:nvSpPr>
          <p:spPr bwMode="auto">
            <a:xfrm>
              <a:off x="3825" y="2802"/>
              <a:ext cx="91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Kızılötesi dalgalar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3909" y="2946"/>
              <a:ext cx="75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Görülebilir ışık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4260" y="2316"/>
              <a:ext cx="1" cy="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3758" y="2504"/>
              <a:ext cx="1072" cy="59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3758" y="2096"/>
              <a:ext cx="1005" cy="22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3981" y="2134"/>
              <a:ext cx="60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500" b="1">
                  <a:solidFill>
                    <a:srgbClr val="000000"/>
                  </a:solidFill>
                </a:rPr>
                <a:t>DALGA TİPİ</a:t>
              </a:r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3758" y="2096"/>
              <a:ext cx="1005" cy="2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3098" y="1677"/>
              <a:ext cx="2315" cy="220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tr-TR" altLang="tr-TR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İYONLAŞTIRICI OLMAYAN RADYASYON</a:t>
              </a:r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4285" y="1720"/>
              <a:ext cx="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kumimoji="1" lang="tr-TR" altLang="tr-TR" sz="3200" b="1">
                <a:solidFill>
                  <a:schemeClr val="accent2"/>
                </a:solidFill>
              </a:endParaRPr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3103" y="1682"/>
              <a:ext cx="2315" cy="2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98" name="Rectangle 47"/>
            <p:cNvSpPr>
              <a:spLocks noChangeArrowheads="1"/>
            </p:cNvSpPr>
            <p:nvPr/>
          </p:nvSpPr>
          <p:spPr bwMode="auto">
            <a:xfrm>
              <a:off x="1848" y="1361"/>
              <a:ext cx="2315" cy="2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tr-TR" altLang="tr-TR"/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2574" y="1399"/>
              <a:ext cx="91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2000" b="1" dirty="0">
                  <a:solidFill>
                    <a:srgbClr val="000000"/>
                  </a:solidFill>
                </a:rPr>
                <a:t>RADYASYON</a:t>
              </a:r>
            </a:p>
          </p:txBody>
        </p:sp>
        <p:sp>
          <p:nvSpPr>
            <p:cNvPr id="100" name="Rectangle 49"/>
            <p:cNvSpPr>
              <a:spLocks noChangeArrowheads="1"/>
            </p:cNvSpPr>
            <p:nvPr/>
          </p:nvSpPr>
          <p:spPr bwMode="auto">
            <a:xfrm>
              <a:off x="1848" y="1361"/>
              <a:ext cx="2315" cy="2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01" name="Line 50"/>
            <p:cNvSpPr>
              <a:spLocks noChangeShapeType="1"/>
            </p:cNvSpPr>
            <p:nvPr/>
          </p:nvSpPr>
          <p:spPr bwMode="auto">
            <a:xfrm>
              <a:off x="1175" y="2946"/>
              <a:ext cx="1" cy="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2" name="Rectangle 51"/>
            <p:cNvSpPr>
              <a:spLocks noChangeArrowheads="1"/>
            </p:cNvSpPr>
            <p:nvPr/>
          </p:nvSpPr>
          <p:spPr bwMode="auto">
            <a:xfrm>
              <a:off x="672" y="3141"/>
              <a:ext cx="1005" cy="411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03" name="Rectangle 52"/>
            <p:cNvSpPr>
              <a:spLocks noChangeArrowheads="1"/>
            </p:cNvSpPr>
            <p:nvPr/>
          </p:nvSpPr>
          <p:spPr bwMode="auto">
            <a:xfrm>
              <a:off x="690" y="3142"/>
              <a:ext cx="98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tr-TR" altLang="tr-TR" sz="1400" b="1">
                  <a:solidFill>
                    <a:srgbClr val="000000"/>
                  </a:solidFill>
                </a:rPr>
                <a:t>Dolaylı iyonlaştırıcı</a:t>
              </a:r>
            </a:p>
            <a:p>
              <a:pPr algn="ctr"/>
              <a:r>
                <a:rPr kumimoji="1" lang="tr-TR" altLang="tr-TR" sz="1400" b="1">
                  <a:solidFill>
                    <a:srgbClr val="000000"/>
                  </a:solidFill>
                </a:rPr>
                <a:t>Nötron parçacıkları</a:t>
              </a:r>
              <a:endParaRPr kumimoji="1" lang="tr-TR" altLang="tr-TR" sz="1400" b="1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1040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80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595</Words>
  <Application>Microsoft Office PowerPoint</Application>
  <PresentationFormat>Geniş ekran</PresentationFormat>
  <Paragraphs>130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Map Symbols</vt:lpstr>
      <vt:lpstr>Symbol</vt:lpstr>
      <vt:lpstr>Wingdings</vt:lpstr>
      <vt:lpstr>Office Teması</vt:lpstr>
      <vt:lpstr>   İYONLAŞTIRICI RADYASYON VE HÜCRE ÜZERİNE ETKİSİ </vt:lpstr>
      <vt:lpstr>PowerPoint Sunusu</vt:lpstr>
      <vt:lpstr>PowerPoint Sunusu</vt:lpstr>
      <vt:lpstr>RADYASYONUN KEŞFİ</vt:lpstr>
      <vt:lpstr>PowerPoint Sunusu</vt:lpstr>
      <vt:lpstr>PowerPoint Sunusu</vt:lpstr>
      <vt:lpstr>PowerPoint Sunusu</vt:lpstr>
      <vt:lpstr>    RADYASYON ÇEŞİTLERİ</vt:lpstr>
      <vt:lpstr>PowerPoint Sunusu</vt:lpstr>
      <vt:lpstr>PowerPoint Sunusu</vt:lpstr>
      <vt:lpstr>PowerPoint Sunusu</vt:lpstr>
      <vt:lpstr>PowerPoint Sunusu</vt:lpstr>
      <vt:lpstr>Elektromanyetik Spektrum</vt:lpstr>
      <vt:lpstr>PowerPoint Sunusu</vt:lpstr>
      <vt:lpstr>PowerPoint Sunusu</vt:lpstr>
      <vt:lpstr>PowerPoint Sunusu</vt:lpstr>
      <vt:lpstr>PowerPoint Sunusu</vt:lpstr>
      <vt:lpstr>Radyasyonun hücre ve doku üzerine  etkileri</vt:lpstr>
      <vt:lpstr>Radyasyonun Direk ve İndirek etkisi</vt:lpstr>
      <vt:lpstr>Indirek etki</vt:lpstr>
      <vt:lpstr>Biyolojik etki</vt:lpstr>
      <vt:lpstr>Radyasyon hasarı</vt:lpstr>
      <vt:lpstr>DNA </vt:lpstr>
      <vt:lpstr>DNA hasarı</vt:lpstr>
      <vt:lpstr>Kromozomal aberasyonlar</vt:lpstr>
      <vt:lpstr>Hücre ölümü</vt:lpstr>
      <vt:lpstr>Apoptozis</vt:lpstr>
      <vt:lpstr>Radyasyona bağlı apoptozis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DERS1 İYONLAŞTIRICI RADYASYON VE RADYASYON ENERJİ ABSORBSİYONU</dc:title>
  <dc:creator>SUMERYA</dc:creator>
  <cp:lastModifiedBy>user</cp:lastModifiedBy>
  <cp:revision>16</cp:revision>
  <dcterms:created xsi:type="dcterms:W3CDTF">2019-02-24T08:12:16Z</dcterms:created>
  <dcterms:modified xsi:type="dcterms:W3CDTF">2021-03-30T11:58:24Z</dcterms:modified>
</cp:coreProperties>
</file>