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84" r:id="rId2"/>
    <p:sldId id="283" r:id="rId3"/>
    <p:sldId id="282" r:id="rId4"/>
    <p:sldId id="281" r:id="rId5"/>
    <p:sldId id="280" r:id="rId6"/>
    <p:sldId id="279"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401FB45-9E28-4BA7-ACE6-E72736AD77AC}" type="datetimeFigureOut">
              <a:rPr lang="tr-TR" smtClean="0"/>
              <a:t>10.05.2020</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79D3C614-8013-4D92-854D-5E547B94C90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401FB45-9E28-4BA7-ACE6-E72736AD77A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401FB45-9E28-4BA7-ACE6-E72736AD77A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401FB45-9E28-4BA7-ACE6-E72736AD77A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
        <p:nvSpPr>
          <p:cNvPr id="7" name="Başlık 6"/>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401FB45-9E28-4BA7-ACE6-E72736AD77A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D3C614-8013-4D92-854D-5E547B94C909}"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401FB45-9E28-4BA7-ACE6-E72736AD77AC}"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D3C614-8013-4D92-854D-5E547B94C909}" type="slidenum">
              <a:rPr lang="tr-TR" smtClean="0"/>
              <a:t>‹#›</a:t>
            </a:fld>
            <a:endParaRPr lang="tr-TR"/>
          </a:p>
        </p:txBody>
      </p:sp>
      <p:sp>
        <p:nvSpPr>
          <p:cNvPr id="8" name="Başlık 7"/>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401FB45-9E28-4BA7-ACE6-E72736AD77AC}"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9D3C614-8013-4D92-854D-5E547B94C90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401FB45-9E28-4BA7-ACE6-E72736AD77AC}"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9D3C614-8013-4D92-854D-5E547B94C909}" type="slidenum">
              <a:rPr lang="tr-TR" smtClean="0"/>
              <a:t>‹#›</a:t>
            </a:fld>
            <a:endParaRPr lang="tr-TR"/>
          </a:p>
        </p:txBody>
      </p:sp>
      <p:sp>
        <p:nvSpPr>
          <p:cNvPr id="6" name="Başlık 5"/>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01FB45-9E28-4BA7-ACE6-E72736AD77AC}"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9D3C614-8013-4D92-854D-5E547B94C90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A401FB45-9E28-4BA7-ACE6-E72736AD77AC}"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D3C614-8013-4D92-854D-5E547B94C90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401FB45-9E28-4BA7-ACE6-E72736AD77AC}" type="datetimeFigureOut">
              <a:rPr lang="tr-TR" smtClean="0"/>
              <a:t>10.05.2020</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79D3C614-8013-4D92-854D-5E547B94C909}"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401FB45-9E28-4BA7-ACE6-E72736AD77AC}" type="datetimeFigureOut">
              <a:rPr lang="tr-TR" smtClean="0"/>
              <a:t>10.05.2020</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9D3C614-8013-4D92-854D-5E547B94C90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95536" y="620688"/>
            <a:ext cx="8229600" cy="5458618"/>
          </a:xfrm>
        </p:spPr>
        <p:txBody>
          <a:bodyPr>
            <a:normAutofit/>
          </a:bodyPr>
          <a:lstStyle/>
          <a:p>
            <a:pPr algn="ctr"/>
            <a:r>
              <a:rPr lang="tr-TR" sz="6600" dirty="0">
                <a:solidFill>
                  <a:srgbClr val="FF0000"/>
                </a:solidFill>
                <a:effectLst/>
              </a:rPr>
              <a:t> BEBEKLERDE YABANCI CİSME BAĞLI SOLUNUM YOLU TIKANMALARI</a:t>
            </a:r>
            <a:endParaRPr lang="tr-TR" sz="6600" dirty="0">
              <a:solidFill>
                <a:srgbClr val="FF0000"/>
              </a:solidFill>
            </a:endParaRPr>
          </a:p>
        </p:txBody>
      </p:sp>
    </p:spTree>
    <p:extLst>
      <p:ext uri="{BB962C8B-B14F-4D97-AF65-F5344CB8AC3E}">
        <p14:creationId xmlns:p14="http://schemas.microsoft.com/office/powerpoint/2010/main" val="2184242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Bebeklerde yabancı cisme bağlı olarak solunum yolu tam tıkanmışsa dönüşümlü olarak “Sırt Vuruşu” ve “Göğüs Basısı” yöntemi uygulanır. Bebeklerde </a:t>
            </a:r>
            <a:r>
              <a:rPr lang="tr-TR" dirty="0" err="1"/>
              <a:t>heimlich</a:t>
            </a:r>
            <a:r>
              <a:rPr lang="tr-TR" dirty="0"/>
              <a:t> manevrası, karaciğeri yaralayabileceği için uygulanmaz.  Bebeklerde sırt vuruşu ve göğüs basısı uygulaması aşağıdaki gibidir:</a:t>
            </a:r>
          </a:p>
          <a:p>
            <a:pPr lvl="0" algn="just"/>
            <a:r>
              <a:rPr lang="tr-TR" dirty="0"/>
              <a:t>Güvenlik sağlanır.</a:t>
            </a:r>
          </a:p>
          <a:p>
            <a:pPr lvl="0" algn="just"/>
            <a:r>
              <a:rPr lang="tr-TR" dirty="0"/>
              <a:t>Bebeğin ayak tabanına hafifçe dokunarak bilinci kontrol edilir.</a:t>
            </a:r>
          </a:p>
          <a:p>
            <a:pPr algn="just"/>
            <a:endParaRPr lang="tr-TR" dirty="0"/>
          </a:p>
        </p:txBody>
      </p:sp>
      <p:sp>
        <p:nvSpPr>
          <p:cNvPr id="3" name="Başlık 2"/>
          <p:cNvSpPr>
            <a:spLocks noGrp="1"/>
          </p:cNvSpPr>
          <p:nvPr>
            <p:ph type="title"/>
          </p:nvPr>
        </p:nvSpPr>
        <p:spPr/>
        <p:txBody>
          <a:bodyPr>
            <a:noAutofit/>
          </a:bodyPr>
          <a:lstStyle/>
          <a:p>
            <a:pPr algn="ctr"/>
            <a:r>
              <a:rPr lang="tr-TR" sz="3200" dirty="0">
                <a:solidFill>
                  <a:srgbClr val="FF0000"/>
                </a:solidFill>
                <a:effectLst/>
              </a:rPr>
              <a:t> Bebeklerde Tam Tıkanmalarda İlk Yardım ve Acil Bakım  </a:t>
            </a:r>
            <a:br>
              <a:rPr lang="tr-TR" sz="3200" dirty="0">
                <a:solidFill>
                  <a:srgbClr val="FF0000"/>
                </a:solidFill>
                <a:effectLst/>
              </a:rPr>
            </a:br>
            <a:endParaRPr lang="tr-TR" sz="3200" dirty="0">
              <a:solidFill>
                <a:srgbClr val="FF0000"/>
              </a:solidFill>
            </a:endParaRPr>
          </a:p>
        </p:txBody>
      </p:sp>
    </p:spTree>
    <p:extLst>
      <p:ext uri="{BB962C8B-B14F-4D97-AF65-F5344CB8AC3E}">
        <p14:creationId xmlns:p14="http://schemas.microsoft.com/office/powerpoint/2010/main" val="1783646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pPr algn="ctr"/>
            <a:r>
              <a:rPr lang="tr-TR" dirty="0">
                <a:solidFill>
                  <a:srgbClr val="FF0000"/>
                </a:solidFill>
                <a:effectLst/>
              </a:rPr>
              <a:t>Bebeklerde bilinç kontrolü</a:t>
            </a:r>
            <a:br>
              <a:rPr lang="tr-TR" dirty="0">
                <a:solidFill>
                  <a:srgbClr val="FF0000"/>
                </a:solidFill>
                <a:effectLst/>
              </a:rPr>
            </a:b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763688" y="1484784"/>
            <a:ext cx="5904656" cy="3456384"/>
          </a:xfrm>
          <a:prstGeom prst="rect">
            <a:avLst/>
          </a:prstGeom>
        </p:spPr>
      </p:pic>
    </p:spTree>
    <p:extLst>
      <p:ext uri="{BB962C8B-B14F-4D97-AF65-F5344CB8AC3E}">
        <p14:creationId xmlns:p14="http://schemas.microsoft.com/office/powerpoint/2010/main" val="1135896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lgn="just"/>
            <a:r>
              <a:rPr lang="tr-TR" dirty="0"/>
              <a:t>Bebeğin bilinci yerinde ise yüzüstü pozisyonda ön kol üzerine yatırılır. Baş, başparmak ve diğer parmakların boynu desteklemesi ile öne doğru eğilir. Bebeğin başı desteklenerek vücuttan aşağıda ve gergin olması sağlanır. Bu pozisyon yerçekiminin yardımı ile yabancı cismin kolaylıkla dışarı atılmasını sağlamak için verilir. Bebeğin boğazına bastırmamaya dikkat edilmelidir.</a:t>
            </a:r>
          </a:p>
          <a:p>
            <a:endParaRPr lang="tr-TR" dirty="0"/>
          </a:p>
        </p:txBody>
      </p:sp>
    </p:spTree>
    <p:extLst>
      <p:ext uri="{BB962C8B-B14F-4D97-AF65-F5344CB8AC3E}">
        <p14:creationId xmlns:p14="http://schemas.microsoft.com/office/powerpoint/2010/main" val="2067761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pPr algn="ctr"/>
            <a:r>
              <a:rPr lang="tr-TR" dirty="0">
                <a:solidFill>
                  <a:srgbClr val="FF0000"/>
                </a:solidFill>
                <a:effectLst/>
              </a:rPr>
              <a:t> Bebeğe, ön kol üzerinde yüzüstü pozisyon verilmesi   </a:t>
            </a: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051720" y="1412776"/>
            <a:ext cx="5088582" cy="4740200"/>
          </a:xfrm>
          <a:prstGeom prst="rect">
            <a:avLst/>
          </a:prstGeom>
        </p:spPr>
      </p:pic>
    </p:spTree>
    <p:extLst>
      <p:ext uri="{BB962C8B-B14F-4D97-AF65-F5344CB8AC3E}">
        <p14:creationId xmlns:p14="http://schemas.microsoft.com/office/powerpoint/2010/main" val="2056836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lgn="just"/>
            <a:r>
              <a:rPr lang="tr-TR" dirty="0"/>
              <a:t>Bebeğin yerleştirildiği kol, bacağa yaslanarak destek sağlanmalıdır. </a:t>
            </a:r>
          </a:p>
          <a:p>
            <a:pPr lvl="0" algn="just"/>
            <a:r>
              <a:rPr lang="tr-TR" dirty="0"/>
              <a:t>Bebek bu pozisyonda iken elin topuk kısmıyla </a:t>
            </a:r>
            <a:r>
              <a:rPr lang="tr-TR" dirty="0" err="1"/>
              <a:t>skapulalar</a:t>
            </a:r>
            <a:r>
              <a:rPr lang="tr-TR" dirty="0"/>
              <a:t> arasına çok hafif olmayacak şekilde beş kez vurulur. Vuruşlar yukarıdan aşağıya doğru yapılır.</a:t>
            </a:r>
          </a:p>
          <a:p>
            <a:pPr algn="just"/>
            <a:endParaRPr lang="tr-TR" dirty="0"/>
          </a:p>
        </p:txBody>
      </p:sp>
    </p:spTree>
    <p:extLst>
      <p:ext uri="{BB962C8B-B14F-4D97-AF65-F5344CB8AC3E}">
        <p14:creationId xmlns:p14="http://schemas.microsoft.com/office/powerpoint/2010/main" val="2357914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solidFill>
                  <a:srgbClr val="FF0000"/>
                </a:solidFill>
                <a:effectLst/>
              </a:rPr>
              <a:t> Bebeklerde sırta vuruş tekniği</a:t>
            </a: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835696" y="1268760"/>
            <a:ext cx="5420047" cy="4865737"/>
          </a:xfrm>
          <a:prstGeom prst="rect">
            <a:avLst/>
          </a:prstGeom>
        </p:spPr>
      </p:pic>
    </p:spTree>
    <p:extLst>
      <p:ext uri="{BB962C8B-B14F-4D97-AF65-F5344CB8AC3E}">
        <p14:creationId xmlns:p14="http://schemas.microsoft.com/office/powerpoint/2010/main" val="3556594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772816"/>
            <a:ext cx="8229600" cy="4234475"/>
          </a:xfrm>
        </p:spPr>
        <p:txBody>
          <a:bodyPr/>
          <a:lstStyle/>
          <a:p>
            <a:pPr lvl="0" algn="just"/>
            <a:r>
              <a:rPr lang="tr-TR" dirty="0"/>
              <a:t>Bebek, diğer kolun üzerine sırt üstü ve başı hafif aşağı gelecek şekilde tek hamlede çevrilir. Çevirme işlemi sırasında sırt vuruşu yapan el, bebeğin başının arkasına yerleştirilerek baş desteklenir.</a:t>
            </a:r>
          </a:p>
          <a:p>
            <a:endParaRPr lang="tr-TR" dirty="0"/>
          </a:p>
        </p:txBody>
      </p:sp>
    </p:spTree>
    <p:extLst>
      <p:ext uri="{BB962C8B-B14F-4D97-AF65-F5344CB8AC3E}">
        <p14:creationId xmlns:p14="http://schemas.microsoft.com/office/powerpoint/2010/main" val="3404758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pPr algn="ctr"/>
            <a:r>
              <a:rPr lang="tr-TR" dirty="0">
                <a:solidFill>
                  <a:srgbClr val="FF0000"/>
                </a:solidFill>
                <a:effectLst/>
              </a:rPr>
              <a:t> Bebeğin iki kol arasındayken sırtüstü pozisyona çevrilmesi  </a:t>
            </a: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259632" y="1556792"/>
            <a:ext cx="6543675" cy="4234234"/>
          </a:xfrm>
          <a:prstGeom prst="rect">
            <a:avLst/>
          </a:prstGeom>
        </p:spPr>
      </p:pic>
    </p:spTree>
    <p:extLst>
      <p:ext uri="{BB962C8B-B14F-4D97-AF65-F5344CB8AC3E}">
        <p14:creationId xmlns:p14="http://schemas.microsoft.com/office/powerpoint/2010/main" val="264199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132856"/>
            <a:ext cx="8291264" cy="3874435"/>
          </a:xfrm>
        </p:spPr>
        <p:txBody>
          <a:bodyPr/>
          <a:lstStyle/>
          <a:p>
            <a:pPr lvl="0"/>
            <a:r>
              <a:rPr lang="tr-TR" dirty="0"/>
              <a:t>Sırtüstü pozisyonda ve başı aşağıda olacak şekilde kola yatırılan bebeğin başı, arkadan el ile desteklenir. Bebeğin yatırıldığı kol, bacağa yaslanarak destek alınır. Yabancı cisim çıkmış mı bakılır, görülüyorsa bir hamlede alınır.</a:t>
            </a:r>
          </a:p>
          <a:p>
            <a:endParaRPr lang="tr-TR" dirty="0"/>
          </a:p>
        </p:txBody>
      </p:sp>
    </p:spTree>
    <p:extLst>
      <p:ext uri="{BB962C8B-B14F-4D97-AF65-F5344CB8AC3E}">
        <p14:creationId xmlns:p14="http://schemas.microsoft.com/office/powerpoint/2010/main" val="873756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solidFill>
                  <a:srgbClr val="FF0000"/>
                </a:solidFill>
                <a:effectLst/>
              </a:rPr>
              <a:t> Yabancı cisim kontrolü  </a:t>
            </a: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835696" y="1196752"/>
            <a:ext cx="5730750" cy="5006181"/>
          </a:xfrm>
          <a:prstGeom prst="rect">
            <a:avLst/>
          </a:prstGeom>
        </p:spPr>
      </p:pic>
    </p:spTree>
    <p:extLst>
      <p:ext uri="{BB962C8B-B14F-4D97-AF65-F5344CB8AC3E}">
        <p14:creationId xmlns:p14="http://schemas.microsoft.com/office/powerpoint/2010/main" val="655180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204864"/>
            <a:ext cx="8229600" cy="3802427"/>
          </a:xfrm>
        </p:spPr>
        <p:txBody>
          <a:bodyPr/>
          <a:lstStyle/>
          <a:p>
            <a:pPr lvl="0" algn="just"/>
            <a:r>
              <a:rPr lang="tr-TR" dirty="0"/>
              <a:t>Bebeklerde gıda başta olmak üzere bilye, oyuncak, düğme, para vb. objeleri de solunum yoluna kaçırdıkları görülmektedir.  </a:t>
            </a:r>
          </a:p>
          <a:p>
            <a:endParaRPr lang="tr-TR" dirty="0"/>
          </a:p>
        </p:txBody>
      </p:sp>
      <p:sp>
        <p:nvSpPr>
          <p:cNvPr id="3" name="Başlık 2"/>
          <p:cNvSpPr>
            <a:spLocks noGrp="1"/>
          </p:cNvSpPr>
          <p:nvPr>
            <p:ph type="title"/>
          </p:nvPr>
        </p:nvSpPr>
        <p:spPr/>
        <p:txBody>
          <a:bodyPr>
            <a:normAutofit fontScale="90000"/>
          </a:bodyPr>
          <a:lstStyle/>
          <a:p>
            <a:pPr algn="ctr"/>
            <a:r>
              <a:rPr lang="tr-TR" dirty="0">
                <a:solidFill>
                  <a:srgbClr val="FF0000"/>
                </a:solidFill>
                <a:effectLst/>
              </a:rPr>
              <a:t> Bebeklerde Solunum Yolu Tıkanma Nedenleri  </a:t>
            </a:r>
            <a:endParaRPr lang="tr-TR" dirty="0">
              <a:solidFill>
                <a:srgbClr val="FF0000"/>
              </a:solidFill>
            </a:endParaRPr>
          </a:p>
        </p:txBody>
      </p:sp>
    </p:spTree>
    <p:extLst>
      <p:ext uri="{BB962C8B-B14F-4D97-AF65-F5344CB8AC3E}">
        <p14:creationId xmlns:p14="http://schemas.microsoft.com/office/powerpoint/2010/main" val="482976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0" y="2276872"/>
            <a:ext cx="8075240" cy="3730419"/>
          </a:xfrm>
        </p:spPr>
        <p:txBody>
          <a:bodyPr/>
          <a:lstStyle/>
          <a:p>
            <a:pPr lvl="0"/>
            <a:r>
              <a:rPr lang="tr-TR" dirty="0"/>
              <a:t>Yabancı cisim çıkmamışsa </a:t>
            </a:r>
            <a:r>
              <a:rPr lang="tr-TR" dirty="0" err="1"/>
              <a:t>sternum</a:t>
            </a:r>
            <a:r>
              <a:rPr lang="tr-TR" dirty="0"/>
              <a:t> üzerinde kalp masajı yapılan noktaya iki parmakla beş kez aşağıya ve ileriye doğru bası uygulanır. Her saniyede bir bası yapılmalıdır.   </a:t>
            </a:r>
          </a:p>
        </p:txBody>
      </p:sp>
    </p:spTree>
    <p:extLst>
      <p:ext uri="{BB962C8B-B14F-4D97-AF65-F5344CB8AC3E}">
        <p14:creationId xmlns:p14="http://schemas.microsoft.com/office/powerpoint/2010/main" val="3676308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ctr"/>
            <a:r>
              <a:rPr lang="tr-TR" dirty="0">
                <a:solidFill>
                  <a:srgbClr val="FF0000"/>
                </a:solidFill>
                <a:effectLst/>
              </a:rPr>
              <a:t> Göğse bası uygulaması </a:t>
            </a: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979712" y="1196752"/>
            <a:ext cx="5199831" cy="5075287"/>
          </a:xfrm>
          <a:prstGeom prst="rect">
            <a:avLst/>
          </a:prstGeom>
        </p:spPr>
      </p:pic>
    </p:spTree>
    <p:extLst>
      <p:ext uri="{BB962C8B-B14F-4D97-AF65-F5344CB8AC3E}">
        <p14:creationId xmlns:p14="http://schemas.microsoft.com/office/powerpoint/2010/main" val="2548901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62500" lnSpcReduction="20000"/>
          </a:bodyPr>
          <a:lstStyle/>
          <a:p>
            <a:pPr lvl="0" algn="just"/>
            <a:r>
              <a:rPr lang="tr-TR" dirty="0"/>
              <a:t>Yabancı cismin çıkıp çıkmadığı kontrol edilir. </a:t>
            </a:r>
          </a:p>
          <a:p>
            <a:pPr lvl="0" algn="just"/>
            <a:r>
              <a:rPr lang="tr-TR" dirty="0"/>
              <a:t>Yabancı cisim çıkana kadar 5 sırta vurma, 5 göğüs basısı işlemine dönüşümlü olarak devam edilir.</a:t>
            </a:r>
          </a:p>
          <a:p>
            <a:pPr lvl="0" algn="just"/>
            <a:r>
              <a:rPr lang="tr-TR" dirty="0"/>
              <a:t>Yabancı cisim kontrolü ve çıkarma işleminde asla kör dalış yöntemi uygulanmaz.</a:t>
            </a:r>
          </a:p>
          <a:p>
            <a:pPr lvl="0" algn="just"/>
            <a:r>
              <a:rPr lang="tr-TR" dirty="0"/>
              <a:t>Yabancı cisim çıkmışsa ve yeterli solunumu varsa bebek yan yatırılır.  </a:t>
            </a:r>
          </a:p>
          <a:p>
            <a:pPr algn="just"/>
            <a:r>
              <a:rPr lang="tr-TR" dirty="0"/>
              <a:t>Bebeğin bilinci kapalı ise ya da tam tıkanmalarda ilk yardım ve acil bakım uygulamaları sırasında bebeğin bilinci kapanırsa;  </a:t>
            </a:r>
          </a:p>
          <a:p>
            <a:pPr lvl="0" algn="just"/>
            <a:r>
              <a:rPr lang="tr-TR" dirty="0"/>
              <a:t>Bebek, desteklenerek dikkatlice yere yatırılır (yabancı cisim çıkmasa da). </a:t>
            </a:r>
          </a:p>
          <a:p>
            <a:pPr lvl="0" algn="just"/>
            <a:r>
              <a:rPr lang="tr-TR" dirty="0"/>
              <a:t>Zaman kaybetmeden </a:t>
            </a:r>
            <a:r>
              <a:rPr lang="tr-TR" dirty="0" err="1"/>
              <a:t>cardiyopulmoner</a:t>
            </a:r>
            <a:r>
              <a:rPr lang="tr-TR" dirty="0"/>
              <a:t> </a:t>
            </a:r>
            <a:r>
              <a:rPr lang="tr-TR" dirty="0" err="1"/>
              <a:t>resüsitasyona</a:t>
            </a:r>
            <a:r>
              <a:rPr lang="tr-TR" dirty="0"/>
              <a:t> (CPR) başlanır.  </a:t>
            </a:r>
          </a:p>
          <a:p>
            <a:pPr algn="just"/>
            <a:r>
              <a:rPr lang="tr-TR" dirty="0"/>
              <a:t>           Yabancı cisimle tıkanma belirtileri astım, </a:t>
            </a:r>
            <a:r>
              <a:rPr lang="tr-TR" dirty="0" err="1"/>
              <a:t>krup</a:t>
            </a:r>
            <a:r>
              <a:rPr lang="tr-TR" dirty="0"/>
              <a:t> ve </a:t>
            </a:r>
            <a:r>
              <a:rPr lang="tr-TR" dirty="0" err="1"/>
              <a:t>epiglotit</a:t>
            </a:r>
            <a:r>
              <a:rPr lang="tr-TR" dirty="0"/>
              <a:t> gibi hastalıkların belirtileri ile benzerlik gösterebilir. Enfeksiyon söz konusu ise yabancı cisim çıkarmada uygulanan işlemler yararsız ve tehlikeli olabilir ayrıca acil tedaviyi geciktirir. Bu durumda olan bebeklere zaman kaybetmeden oksijen verilmeli ve hastaneye nakli sağlanmalıdır.   </a:t>
            </a:r>
          </a:p>
          <a:p>
            <a:pPr algn="just"/>
            <a:endParaRPr lang="tr-TR" dirty="0"/>
          </a:p>
        </p:txBody>
      </p:sp>
    </p:spTree>
    <p:extLst>
      <p:ext uri="{BB962C8B-B14F-4D97-AF65-F5344CB8AC3E}">
        <p14:creationId xmlns:p14="http://schemas.microsoft.com/office/powerpoint/2010/main" val="2451535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pPr algn="ctr"/>
            <a:r>
              <a:rPr lang="tr-TR" sz="2800" dirty="0">
                <a:solidFill>
                  <a:srgbClr val="FF0000"/>
                </a:solidFill>
                <a:effectLst/>
              </a:rPr>
              <a:t> </a:t>
            </a:r>
            <a:r>
              <a:rPr lang="tr-TR" sz="2800" dirty="0" err="1">
                <a:solidFill>
                  <a:srgbClr val="FF0000"/>
                </a:solidFill>
                <a:effectLst/>
              </a:rPr>
              <a:t>ERC’ye</a:t>
            </a:r>
            <a:r>
              <a:rPr lang="tr-TR" sz="2800" dirty="0">
                <a:solidFill>
                  <a:srgbClr val="FF0000"/>
                </a:solidFill>
                <a:effectLst/>
              </a:rPr>
              <a:t> göre bebeklerde yabancı cisim ile tıkanma tedavi algoritması  </a:t>
            </a:r>
            <a:endParaRPr lang="tr-TR" sz="2800"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043608" y="1196752"/>
            <a:ext cx="6984776" cy="4666332"/>
          </a:xfrm>
          <a:prstGeom prst="rect">
            <a:avLst/>
          </a:prstGeom>
        </p:spPr>
      </p:pic>
    </p:spTree>
    <p:extLst>
      <p:ext uri="{BB962C8B-B14F-4D97-AF65-F5344CB8AC3E}">
        <p14:creationId xmlns:p14="http://schemas.microsoft.com/office/powerpoint/2010/main" val="2062601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lgn="just"/>
            <a:r>
              <a:rPr lang="tr-TR" dirty="0"/>
              <a:t>Yiyeceklerin yeterli çiğnenmesi için gerekli olan </a:t>
            </a:r>
            <a:r>
              <a:rPr lang="tr-TR" dirty="0" err="1"/>
              <a:t>molar</a:t>
            </a:r>
            <a:r>
              <a:rPr lang="tr-TR" dirty="0"/>
              <a:t> (azı dişleri) dişlerin yokluğu.</a:t>
            </a:r>
          </a:p>
          <a:p>
            <a:pPr lvl="0" algn="just"/>
            <a:r>
              <a:rPr lang="tr-TR" dirty="0"/>
              <a:t>Yutma koordinasyonunun tam olmaması.</a:t>
            </a:r>
          </a:p>
          <a:p>
            <a:pPr lvl="0" algn="just"/>
            <a:r>
              <a:rPr lang="tr-TR" dirty="0" err="1"/>
              <a:t>Laringeal</a:t>
            </a:r>
            <a:r>
              <a:rPr lang="tr-TR" dirty="0"/>
              <a:t> </a:t>
            </a:r>
            <a:r>
              <a:rPr lang="tr-TR" dirty="0" err="1"/>
              <a:t>elevasyon</a:t>
            </a:r>
            <a:r>
              <a:rPr lang="tr-TR" dirty="0"/>
              <a:t> ve </a:t>
            </a:r>
            <a:r>
              <a:rPr lang="tr-TR" dirty="0" err="1"/>
              <a:t>epiglotik</a:t>
            </a:r>
            <a:r>
              <a:rPr lang="tr-TR" dirty="0"/>
              <a:t> kapanmanın yeterince gelişmemiş olması.</a:t>
            </a:r>
          </a:p>
          <a:p>
            <a:pPr lvl="0" algn="just"/>
            <a:r>
              <a:rPr lang="tr-TR" dirty="0"/>
              <a:t>Çevreyi araştırma ve objeleri ağza alarak tanıma eğilimi.</a:t>
            </a:r>
          </a:p>
          <a:p>
            <a:pPr algn="just"/>
            <a:r>
              <a:rPr lang="tr-TR" dirty="0"/>
              <a:t>Yemek yerken konuşma, oyun oynama ve </a:t>
            </a:r>
            <a:r>
              <a:rPr lang="tr-TR" dirty="0" smtClean="0"/>
              <a:t>güldürme.</a:t>
            </a:r>
            <a:endParaRPr lang="tr-TR" dirty="0"/>
          </a:p>
        </p:txBody>
      </p:sp>
      <p:sp>
        <p:nvSpPr>
          <p:cNvPr id="3" name="Başlık 2"/>
          <p:cNvSpPr>
            <a:spLocks noGrp="1"/>
          </p:cNvSpPr>
          <p:nvPr>
            <p:ph type="title"/>
          </p:nvPr>
        </p:nvSpPr>
        <p:spPr/>
        <p:txBody>
          <a:bodyPr>
            <a:noAutofit/>
          </a:bodyPr>
          <a:lstStyle/>
          <a:p>
            <a:pPr algn="ctr"/>
            <a:r>
              <a:rPr lang="tr-TR" sz="3600" dirty="0">
                <a:solidFill>
                  <a:srgbClr val="FF0000"/>
                </a:solidFill>
                <a:effectLst/>
              </a:rPr>
              <a:t> Bebeklerde solunum yolu tıkanmasına neden olan etkenler:  </a:t>
            </a:r>
            <a:endParaRPr lang="tr-TR" sz="3600" dirty="0">
              <a:solidFill>
                <a:srgbClr val="FF0000"/>
              </a:solidFill>
            </a:endParaRPr>
          </a:p>
        </p:txBody>
      </p:sp>
    </p:spTree>
    <p:extLst>
      <p:ext uri="{BB962C8B-B14F-4D97-AF65-F5344CB8AC3E}">
        <p14:creationId xmlns:p14="http://schemas.microsoft.com/office/powerpoint/2010/main" val="3535798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pPr algn="ctr"/>
            <a:r>
              <a:rPr lang="tr-TR" dirty="0">
                <a:solidFill>
                  <a:srgbClr val="FF0000"/>
                </a:solidFill>
                <a:effectLst/>
              </a:rPr>
              <a:t> Bebekler tarafından </a:t>
            </a:r>
            <a:r>
              <a:rPr lang="tr-TR" dirty="0" err="1">
                <a:solidFill>
                  <a:srgbClr val="FF0000"/>
                </a:solidFill>
                <a:effectLst/>
              </a:rPr>
              <a:t>aspire</a:t>
            </a:r>
            <a:r>
              <a:rPr lang="tr-TR" dirty="0">
                <a:solidFill>
                  <a:srgbClr val="FF0000"/>
                </a:solidFill>
                <a:effectLst/>
              </a:rPr>
              <a:t> edilebilecek cisimler</a:t>
            </a:r>
            <a:endParaRPr lang="tr-TR" dirty="0">
              <a:solidFill>
                <a:srgbClr val="FF0000"/>
              </a:solidFill>
            </a:endParaRP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259632" y="1412776"/>
            <a:ext cx="6912768" cy="4248472"/>
          </a:xfrm>
          <a:prstGeom prst="rect">
            <a:avLst/>
          </a:prstGeom>
        </p:spPr>
      </p:pic>
    </p:spTree>
    <p:extLst>
      <p:ext uri="{BB962C8B-B14F-4D97-AF65-F5344CB8AC3E}">
        <p14:creationId xmlns:p14="http://schemas.microsoft.com/office/powerpoint/2010/main" val="3826211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700808"/>
            <a:ext cx="8229600" cy="4306483"/>
          </a:xfrm>
        </p:spPr>
        <p:txBody>
          <a:bodyPr/>
          <a:lstStyle/>
          <a:p>
            <a:pPr lvl="0" algn="just"/>
            <a:r>
              <a:rPr lang="tr-TR" dirty="0" smtClean="0"/>
              <a:t>    Yabancı </a:t>
            </a:r>
            <a:r>
              <a:rPr lang="tr-TR" dirty="0"/>
              <a:t>cisme bağlı solunum yolu tıkanmalarında bulgular çok ani başlar ve öncesinde herhangi bir hastalık bulgusu yoktur. Bebek, yemek yerken oyuncaklarla oynarken veya evin içinde emeklerken aniden nefes almakta zorlanırsa büyük ihtimalle yabancı cisim yutmuştur.   </a:t>
            </a:r>
          </a:p>
          <a:p>
            <a:endParaRPr lang="tr-TR" dirty="0"/>
          </a:p>
        </p:txBody>
      </p:sp>
      <p:sp>
        <p:nvSpPr>
          <p:cNvPr id="3" name="Başlık 2"/>
          <p:cNvSpPr>
            <a:spLocks noGrp="1"/>
          </p:cNvSpPr>
          <p:nvPr>
            <p:ph type="title"/>
          </p:nvPr>
        </p:nvSpPr>
        <p:spPr/>
        <p:txBody>
          <a:bodyPr>
            <a:noAutofit/>
          </a:bodyPr>
          <a:lstStyle/>
          <a:p>
            <a:pPr algn="ctr"/>
            <a:r>
              <a:rPr lang="tr-TR" sz="3600" dirty="0" smtClean="0">
                <a:solidFill>
                  <a:srgbClr val="FF0000"/>
                </a:solidFill>
                <a:effectLst/>
              </a:rPr>
              <a:t/>
            </a:r>
            <a:br>
              <a:rPr lang="tr-TR" sz="3600" dirty="0" smtClean="0">
                <a:solidFill>
                  <a:srgbClr val="FF0000"/>
                </a:solidFill>
                <a:effectLst/>
              </a:rPr>
            </a:br>
            <a:r>
              <a:rPr lang="tr-TR" sz="3600" dirty="0" smtClean="0">
                <a:solidFill>
                  <a:srgbClr val="FF0000"/>
                </a:solidFill>
                <a:effectLst/>
              </a:rPr>
              <a:t>Bebeklerde </a:t>
            </a:r>
            <a:r>
              <a:rPr lang="tr-TR" sz="3600" dirty="0">
                <a:solidFill>
                  <a:srgbClr val="FF0000"/>
                </a:solidFill>
                <a:effectLst/>
              </a:rPr>
              <a:t>Solunum Yolu Tıkanma Belirtileri  </a:t>
            </a:r>
            <a:br>
              <a:rPr lang="tr-TR" sz="3600" dirty="0">
                <a:solidFill>
                  <a:srgbClr val="FF0000"/>
                </a:solidFill>
                <a:effectLst/>
              </a:rPr>
            </a:br>
            <a:endParaRPr lang="tr-TR" sz="3600" dirty="0">
              <a:solidFill>
                <a:srgbClr val="FF0000"/>
              </a:solidFill>
            </a:endParaRPr>
          </a:p>
        </p:txBody>
      </p:sp>
    </p:spTree>
    <p:extLst>
      <p:ext uri="{BB962C8B-B14F-4D97-AF65-F5344CB8AC3E}">
        <p14:creationId xmlns:p14="http://schemas.microsoft.com/office/powerpoint/2010/main" val="1214269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lgn="just"/>
            <a:r>
              <a:rPr lang="tr-TR" dirty="0"/>
              <a:t>Göğüs ve karın hareketleri izlenmeli, </a:t>
            </a:r>
          </a:p>
          <a:p>
            <a:pPr lvl="0" algn="just"/>
            <a:r>
              <a:rPr lang="tr-TR" dirty="0"/>
              <a:t>Ağız ve burundan hava akımı dinlenmeli ve hissedilmelidir.  </a:t>
            </a:r>
          </a:p>
          <a:p>
            <a:pPr algn="just"/>
            <a:r>
              <a:rPr lang="tr-TR" dirty="0"/>
              <a:t>Yabancı cisimler yetişkinlerde olduğu gibi bebeklerde de kısmi ve tam tıkanmaya neden olur.  </a:t>
            </a:r>
          </a:p>
          <a:p>
            <a:pPr algn="just"/>
            <a:endParaRPr lang="tr-TR" dirty="0"/>
          </a:p>
        </p:txBody>
      </p:sp>
      <p:sp>
        <p:nvSpPr>
          <p:cNvPr id="3" name="Başlık 2"/>
          <p:cNvSpPr>
            <a:spLocks noGrp="1"/>
          </p:cNvSpPr>
          <p:nvPr>
            <p:ph type="title"/>
          </p:nvPr>
        </p:nvSpPr>
        <p:spPr/>
        <p:txBody>
          <a:bodyPr>
            <a:noAutofit/>
          </a:bodyPr>
          <a:lstStyle/>
          <a:p>
            <a:pPr algn="ctr"/>
            <a:r>
              <a:rPr lang="tr-TR" sz="3200" dirty="0">
                <a:solidFill>
                  <a:srgbClr val="FF0000"/>
                </a:solidFill>
                <a:effectLst/>
              </a:rPr>
              <a:t>Bebeklerde solunum yolu tıkanmasını tanımak için:  </a:t>
            </a:r>
            <a:br>
              <a:rPr lang="tr-TR" sz="3200" dirty="0">
                <a:solidFill>
                  <a:srgbClr val="FF0000"/>
                </a:solidFill>
                <a:effectLst/>
              </a:rPr>
            </a:br>
            <a:endParaRPr lang="tr-TR" sz="3200" dirty="0">
              <a:solidFill>
                <a:srgbClr val="FF0000"/>
              </a:solidFill>
            </a:endParaRPr>
          </a:p>
        </p:txBody>
      </p:sp>
    </p:spTree>
    <p:extLst>
      <p:ext uri="{BB962C8B-B14F-4D97-AF65-F5344CB8AC3E}">
        <p14:creationId xmlns:p14="http://schemas.microsoft.com/office/powerpoint/2010/main" val="2925382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lgn="just"/>
            <a:r>
              <a:rPr lang="tr-TR" dirty="0"/>
              <a:t>Bebek, nefes alıyor, öksürüyor, ağlıyor ve ses çıkarabiliyorsa kısmi tıkanma yaşıyordur.   </a:t>
            </a:r>
          </a:p>
          <a:p>
            <a:pPr lvl="0" algn="just"/>
            <a:r>
              <a:rPr lang="tr-TR" dirty="0"/>
              <a:t>Ani ortaya çıkan solunum sıkıntısına rağmen az veya yeterli hava değişimi.</a:t>
            </a:r>
          </a:p>
          <a:p>
            <a:pPr lvl="0" algn="just"/>
            <a:r>
              <a:rPr lang="tr-TR" dirty="0"/>
              <a:t>Boğulurcasına devam eden öksürük.</a:t>
            </a:r>
          </a:p>
          <a:p>
            <a:pPr lvl="0" algn="just"/>
            <a:r>
              <a:rPr lang="tr-TR" dirty="0"/>
              <a:t>Öğürme.</a:t>
            </a:r>
          </a:p>
          <a:p>
            <a:pPr lvl="0" algn="just"/>
            <a:r>
              <a:rPr lang="tr-TR" dirty="0"/>
              <a:t>Korku, heyecan ve paniği ifade eden el kol hareketleri (çırpınış).</a:t>
            </a:r>
          </a:p>
          <a:p>
            <a:pPr lvl="0" algn="just"/>
            <a:r>
              <a:rPr lang="tr-TR" dirty="0"/>
              <a:t>Yaşına uygun sesler çıkarması ve ağlama  </a:t>
            </a:r>
          </a:p>
          <a:p>
            <a:pPr algn="just"/>
            <a:endParaRPr lang="tr-TR" dirty="0"/>
          </a:p>
        </p:txBody>
      </p:sp>
      <p:sp>
        <p:nvSpPr>
          <p:cNvPr id="3" name="Başlık 2"/>
          <p:cNvSpPr>
            <a:spLocks noGrp="1"/>
          </p:cNvSpPr>
          <p:nvPr>
            <p:ph type="title"/>
          </p:nvPr>
        </p:nvSpPr>
        <p:spPr/>
        <p:txBody>
          <a:bodyPr>
            <a:normAutofit fontScale="90000"/>
          </a:bodyPr>
          <a:lstStyle/>
          <a:p>
            <a:pPr algn="ctr"/>
            <a:r>
              <a:rPr lang="tr-TR" dirty="0">
                <a:solidFill>
                  <a:srgbClr val="FF0000"/>
                </a:solidFill>
                <a:effectLst/>
              </a:rPr>
              <a:t> Kısmi tıkanma belirtileri   </a:t>
            </a:r>
            <a:br>
              <a:rPr lang="tr-TR" dirty="0">
                <a:solidFill>
                  <a:srgbClr val="FF0000"/>
                </a:solidFill>
                <a:effectLst/>
              </a:rPr>
            </a:br>
            <a:endParaRPr lang="tr-TR" dirty="0">
              <a:solidFill>
                <a:srgbClr val="FF0000"/>
              </a:solidFill>
            </a:endParaRPr>
          </a:p>
        </p:txBody>
      </p:sp>
    </p:spTree>
    <p:extLst>
      <p:ext uri="{BB962C8B-B14F-4D97-AF65-F5344CB8AC3E}">
        <p14:creationId xmlns:p14="http://schemas.microsoft.com/office/powerpoint/2010/main" val="294468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Bebek, konuşamıyor, ses çıkaramıyor, öksüremiyor ve rengi </a:t>
            </a:r>
            <a:r>
              <a:rPr lang="tr-TR" dirty="0" err="1"/>
              <a:t>siyanotikse</a:t>
            </a:r>
            <a:r>
              <a:rPr lang="tr-TR" dirty="0"/>
              <a:t> tam tıkanmadan şüphe edilmelidir.</a:t>
            </a:r>
          </a:p>
          <a:p>
            <a:pPr lvl="0" algn="just"/>
            <a:r>
              <a:rPr lang="tr-TR" dirty="0"/>
              <a:t>İleri derecede solunum sıkıntısı</a:t>
            </a:r>
          </a:p>
          <a:p>
            <a:pPr lvl="0" algn="just"/>
            <a:r>
              <a:rPr lang="tr-TR" dirty="0"/>
              <a:t>Ses kısıklığı veya yokluğu (afoni)</a:t>
            </a:r>
          </a:p>
          <a:p>
            <a:pPr lvl="0" algn="just"/>
            <a:r>
              <a:rPr lang="tr-TR" dirty="0" err="1"/>
              <a:t>Siyanoz</a:t>
            </a:r>
            <a:r>
              <a:rPr lang="tr-TR" dirty="0"/>
              <a:t>  </a:t>
            </a:r>
          </a:p>
          <a:p>
            <a:pPr algn="just"/>
            <a:endParaRPr lang="tr-TR" dirty="0"/>
          </a:p>
        </p:txBody>
      </p:sp>
      <p:sp>
        <p:nvSpPr>
          <p:cNvPr id="3" name="Başlık 2"/>
          <p:cNvSpPr>
            <a:spLocks noGrp="1"/>
          </p:cNvSpPr>
          <p:nvPr>
            <p:ph type="title"/>
          </p:nvPr>
        </p:nvSpPr>
        <p:spPr/>
        <p:txBody>
          <a:bodyPr>
            <a:normAutofit fontScale="90000"/>
          </a:bodyPr>
          <a:lstStyle/>
          <a:p>
            <a:pPr algn="ctr"/>
            <a:r>
              <a:rPr lang="tr-TR" dirty="0">
                <a:solidFill>
                  <a:srgbClr val="FF0000"/>
                </a:solidFill>
                <a:effectLst/>
              </a:rPr>
              <a:t> Tam tıkanma belirtileri  </a:t>
            </a:r>
            <a:br>
              <a:rPr lang="tr-TR" dirty="0">
                <a:solidFill>
                  <a:srgbClr val="FF0000"/>
                </a:solidFill>
                <a:effectLst/>
              </a:rPr>
            </a:br>
            <a:endParaRPr lang="tr-TR" dirty="0">
              <a:solidFill>
                <a:srgbClr val="FF0000"/>
              </a:solidFill>
            </a:endParaRPr>
          </a:p>
        </p:txBody>
      </p:sp>
    </p:spTree>
    <p:extLst>
      <p:ext uri="{BB962C8B-B14F-4D97-AF65-F5344CB8AC3E}">
        <p14:creationId xmlns:p14="http://schemas.microsoft.com/office/powerpoint/2010/main" val="3191039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62500" lnSpcReduction="20000"/>
          </a:bodyPr>
          <a:lstStyle/>
          <a:p>
            <a:pPr algn="just"/>
            <a:r>
              <a:rPr lang="tr-TR" dirty="0"/>
              <a:t>Bebeklerde yabancı cisme bağlı solunum yolu tıkanmalarında ilk yardım ve acil bakım uygulaması için öncelikle hangi çeşit tıkanma olduğunun belirlenmesi gerekir.  2.3.1. Bebeklerde Kısmi Tıkanmalarda İlk Yardım ve Acil Bakım.</a:t>
            </a:r>
          </a:p>
          <a:p>
            <a:pPr lvl="0" algn="just"/>
            <a:r>
              <a:rPr lang="tr-TR" dirty="0"/>
              <a:t>Yabancı cisme bağlı kısmi hava yolu tıkanıklığında bebeğin kendi kendine soluması ve öksürmesi desteklenir. Bunun için bebek, kucağa alınıp başı yükseltilir ya da gazını çıkarıyormuş gibi omuza yaslanır ve kendi çabasıyla yabancı cismi çıkarması beklenir. Bebeğin öksürme esnasında kusarak kustuğunu </a:t>
            </a:r>
            <a:r>
              <a:rPr lang="tr-TR" dirty="0" err="1"/>
              <a:t>aspire</a:t>
            </a:r>
            <a:r>
              <a:rPr lang="tr-TR" dirty="0"/>
              <a:t> etmemesine dikkat edilir.</a:t>
            </a:r>
          </a:p>
          <a:p>
            <a:pPr lvl="0" algn="just"/>
            <a:r>
              <a:rPr lang="tr-TR" dirty="0"/>
              <a:t>Yabancı cismin çıkıp çıkmadığı ağız içinden kontrol edilir.</a:t>
            </a:r>
          </a:p>
          <a:p>
            <a:pPr lvl="0" algn="just"/>
            <a:r>
              <a:rPr lang="tr-TR" dirty="0"/>
              <a:t>Bebeğin ağzında yabancı cisim görülüyorsa ve alınabilecek yerde ise alınır. Cisim ilk hamlede alınamamışsa almak için zorlanmaz, çünkü cisim daha aşağıya doğru kayabilir.</a:t>
            </a:r>
          </a:p>
          <a:p>
            <a:pPr lvl="0" algn="just"/>
            <a:r>
              <a:rPr lang="tr-TR" dirty="0"/>
              <a:t>Yabancı cisim çıkmışsa ve yeterli solunum varsa bebek yan yatırılır. Gerekiyorsa oksijen verilerek hastaneye götürülür.  </a:t>
            </a:r>
          </a:p>
          <a:p>
            <a:pPr algn="just"/>
            <a:r>
              <a:rPr lang="tr-TR" dirty="0"/>
              <a:t>Eğer yabancı cisim görülmüyorsa ve bebeğin durumu kötüye gidiyorsa tam tıkanmalarda ilk yardım ve acil bakım uygulamasına geçilir.  </a:t>
            </a:r>
          </a:p>
          <a:p>
            <a:pPr algn="just"/>
            <a:endParaRPr lang="tr-TR" dirty="0"/>
          </a:p>
        </p:txBody>
      </p:sp>
      <p:sp>
        <p:nvSpPr>
          <p:cNvPr id="3" name="Başlık 2"/>
          <p:cNvSpPr>
            <a:spLocks noGrp="1"/>
          </p:cNvSpPr>
          <p:nvPr>
            <p:ph type="title"/>
          </p:nvPr>
        </p:nvSpPr>
        <p:spPr/>
        <p:txBody>
          <a:bodyPr>
            <a:normAutofit/>
          </a:bodyPr>
          <a:lstStyle/>
          <a:p>
            <a:pPr algn="ctr"/>
            <a:r>
              <a:rPr lang="tr-TR" sz="2800" dirty="0">
                <a:solidFill>
                  <a:srgbClr val="FF0000"/>
                </a:solidFill>
                <a:effectLst/>
              </a:rPr>
              <a:t> Bebeklerde Yabancı Cisme Bağlı Tıkanmalarda İlk Yardım ve Acil Bakım  </a:t>
            </a:r>
          </a:p>
        </p:txBody>
      </p:sp>
    </p:spTree>
    <p:extLst>
      <p:ext uri="{BB962C8B-B14F-4D97-AF65-F5344CB8AC3E}">
        <p14:creationId xmlns:p14="http://schemas.microsoft.com/office/powerpoint/2010/main" val="3475953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177</TotalTime>
  <Words>845</Words>
  <Application>Microsoft Office PowerPoint</Application>
  <PresentationFormat>Ekran Gösterisi (4:3)</PresentationFormat>
  <Paragraphs>60</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Lucida Sans Unicode</vt:lpstr>
      <vt:lpstr>Verdana</vt:lpstr>
      <vt:lpstr>Wingdings 2</vt:lpstr>
      <vt:lpstr>Wingdings 3</vt:lpstr>
      <vt:lpstr>Kalabalık</vt:lpstr>
      <vt:lpstr> BEBEKLERDE YABANCI CİSME BAĞLI SOLUNUM YOLU TIKANMALARI</vt:lpstr>
      <vt:lpstr> Bebeklerde Solunum Yolu Tıkanma Nedenleri  </vt:lpstr>
      <vt:lpstr> Bebeklerde solunum yolu tıkanmasına neden olan etkenler:  </vt:lpstr>
      <vt:lpstr> Bebekler tarafından aspire edilebilecek cisimler</vt:lpstr>
      <vt:lpstr> Bebeklerde Solunum Yolu Tıkanma Belirtileri   </vt:lpstr>
      <vt:lpstr>Bebeklerde solunum yolu tıkanmasını tanımak için:   </vt:lpstr>
      <vt:lpstr> Kısmi tıkanma belirtileri    </vt:lpstr>
      <vt:lpstr> Tam tıkanma belirtileri   </vt:lpstr>
      <vt:lpstr> Bebeklerde Yabancı Cisme Bağlı Tıkanmalarda İlk Yardım ve Acil Bakım  </vt:lpstr>
      <vt:lpstr> Bebeklerde Tam Tıkanmalarda İlk Yardım ve Acil Bakım   </vt:lpstr>
      <vt:lpstr>Bebeklerde bilinç kontrolü </vt:lpstr>
      <vt:lpstr>PowerPoint Sunusu</vt:lpstr>
      <vt:lpstr> Bebeğe, ön kol üzerinde yüzüstü pozisyon verilmesi   </vt:lpstr>
      <vt:lpstr>PowerPoint Sunusu</vt:lpstr>
      <vt:lpstr> Bebeklerde sırta vuruş tekniği</vt:lpstr>
      <vt:lpstr>PowerPoint Sunusu</vt:lpstr>
      <vt:lpstr> Bebeğin iki kol arasındayken sırtüstü pozisyona çevrilmesi  </vt:lpstr>
      <vt:lpstr>PowerPoint Sunusu</vt:lpstr>
      <vt:lpstr> Yabancı cisim kontrolü  </vt:lpstr>
      <vt:lpstr>PowerPoint Sunusu</vt:lpstr>
      <vt:lpstr> Göğse bası uygulaması </vt:lpstr>
      <vt:lpstr>PowerPoint Sunusu</vt:lpstr>
      <vt:lpstr> ERC’ye göre bebeklerde yabancı cisim ile tıkanma tedavi algoritması  </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VE ÇOCUKLARDA YABANCI CİSME BAĞLI SOLUNUM YOLU TIKANMALARI</dc:title>
  <dc:creator>user</dc:creator>
  <cp:lastModifiedBy>HP</cp:lastModifiedBy>
  <cp:revision>7</cp:revision>
  <dcterms:created xsi:type="dcterms:W3CDTF">2014-07-25T22:15:51Z</dcterms:created>
  <dcterms:modified xsi:type="dcterms:W3CDTF">2020-05-09T23:20:35Z</dcterms:modified>
</cp:coreProperties>
</file>