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67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92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TÜRKİYE SİYASAL HAYATI VE KURUMLARI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5. Hafta: ÇOK PARTİLİ HAYATA DÖNÜŞ-II</a:t>
            </a: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hayatında eğilimler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1940’lı yılların gelişme gösteren bir roman </a:t>
            </a:r>
            <a:r>
              <a:rPr lang="tr-TR" dirty="0" err="1"/>
              <a:t>türu</a:t>
            </a:r>
            <a:r>
              <a:rPr lang="tr-TR" dirty="0"/>
              <a:t>̈, ‘köy </a:t>
            </a:r>
            <a:r>
              <a:rPr lang="tr-TR" dirty="0" err="1"/>
              <a:t>romanı’dır</a:t>
            </a:r>
            <a:r>
              <a:rPr lang="tr-TR" dirty="0"/>
              <a:t>. Köy yaşamını konu alan romanların ortaya çıkışında Köy </a:t>
            </a:r>
            <a:r>
              <a:rPr lang="tr-TR" dirty="0" err="1"/>
              <a:t>Enstitüleri’nden</a:t>
            </a:r>
            <a:r>
              <a:rPr lang="tr-TR" dirty="0"/>
              <a:t> mezun olan yazarlar önemli bir rol oynamıştır.</a:t>
            </a:r>
          </a:p>
          <a:p>
            <a:r>
              <a:rPr lang="tr-TR" dirty="0"/>
              <a:t>Akımın en önemli temsilcilerinden olan Mahmut </a:t>
            </a:r>
            <a:r>
              <a:rPr lang="tr-TR" dirty="0" err="1"/>
              <a:t>Makal</a:t>
            </a:r>
            <a:r>
              <a:rPr lang="tr-TR" dirty="0"/>
              <a:t> da bir Köy </a:t>
            </a:r>
            <a:r>
              <a:rPr lang="tr-TR" dirty="0" err="1"/>
              <a:t>Enstitüsu</a:t>
            </a:r>
            <a:r>
              <a:rPr lang="tr-TR" dirty="0"/>
              <a:t>̈ mezunudur. </a:t>
            </a:r>
            <a:r>
              <a:rPr lang="tr-TR" dirty="0" err="1"/>
              <a:t>Makal’ın</a:t>
            </a:r>
            <a:r>
              <a:rPr lang="tr-TR" dirty="0"/>
              <a:t> 1950 yılında yayımlanan Bizim Köy başlıklı romanı, köydeki </a:t>
            </a:r>
            <a:r>
              <a:rPr lang="tr-TR"/>
              <a:t>yaşam koşullarını ve </a:t>
            </a:r>
            <a:r>
              <a:rPr lang="tr-TR" dirty="0"/>
              <a:t>sefaleti romantizm ya da abartıya başvurmadan işler.</a:t>
            </a:r>
          </a:p>
          <a:p>
            <a:r>
              <a:rPr lang="tr-TR" dirty="0"/>
              <a:t> Yazar, kitabın yayımlanmasından kısa bir </a:t>
            </a:r>
            <a:r>
              <a:rPr lang="tr-TR" dirty="0" err="1"/>
              <a:t>süre</a:t>
            </a:r>
            <a:r>
              <a:rPr lang="tr-TR" dirty="0"/>
              <a:t> sonra, 27 Mart 1950’de </a:t>
            </a:r>
            <a:r>
              <a:rPr lang="tr-TR" dirty="0" err="1"/>
              <a:t>köyün</a:t>
            </a:r>
            <a:r>
              <a:rPr lang="tr-TR" dirty="0"/>
              <a:t> toplumsal yapısını </a:t>
            </a:r>
            <a:r>
              <a:rPr lang="tr-TR" dirty="0" err="1"/>
              <a:t>kötu</a:t>
            </a:r>
            <a:r>
              <a:rPr lang="tr-TR" dirty="0"/>
              <a:t>̈ gösterdiği gerekçesiyle tutuklandı; dolayısıyla bu edebî olay siyasal bir nitelik kazandı.</a:t>
            </a:r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E32F7F-C2C0-2842-902B-556BC59C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Dünyayla ilişkiler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36A70C-3FCB-E843-AB71-CD8860C6E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Türkiye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Millet Meclisi, 3 Ocak 1945’te Japonya ile ilişkilerin kesilmesi </a:t>
            </a:r>
            <a:r>
              <a:rPr lang="tr-TR" dirty="0" err="1"/>
              <a:t>yönünde</a:t>
            </a:r>
            <a:r>
              <a:rPr lang="tr-TR" dirty="0"/>
              <a:t> karar</a:t>
            </a:r>
          </a:p>
          <a:p>
            <a:r>
              <a:rPr lang="tr-TR" dirty="0"/>
              <a:t>almıştı. SSCB lideri </a:t>
            </a:r>
            <a:r>
              <a:rPr lang="tr-TR" dirty="0" err="1"/>
              <a:t>İosif</a:t>
            </a:r>
            <a:r>
              <a:rPr lang="tr-TR" dirty="0"/>
              <a:t> Stalin, ABD başkanı Franklin D. Roosevelt ve Birleşik Krallık</a:t>
            </a:r>
          </a:p>
          <a:p>
            <a:r>
              <a:rPr lang="tr-TR" dirty="0"/>
              <a:t>başbakanı Winston Churchill’in katılımıyla toplanan Yalta Konferansı’nın 11 Şubat 1945’te</a:t>
            </a:r>
          </a:p>
          <a:p>
            <a:r>
              <a:rPr lang="tr-TR" dirty="0"/>
              <a:t>açıklanan kararlarında, Nisan ayında ABD’nin San Francisco kentinde toplanacak bir konferansta</a:t>
            </a:r>
          </a:p>
          <a:p>
            <a:r>
              <a:rPr lang="tr-TR" dirty="0"/>
              <a:t>‘uluslararası barış ve </a:t>
            </a:r>
            <a:r>
              <a:rPr lang="tr-TR" dirty="0" err="1"/>
              <a:t>güvenliğin</a:t>
            </a:r>
            <a:r>
              <a:rPr lang="tr-TR" dirty="0"/>
              <a:t> korunması için bir genel uluslararası kurum’ için bir şart hazırlanması </a:t>
            </a:r>
            <a:r>
              <a:rPr lang="tr-TR" dirty="0" err="1"/>
              <a:t>öngörülmüştu</a:t>
            </a:r>
            <a:r>
              <a:rPr lang="tr-TR" dirty="0"/>
              <a:t>̈. </a:t>
            </a:r>
          </a:p>
          <a:p>
            <a:r>
              <a:rPr lang="tr-TR" dirty="0"/>
              <a:t>Konferansa katılma şartlarından biri, 1 Mart 1945’e kadar</a:t>
            </a:r>
          </a:p>
          <a:p>
            <a:r>
              <a:rPr lang="tr-TR" dirty="0"/>
              <a:t>‘ortak </a:t>
            </a:r>
            <a:r>
              <a:rPr lang="tr-TR" dirty="0" err="1"/>
              <a:t>düşman’a</a:t>
            </a:r>
            <a:r>
              <a:rPr lang="tr-TR" dirty="0"/>
              <a:t> karşı savaş ilan etmekti. Kararın yayınlandığı sırada </a:t>
            </a:r>
            <a:r>
              <a:rPr lang="tr-TR" dirty="0" err="1"/>
              <a:t>Türkiye</a:t>
            </a:r>
            <a:r>
              <a:rPr lang="tr-TR" dirty="0"/>
              <a:t> </a:t>
            </a:r>
            <a:r>
              <a:rPr lang="tr-TR" dirty="0" err="1"/>
              <a:t>Büyük</a:t>
            </a:r>
            <a:r>
              <a:rPr lang="tr-TR" dirty="0"/>
              <a:t> Millet</a:t>
            </a:r>
          </a:p>
          <a:p>
            <a:r>
              <a:rPr lang="tr-TR" dirty="0"/>
              <a:t>Meclisi 5 Mart’a kadar tatildeydi. Bu durumda savaş ilanının </a:t>
            </a:r>
            <a:r>
              <a:rPr lang="tr-TR" dirty="0" err="1"/>
              <a:t>görüşülmesi</a:t>
            </a:r>
            <a:r>
              <a:rPr lang="tr-TR" dirty="0"/>
              <a:t> için meclisin </a:t>
            </a:r>
            <a:r>
              <a:rPr lang="tr-TR" dirty="0" err="1"/>
              <a:t>olağanüstu</a:t>
            </a:r>
            <a:r>
              <a:rPr lang="tr-TR" dirty="0"/>
              <a:t>̈</a:t>
            </a:r>
          </a:p>
          <a:p>
            <a:r>
              <a:rPr lang="tr-TR" dirty="0"/>
              <a:t>toplantıya çağırılması gerekiyordu. Bu şekilde 23 Şubat 1945’te </a:t>
            </a:r>
            <a:r>
              <a:rPr lang="tr-TR" dirty="0" err="1"/>
              <a:t>olağanüstu</a:t>
            </a:r>
            <a:r>
              <a:rPr lang="tr-TR" dirty="0"/>
              <a:t>̈ toplantı</a:t>
            </a:r>
          </a:p>
          <a:p>
            <a:r>
              <a:rPr lang="tr-TR" dirty="0"/>
              <a:t>başladı. Başbakan </a:t>
            </a:r>
            <a:r>
              <a:rPr lang="tr-TR" dirty="0" err="1"/>
              <a:t>Şükru</a:t>
            </a:r>
            <a:r>
              <a:rPr lang="tr-TR" dirty="0"/>
              <a:t>̈ Saraçoğlu ve Dışişleri Bakanı Hasan Saka’nın konu hakkında verdikleri</a:t>
            </a:r>
          </a:p>
          <a:p>
            <a:r>
              <a:rPr lang="tr-TR" dirty="0"/>
              <a:t>bilgilerden sonra Meclis Almanya ve Japonya’ya savaş ilan etti.</a:t>
            </a:r>
          </a:p>
        </p:txBody>
      </p:sp>
    </p:spTree>
    <p:extLst>
      <p:ext uri="{BB962C8B-B14F-4D97-AF65-F5344CB8AC3E}">
        <p14:creationId xmlns:p14="http://schemas.microsoft.com/office/powerpoint/2010/main" val="63727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BB74CD-2DB5-D642-AE20-D4C95BEF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Dünyayla ilişkiler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934344-639E-9C46-A44E-3C445A4FB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Mart 1945’te SSCB’nin dostluk anlaşmasını yenilemeyi reddetmesiyle gerilen</a:t>
            </a:r>
          </a:p>
          <a:p>
            <a:r>
              <a:rPr lang="tr-TR" dirty="0" err="1"/>
              <a:t>Türkiye</a:t>
            </a:r>
            <a:r>
              <a:rPr lang="tr-TR" dirty="0"/>
              <a:t>- SSCB ilişkileri daha da sorunlu bir hal alıyordu. Hasan Saka 10 Temmuz 1947’de</a:t>
            </a:r>
          </a:p>
          <a:p>
            <a:r>
              <a:rPr lang="tr-TR" dirty="0"/>
              <a:t>yaptığı bir açıklamada </a:t>
            </a:r>
            <a:r>
              <a:rPr lang="tr-TR" dirty="0" err="1"/>
              <a:t>Türkiye</a:t>
            </a:r>
            <a:r>
              <a:rPr lang="tr-TR" dirty="0"/>
              <a:t>- SSCB saldırmazlık paktı ve Boğazlar sorununun ayrı ayrı</a:t>
            </a:r>
          </a:p>
          <a:p>
            <a:r>
              <a:rPr lang="tr-TR" dirty="0"/>
              <a:t>değerlendirilmesi gerektiğini </a:t>
            </a:r>
            <a:r>
              <a:rPr lang="tr-TR" dirty="0" err="1"/>
              <a:t>belirtt</a:t>
            </a:r>
            <a:r>
              <a:rPr lang="tr-TR" dirty="0"/>
              <a:t> i. </a:t>
            </a:r>
            <a:r>
              <a:rPr lang="tr-TR" dirty="0" err="1"/>
              <a:t>Türkiye’nin</a:t>
            </a:r>
            <a:r>
              <a:rPr lang="tr-TR" dirty="0"/>
              <a:t> SSCB’ye toprak vermesi imkânsızdı;</a:t>
            </a:r>
          </a:p>
          <a:p>
            <a:r>
              <a:rPr lang="tr-TR" dirty="0" err="1"/>
              <a:t>Montreux’nün</a:t>
            </a:r>
            <a:r>
              <a:rPr lang="tr-TR" dirty="0"/>
              <a:t> gözden geçirilmesi içinse bir uluslararası konferansın toplanması gerekiyordu.</a:t>
            </a:r>
          </a:p>
        </p:txBody>
      </p:sp>
    </p:spTree>
    <p:extLst>
      <p:ext uri="{BB962C8B-B14F-4D97-AF65-F5344CB8AC3E}">
        <p14:creationId xmlns:p14="http://schemas.microsoft.com/office/powerpoint/2010/main" val="3526956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CE646-BE60-E542-9EF6-7527F11F5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Dünyayla ilişkiler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45D17D-3EC6-614C-90EF-C4C0EF2AD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SSCB ve Batı Avrupa-Kuzey Amerika arasındaki </a:t>
            </a:r>
            <a:r>
              <a:rPr lang="tr-TR" dirty="0" err="1"/>
              <a:t>bölünme</a:t>
            </a:r>
            <a:r>
              <a:rPr lang="tr-TR" dirty="0"/>
              <a:t> 1946’nın ilk yarısından itibaren</a:t>
            </a:r>
          </a:p>
          <a:p>
            <a:r>
              <a:rPr lang="tr-TR" dirty="0"/>
              <a:t>uluslararası </a:t>
            </a:r>
            <a:r>
              <a:rPr lang="tr-TR" dirty="0" err="1"/>
              <a:t>gündemi</a:t>
            </a:r>
            <a:r>
              <a:rPr lang="tr-TR" dirty="0"/>
              <a:t> meşgul etmeye başlamıştı. Ocak 1946’dan itibaren SSCB’de yapılan</a:t>
            </a:r>
          </a:p>
          <a:p>
            <a:r>
              <a:rPr lang="tr-TR" dirty="0" err="1"/>
              <a:t>Türkiye</a:t>
            </a:r>
            <a:r>
              <a:rPr lang="tr-TR" dirty="0"/>
              <a:t> karşı yayınların sayısı </a:t>
            </a:r>
            <a:r>
              <a:rPr lang="tr-TR" dirty="0" err="1"/>
              <a:t>artt</a:t>
            </a:r>
            <a:r>
              <a:rPr lang="tr-TR" dirty="0"/>
              <a:t> ı. </a:t>
            </a:r>
            <a:r>
              <a:rPr lang="tr-TR" dirty="0" err="1"/>
              <a:t>Türkiye</a:t>
            </a:r>
            <a:r>
              <a:rPr lang="tr-TR" dirty="0"/>
              <a:t> ABD’den destek almaya çabaladı. Winston</a:t>
            </a:r>
          </a:p>
          <a:p>
            <a:r>
              <a:rPr lang="tr-TR" dirty="0"/>
              <a:t>Churchill, 5 Mart 1946’da Harvard Üniversitesi’nde yaptığı bir konuşmada Sovyetler Birliği</a:t>
            </a:r>
          </a:p>
          <a:p>
            <a:r>
              <a:rPr lang="tr-TR" dirty="0"/>
              <a:t>ve ‘demokrasiler’ arasında bir ‘demir perde’ çekilmekte olduğunu söyleyerek bloklaşmanın</a:t>
            </a:r>
          </a:p>
          <a:p>
            <a:r>
              <a:rPr lang="tr-TR" dirty="0"/>
              <a:t>ilk işaretlerini verdi.</a:t>
            </a:r>
          </a:p>
        </p:txBody>
      </p:sp>
    </p:spTree>
    <p:extLst>
      <p:ext uri="{BB962C8B-B14F-4D97-AF65-F5344CB8AC3E}">
        <p14:creationId xmlns:p14="http://schemas.microsoft.com/office/powerpoint/2010/main" val="46445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8C680E-9404-D94F-97C0-EB68F6916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Dünyayla ilişkiler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B3FF3F-2EC7-1246-94EC-8EA1BCFC4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Türkiye</a:t>
            </a:r>
            <a:r>
              <a:rPr lang="tr-TR" dirty="0"/>
              <a:t> </a:t>
            </a:r>
            <a:r>
              <a:rPr lang="tr-TR" dirty="0" err="1"/>
              <a:t>düzenli</a:t>
            </a:r>
            <a:r>
              <a:rPr lang="tr-TR" dirty="0"/>
              <a:t> olarak ABD ile yakınlaşma içindeydi. </a:t>
            </a:r>
            <a:r>
              <a:rPr lang="tr-TR" dirty="0" err="1"/>
              <a:t>Missouri</a:t>
            </a:r>
            <a:r>
              <a:rPr lang="tr-TR" dirty="0"/>
              <a:t> zırhlısı 5 Nisan</a:t>
            </a:r>
          </a:p>
          <a:p>
            <a:r>
              <a:rPr lang="tr-TR" dirty="0"/>
              <a:t>1946’da görev başında ölen Washington </a:t>
            </a:r>
            <a:r>
              <a:rPr lang="tr-TR" dirty="0" err="1"/>
              <a:t>Büyükelçisi</a:t>
            </a:r>
            <a:r>
              <a:rPr lang="tr-TR" dirty="0"/>
              <a:t> </a:t>
            </a:r>
            <a:r>
              <a:rPr lang="tr-TR" dirty="0" err="1"/>
              <a:t>Münir</a:t>
            </a:r>
            <a:r>
              <a:rPr lang="tr-TR" dirty="0"/>
              <a:t> </a:t>
            </a:r>
            <a:r>
              <a:rPr lang="tr-TR" dirty="0" err="1"/>
              <a:t>Ertegün’ün</a:t>
            </a:r>
            <a:r>
              <a:rPr lang="tr-TR" dirty="0"/>
              <a:t> </a:t>
            </a:r>
            <a:r>
              <a:rPr lang="tr-TR" dirty="0" err="1"/>
              <a:t>naaşını</a:t>
            </a:r>
            <a:r>
              <a:rPr lang="tr-TR" dirty="0"/>
              <a:t> getirmek</a:t>
            </a:r>
          </a:p>
          <a:p>
            <a:r>
              <a:rPr lang="tr-TR" dirty="0"/>
              <a:t>için İstanbul’a bir ziyaret yaptı; bu ziyaret </a:t>
            </a:r>
            <a:r>
              <a:rPr lang="tr-TR" dirty="0" err="1"/>
              <a:t>ABD-Türkiye</a:t>
            </a:r>
            <a:r>
              <a:rPr lang="tr-TR" dirty="0"/>
              <a:t> dostluğunun önemli adımlarından</a:t>
            </a:r>
          </a:p>
          <a:p>
            <a:r>
              <a:rPr lang="tr-TR" dirty="0"/>
              <a:t>biri olarak </a:t>
            </a:r>
            <a:r>
              <a:rPr lang="tr-TR" dirty="0" err="1"/>
              <a:t>görüldu</a:t>
            </a:r>
            <a:r>
              <a:rPr lang="tr-TR" dirty="0"/>
              <a:t>̈. Naim </a:t>
            </a:r>
            <a:r>
              <a:rPr lang="tr-TR" dirty="0" err="1"/>
              <a:t>Tirali</a:t>
            </a:r>
            <a:r>
              <a:rPr lang="tr-TR" dirty="0"/>
              <a:t>, Yirmi Beş Kuruşa Amerika başlığını taşıyan 1947 tarihli </a:t>
            </a:r>
            <a:r>
              <a:rPr lang="tr-TR" dirty="0" err="1"/>
              <a:t>öyküsünde</a:t>
            </a:r>
            <a:r>
              <a:rPr lang="tr-TR" dirty="0"/>
              <a:t>, Amerikan zırhlı gemilerine bu dönemde gösterilen yoğun ilgiyi anlatır.</a:t>
            </a:r>
          </a:p>
        </p:txBody>
      </p:sp>
    </p:spTree>
    <p:extLst>
      <p:ext uri="{BB962C8B-B14F-4D97-AF65-F5344CB8AC3E}">
        <p14:creationId xmlns:p14="http://schemas.microsoft.com/office/powerpoint/2010/main" val="2746621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hayatında eğilimler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II. </a:t>
            </a:r>
            <a:r>
              <a:rPr lang="tr-TR" dirty="0" err="1"/>
              <a:t>Dünya</a:t>
            </a:r>
            <a:r>
              <a:rPr lang="tr-TR" dirty="0"/>
              <a:t> Savaşı’nın sona ermesi ve tek partili rejimin yumuşama belirtileri göstermeye başlaması, basın hayatındaki gelişmelerde </a:t>
            </a:r>
            <a:r>
              <a:rPr lang="tr-TR" dirty="0" err="1"/>
              <a:t>izdüşüm</a:t>
            </a:r>
            <a:r>
              <a:rPr lang="tr-TR" dirty="0"/>
              <a:t> buldu. Vatan, Tan ve Tasvir-i </a:t>
            </a:r>
            <a:r>
              <a:rPr lang="tr-TR" dirty="0" err="1"/>
              <a:t>Efk</a:t>
            </a:r>
            <a:r>
              <a:rPr lang="tr-TR" dirty="0"/>
              <a:t> </a:t>
            </a:r>
            <a:r>
              <a:rPr lang="tr-TR" dirty="0" err="1"/>
              <a:t>âr</a:t>
            </a:r>
            <a:r>
              <a:rPr lang="tr-TR" dirty="0"/>
              <a:t> gazetelerinin yayını 1944 sonlarında </a:t>
            </a:r>
            <a:r>
              <a:rPr lang="tr-TR" dirty="0" err="1"/>
              <a:t>süresiz</a:t>
            </a:r>
            <a:r>
              <a:rPr lang="tr-TR" dirty="0"/>
              <a:t> olarak durdurulmuştu. Gazetelerin sorumluları Şubat</a:t>
            </a:r>
          </a:p>
          <a:p>
            <a:r>
              <a:rPr lang="tr-TR" dirty="0"/>
              <a:t>1945’te </a:t>
            </a:r>
            <a:r>
              <a:rPr lang="tr-TR" dirty="0" err="1"/>
              <a:t>İnönu</a:t>
            </a:r>
            <a:r>
              <a:rPr lang="tr-TR" dirty="0"/>
              <a:t>̈’ye ortak bir telgraf göndererek gazetelerinin yayın hayatına yeniden başlamasına</a:t>
            </a:r>
          </a:p>
          <a:p>
            <a:r>
              <a:rPr lang="tr-TR" dirty="0"/>
              <a:t>izin verilmesini talep </a:t>
            </a:r>
            <a:r>
              <a:rPr lang="tr-TR" dirty="0" err="1"/>
              <a:t>ett</a:t>
            </a:r>
            <a:r>
              <a:rPr lang="tr-TR" dirty="0"/>
              <a:t> iler. </a:t>
            </a:r>
            <a:r>
              <a:rPr lang="tr-TR" dirty="0" err="1"/>
              <a:t>İnönu</a:t>
            </a:r>
            <a:r>
              <a:rPr lang="tr-TR" dirty="0"/>
              <a:t>̈ talebi kabul </a:t>
            </a:r>
            <a:r>
              <a:rPr lang="tr-TR" dirty="0" err="1"/>
              <a:t>ett</a:t>
            </a:r>
            <a:r>
              <a:rPr lang="tr-TR" dirty="0"/>
              <a:t> i ve gazetelerin yayını tekrar başladı.156</a:t>
            </a:r>
          </a:p>
          <a:p>
            <a:r>
              <a:rPr lang="tr-TR" dirty="0"/>
              <a:t>1937 sayılı Matbuat Kanunu, ‘memleketin umumi siyasetine dokunacak’ yayın organlarının</a:t>
            </a:r>
          </a:p>
          <a:p>
            <a:r>
              <a:rPr lang="tr-TR" dirty="0" err="1"/>
              <a:t>hükûmetçe</a:t>
            </a:r>
            <a:r>
              <a:rPr lang="tr-TR" dirty="0"/>
              <a:t> kapatılmasına olanak sağlamaktadır. Bu madde 1945’i izleyen dönemde özellikle</a:t>
            </a:r>
          </a:p>
          <a:p>
            <a:r>
              <a:rPr lang="tr-TR" dirty="0"/>
              <a:t>muhalif basın tarafından yoğun bir şekilde eleştirilmiştir.</a:t>
            </a:r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hayatında eğilimler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3795733" cy="4023360"/>
          </a:xfrm>
        </p:spPr>
        <p:txBody>
          <a:bodyPr/>
          <a:lstStyle/>
          <a:p>
            <a:r>
              <a:rPr lang="tr-TR" dirty="0"/>
              <a:t>1946-1947 arasında yayınlanan, </a:t>
            </a:r>
            <a:r>
              <a:rPr lang="tr-TR" dirty="0" err="1"/>
              <a:t>Sabahatt</a:t>
            </a:r>
            <a:r>
              <a:rPr lang="tr-TR" dirty="0"/>
              <a:t> in Ali’nin başyazarlığını yaptığı, Aziz Nesin ve Rıfat Ilgaz’ın yazılarıyla katkıda bulunduğu </a:t>
            </a:r>
            <a:r>
              <a:rPr lang="tr-TR" dirty="0" err="1"/>
              <a:t>Marko</a:t>
            </a:r>
            <a:r>
              <a:rPr lang="tr-TR" dirty="0"/>
              <a:t> Paşa, dönemin en önemli mizah dergisidir ve muhalif yayın organları arasında yerini almıştır.</a:t>
            </a:r>
          </a:p>
          <a:p>
            <a:endParaRPr lang="tr-TR" dirty="0"/>
          </a:p>
        </p:txBody>
      </p:sp>
      <p:pic>
        <p:nvPicPr>
          <p:cNvPr id="1026" name="Picture 2" descr="Marko Paşa: &amp;quot;Fırsat bulabildiği zamanlarda çıkan siyasi mizah dergisi&amp;quot;  (kaynak: Rıfat Ilgaz Kültür Merkezi arşivi) #markopaşa #istanlook | Mizah,  Edebiyat, Kitap">
            <a:extLst>
              <a:ext uri="{FF2B5EF4-FFF2-40B4-BE49-F238E27FC236}">
                <a16:creationId xmlns:a16="http://schemas.microsoft.com/office/drawing/2014/main" id="{961713A3-551E-CD4A-8155-12DE2E156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302" y="1845733"/>
            <a:ext cx="5794443" cy="3798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hayatında eğilimler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Dönemin en önemli edebiyatçılarından olan Ahmet Hamdi Tanpınar, 1942-1946 yılları arasında</a:t>
            </a:r>
          </a:p>
          <a:p>
            <a:r>
              <a:rPr lang="tr-TR" dirty="0"/>
              <a:t>Maraş milletvekili olarak görev yapmıştı. 1946’dan itibaren politikadan uzak durdu</a:t>
            </a:r>
          </a:p>
          <a:p>
            <a:r>
              <a:rPr lang="tr-TR" dirty="0"/>
              <a:t>ve yazarlık faaliyetleri </a:t>
            </a:r>
            <a:r>
              <a:rPr lang="tr-TR" dirty="0" err="1"/>
              <a:t>üzerine</a:t>
            </a:r>
            <a:r>
              <a:rPr lang="tr-TR" dirty="0"/>
              <a:t> yoğunlaştı. Bu dönemde iki önemli eserini yayımladı: Beş Şehir</a:t>
            </a:r>
          </a:p>
          <a:p>
            <a:r>
              <a:rPr lang="tr-TR" dirty="0"/>
              <a:t>(1946) ve Huzur (1949). Bu eserlerinde, 1940’lı yıllar boyunca geliştirdiği muhafazakâr</a:t>
            </a:r>
          </a:p>
          <a:p>
            <a:r>
              <a:rPr lang="tr-TR" dirty="0"/>
              <a:t>siyasal </a:t>
            </a:r>
            <a:r>
              <a:rPr lang="tr-TR" dirty="0" err="1"/>
              <a:t>düşüncesinin</a:t>
            </a:r>
            <a:r>
              <a:rPr lang="tr-TR" dirty="0"/>
              <a:t> çeşitli yansımaları gözlemlenebilir.</a:t>
            </a:r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hayatında eğilimler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5225699" cy="4023360"/>
          </a:xfrm>
        </p:spPr>
        <p:txBody>
          <a:bodyPr/>
          <a:lstStyle/>
          <a:p>
            <a:r>
              <a:rPr lang="tr-TR" dirty="0"/>
              <a:t>Orhan Veli Kanık, Melih Cevdet Anday ve Oktay Rıfat’ın 1941’de yayımlanan Garip başlıklı şiir derlemeleriyle başlayan Garip akımı, etkisini 1940’ların ikinci yarısında da korudu.</a:t>
            </a:r>
          </a:p>
          <a:p>
            <a:r>
              <a:rPr lang="tr-TR" dirty="0"/>
              <a:t>Orhan Veli Kanık, 1940’ların ilk yarısında başladığı </a:t>
            </a:r>
            <a:r>
              <a:rPr lang="tr-TR" dirty="0" err="1"/>
              <a:t>tercüme</a:t>
            </a:r>
            <a:r>
              <a:rPr lang="tr-TR" dirty="0"/>
              <a:t> faaliyetlerini 1945’i izleyen dönemde de </a:t>
            </a:r>
            <a:r>
              <a:rPr lang="tr-TR" dirty="0" err="1"/>
              <a:t>sürdürdu</a:t>
            </a:r>
            <a:r>
              <a:rPr lang="tr-TR" dirty="0"/>
              <a:t>̈.</a:t>
            </a:r>
          </a:p>
        </p:txBody>
      </p:sp>
      <p:pic>
        <p:nvPicPr>
          <p:cNvPr id="2050" name="Picture 2" descr="Garip Akımı Nedir? Garip Akımının Temsilcileri ve Özellikleri">
            <a:extLst>
              <a:ext uri="{FF2B5EF4-FFF2-40B4-BE49-F238E27FC236}">
                <a16:creationId xmlns:a16="http://schemas.microsoft.com/office/drawing/2014/main" id="{2A7C5412-E62D-B54F-B705-9473D3C2B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880" y="1845734"/>
            <a:ext cx="462280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659</TotalTime>
  <Words>804</Words>
  <Application>Microsoft Macintosh PowerPoint</Application>
  <PresentationFormat>Geniş ekran</PresentationFormat>
  <Paragraphs>54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Geçmişe bakış</vt:lpstr>
      <vt:lpstr>TÜRKİYE SİYASAL HAYATI VE KURUMLARI</vt:lpstr>
      <vt:lpstr>Dünyayla ilişkiler</vt:lpstr>
      <vt:lpstr>Dünyayla ilişkiler</vt:lpstr>
      <vt:lpstr>Dünyayla ilişkiler</vt:lpstr>
      <vt:lpstr>Dünyayla ilişkiler</vt:lpstr>
      <vt:lpstr>Kültür hayatında eğilimler</vt:lpstr>
      <vt:lpstr>Kültür hayatında eğilimler</vt:lpstr>
      <vt:lpstr>Kültür hayatında eğilimler</vt:lpstr>
      <vt:lpstr>Kültür hayatında eğilimler</vt:lpstr>
      <vt:lpstr>Kültür hayatında eğilimler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Microsoft Office User</cp:lastModifiedBy>
  <cp:revision>47</cp:revision>
  <dcterms:created xsi:type="dcterms:W3CDTF">2018-02-12T08:58:47Z</dcterms:created>
  <dcterms:modified xsi:type="dcterms:W3CDTF">2021-06-08T19:10:53Z</dcterms:modified>
</cp:coreProperties>
</file>