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25.02.2020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25.02.2020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25.02.2020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422 MODERN HİNT EDEBİYATI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13.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Rabindranath</a:t>
            </a:r>
            <a:r>
              <a:rPr lang="tr-TR" sz="2700" dirty="0">
                <a:solidFill>
                  <a:schemeClr val="accent2">
                    <a:lumMod val="75000"/>
                  </a:schemeClr>
                </a:solidFill>
                <a:effectLst>
                  <a:outerShdw blurRad="38100" dist="38100" dir="2700000" algn="tl">
                    <a:srgbClr val="000000">
                      <a:alpha val="43137"/>
                    </a:srgbClr>
                  </a:outerShdw>
                </a:effectLst>
                <a:latin typeface="+mn-lt"/>
              </a:rPr>
              <a:t> </a:t>
            </a:r>
            <a:r>
              <a:rPr lang="tr-TR" sz="2700" dirty="0" err="1">
                <a:solidFill>
                  <a:schemeClr val="accent2">
                    <a:lumMod val="75000"/>
                  </a:schemeClr>
                </a:solidFill>
                <a:effectLst>
                  <a:outerShdw blurRad="38100" dist="38100" dir="2700000" algn="tl">
                    <a:srgbClr val="000000">
                      <a:alpha val="43137"/>
                    </a:srgbClr>
                  </a:outerShdw>
                </a:effectLst>
                <a:latin typeface="+mn-lt"/>
              </a:rPr>
              <a:t>Tagore’dan</a:t>
            </a:r>
            <a:r>
              <a:rPr lang="tr-TR" sz="2700" dirty="0">
                <a:solidFill>
                  <a:schemeClr val="accent2">
                    <a:lumMod val="75000"/>
                  </a:schemeClr>
                </a:solidFill>
                <a:effectLst>
                  <a:outerShdw blurRad="38100" dist="38100" dir="2700000" algn="tl">
                    <a:srgbClr val="000000">
                      <a:alpha val="43137"/>
                    </a:srgbClr>
                  </a:outerShdw>
                </a:effectLst>
                <a:latin typeface="+mn-lt"/>
              </a:rPr>
              <a:t> </a:t>
            </a: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Örnekler ı</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7467600" cy="1143000"/>
          </a:xfrm>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Ama konağın uçsuz bucaksız, Tanrım!  Ve ben onu araya araya senin kapına gelmişim.</a:t>
            </a:r>
          </a:p>
          <a:p>
            <a:pPr marL="0" indent="0">
              <a:buNone/>
            </a:pPr>
            <a:endParaRPr lang="tr-TR" dirty="0"/>
          </a:p>
          <a:p>
            <a:r>
              <a:rPr lang="tr-TR" dirty="0"/>
              <a:t>Senin akşam göğünün altın sayvanı altında duruyorum ve istekli gözlerimi yüzüne kaldırıyorum.</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İçinden hiç kimsenin kaybolmayacağı sonsuzluğun yanı başına geldim - Göz yaşlarının perdesi ardında hiçbir ümit, hiçbir mutluluk, hiçbir yüz hayali görülemiyor.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Ah, benim boşalmış hayatımı, bu okyanusa al, onu en derin doluluğa batır. O kaybolan tatlı dokunuşu, evrenin bütünlüğünde bir kerecik duyayım.</a:t>
            </a:r>
          </a:p>
          <a:p>
            <a:endParaRPr lang="tr-TR" dirty="0"/>
          </a:p>
        </p:txBody>
      </p:sp>
    </p:spTree>
    <p:extLst>
      <p:ext uri="{BB962C8B-B14F-4D97-AF65-F5344CB8AC3E}">
        <p14:creationId xmlns:p14="http://schemas.microsoft.com/office/powerpoint/2010/main" val="323654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pPr marL="0" indent="0">
              <a:buNone/>
            </a:pPr>
            <a:r>
              <a:rPr lang="tr-TR" dirty="0"/>
              <a:t>			«</a:t>
            </a:r>
            <a:r>
              <a:rPr lang="tr-TR" dirty="0" err="1"/>
              <a:t>Gitanjali</a:t>
            </a:r>
            <a:r>
              <a:rPr lang="tr-TR" dirty="0"/>
              <a:t>»</a:t>
            </a:r>
          </a:p>
          <a:p>
            <a:pPr marL="0" indent="0">
              <a:buNone/>
            </a:pPr>
            <a:endParaRPr lang="tr-TR" dirty="0"/>
          </a:p>
          <a:p>
            <a:r>
              <a:rPr lang="tr-TR" dirty="0"/>
              <a:t>Üst üste yığılan bulutlarla ortalık karışıyor. Ey sevgili, neden beni kapının dışında yalnız başıma bekletiyorsun?</a:t>
            </a:r>
          </a:p>
          <a:p>
            <a:pPr marL="0" indent="0">
              <a:buNone/>
            </a:pPr>
            <a:endParaRPr lang="tr-TR" dirty="0"/>
          </a:p>
          <a:p>
            <a:r>
              <a:rPr lang="tr-TR" dirty="0"/>
              <a:t>Öğle vaktinin işle dolu anlarında kalabalığa karışığım. Ama bu karanlık, ıssız günde tek ümidim sensin.</a:t>
            </a:r>
          </a:p>
          <a:p>
            <a:pPr marL="0" indent="0">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Eğer bana yüzünü göstermezsen, eğer beni büsbütün bir kenarda bırakırsan, bu uzun ve yağmurlu saatleri nasıl geçireceğimi bilmiyorum.</a:t>
            </a:r>
          </a:p>
          <a:p>
            <a:endParaRPr lang="tr-TR" dirty="0"/>
          </a:p>
          <a:p>
            <a:r>
              <a:rPr lang="tr-TR" dirty="0"/>
              <a:t>Göklerin </a:t>
            </a:r>
            <a:r>
              <a:rPr lang="tr-TR" dirty="0" err="1"/>
              <a:t>taa</a:t>
            </a:r>
            <a:r>
              <a:rPr lang="tr-TR" dirty="0"/>
              <a:t> uzaktaki karanlığına bakarım ve kalbim durup dinlenmeyen rüzgârla beraber hıçkırarak dolaşır.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Senden hiçbir şey istemedim; kulağına adımı fısıldamadım. Sen ayrılıp giderken, ben sesimi çıkarmadım. Ben, ağaç gölgelerinin </a:t>
            </a:r>
            <a:r>
              <a:rPr lang="tr-TR" dirty="0" err="1"/>
              <a:t>meyillenerek</a:t>
            </a:r>
            <a:r>
              <a:rPr lang="tr-TR" dirty="0"/>
              <a:t> düştüğü kuyunun yanında yalnız başınaydım ve kadınlar, ağzına kadar dolu topraktan testilerle evlerine dönmüşlerdi. Beni de çağırarak bağırdılar, "Bizimle gel, vakit öğleye yaklaşıyor." Bense kendimi belirsiz birtakım zevklerin içinde kaybetmiş olarak uyuşup gecikiyordum.</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 Sen gelirken ayak seslerini işitmedim. Gözlerin,  </a:t>
            </a:r>
          </a:p>
          <a:p>
            <a:pPr marL="0" indent="0">
              <a:buNone/>
            </a:pPr>
            <a:r>
              <a:rPr lang="tr-TR" dirty="0"/>
              <a:t>    bana değdiği vakit üzgündü; yavaşça, </a:t>
            </a:r>
          </a:p>
          <a:p>
            <a:pPr marL="0" indent="0">
              <a:buNone/>
            </a:pPr>
            <a:r>
              <a:rPr lang="tr-TR" dirty="0"/>
              <a:t>   "Ben susuz bir yolcuyum" derken sesin titriyordu. </a:t>
            </a:r>
          </a:p>
          <a:p>
            <a:pPr marL="0" indent="0">
              <a:buNone/>
            </a:pPr>
            <a:r>
              <a:rPr lang="tr-TR" dirty="0"/>
              <a:t>    Düşlerimden uyandım ve testimden, bitişmiş    </a:t>
            </a:r>
          </a:p>
          <a:p>
            <a:pPr marL="0" indent="0">
              <a:buNone/>
            </a:pPr>
            <a:r>
              <a:rPr lang="tr-TR" dirty="0"/>
              <a:t>    avuçlarına su boşalttım.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Üzerimizde yapraklar hışırdadı; guguk kuşu görünmeyen karanlıklardan doğru şarkı söyledi ve yolun kıvrımından </a:t>
            </a:r>
            <a:r>
              <a:rPr lang="tr-TR" dirty="0" err="1"/>
              <a:t>Babla</a:t>
            </a:r>
            <a:r>
              <a:rPr lang="tr-TR" dirty="0"/>
              <a:t> çiçeklerinin kokusu geldi.</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Sen adımı sorunca utanarak sustum. Çünkü beni aklında tutmak için sana ne yapmıştım? Ama susuzluğunu gidermek için sana su verebilmiş olmanın anısı kalbimi sararak onu bir tür onur içinde bulunduracak.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Sabah ilerledi, kuş yorgun nağmeler mırıldanıyor. </a:t>
            </a:r>
            <a:r>
              <a:rPr lang="tr-TR" dirty="0" err="1"/>
              <a:t>Neem</a:t>
            </a:r>
            <a:r>
              <a:rPr lang="tr-TR" dirty="0"/>
              <a:t> yaprakları üzerimizde hışırdıyor ve ben oturmuş düşünüyor, düşünüyorum.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Kırık bir ümitle onu odamın her köşesinde arıyorum. Bulamıyorum.</a:t>
            </a:r>
          </a:p>
          <a:p>
            <a:pPr marL="0" indent="0">
              <a:buNone/>
            </a:pPr>
            <a:endParaRPr lang="tr-TR" dirty="0"/>
          </a:p>
          <a:p>
            <a:r>
              <a:rPr lang="tr-TR" dirty="0"/>
              <a:t>Evim küçüktür ve ondan bir kere giden şey bir daha geri kazanılmaz.</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1363</TotalTime>
  <Words>502</Words>
  <Application>Microsoft Office PowerPoint</Application>
  <PresentationFormat>Ekran Gösterisi (4:3)</PresentationFormat>
  <Paragraphs>44</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422 MODERN HİNT EDEBİYATI  13. HAFTA  Rabindranath Tagore’dan  Örnekler ı      </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2020-02-25T20:11:21Z</dcterms:modified>
</cp:coreProperties>
</file>