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3" r:id="rId1"/>
  </p:sldMasterIdLst>
  <p:notesMasterIdLst>
    <p:notesMasterId r:id="rId20"/>
  </p:notesMasterIdLst>
  <p:handoutMasterIdLst>
    <p:handoutMasterId r:id="rId21"/>
  </p:handoutMasterIdLst>
  <p:sldIdLst>
    <p:sldId id="256" r:id="rId2"/>
    <p:sldId id="297" r:id="rId3"/>
    <p:sldId id="378" r:id="rId4"/>
    <p:sldId id="331" r:id="rId5"/>
    <p:sldId id="299" r:id="rId6"/>
    <p:sldId id="340" r:id="rId7"/>
    <p:sldId id="365" r:id="rId8"/>
    <p:sldId id="397" r:id="rId9"/>
    <p:sldId id="398" r:id="rId10"/>
    <p:sldId id="314" r:id="rId11"/>
    <p:sldId id="354" r:id="rId12"/>
    <p:sldId id="399" r:id="rId13"/>
    <p:sldId id="358" r:id="rId14"/>
    <p:sldId id="400" r:id="rId15"/>
    <p:sldId id="360" r:id="rId16"/>
    <p:sldId id="379" r:id="rId17"/>
    <p:sldId id="401" r:id="rId18"/>
    <p:sldId id="402"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TI KAPISIZ" initials="SK" lastIdx="1" clrIdx="0">
    <p:extLst>
      <p:ext uri="{19B8F6BF-5375-455C-9EA6-DF929625EA0E}">
        <p15:presenceInfo xmlns:p15="http://schemas.microsoft.com/office/powerpoint/2012/main" userId="30f698448d3acf8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5.11.2021</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5.11.2021</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5.11.2021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35813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08421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83120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46020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0262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90482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37031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35032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3047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5.11.2021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78539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6517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5.11.2021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01423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5.11.2021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6476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5.11.2021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6406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8426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5.11.2021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1689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5.11.2021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374205076"/>
      </p:ext>
    </p:extLst>
  </p:cSld>
  <p:clrMap bg1="lt1" tx1="dk1" bg2="lt2" tx2="dk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076064" y="1484784"/>
            <a:ext cx="4950338" cy="1566174"/>
          </a:xfrm>
        </p:spPr>
        <p:txBody>
          <a:bodyPr anchor="ctr">
            <a:normAutofit fontScale="90000"/>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ÇOCUK GELİŞİMİ BÖLÜMÜ</a:t>
            </a:r>
            <a:br>
              <a:rPr lang="tr-TR" sz="2700" b="1" spc="-1" dirty="0">
                <a:solidFill>
                  <a:schemeClr val="tx1"/>
                </a:solidFill>
                <a:uFill>
                  <a:solidFill>
                    <a:srgbClr val="FFFFFF"/>
                  </a:solidFill>
                </a:uFill>
                <a:latin typeface="Times New Roman" pitchFamily="18" charset="0"/>
                <a:cs typeface="Times New Roman" pitchFamily="18" charset="0"/>
              </a:rPr>
            </a:b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3773742" y="3158970"/>
            <a:ext cx="5554980"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Dersin adı: Toplum ve Sağlık</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pc="-1" dirty="0">
                <a:solidFill>
                  <a:schemeClr val="tx1"/>
                </a:solidFill>
                <a:uFill>
                  <a:solidFill>
                    <a:srgbClr val="FFFFFF"/>
                  </a:solidFill>
                </a:uFill>
                <a:latin typeface="Times New Roman" pitchFamily="18" charset="0"/>
                <a:cs typeface="Times New Roman" pitchFamily="18" charset="0"/>
              </a:rPr>
              <a:t>Konu: Sosyal Güvenlik ve Sağlık Politikaları</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03512" y="692696"/>
            <a:ext cx="9721080" cy="5760640"/>
          </a:xfrm>
        </p:spPr>
        <p:txBody>
          <a:bodyPr anchor="ctr">
            <a:normAutofit/>
          </a:bodyPr>
          <a:lstStyle/>
          <a:p>
            <a:pPr algn="just">
              <a:buFont typeface="Wingdings" panose="05000000000000000000" pitchFamily="2" charset="2"/>
              <a:buChar char="ü"/>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Koruyucu sağlık hizmetlerine odaklanmış, tedavi edici sağlık hizmetlerini yerel yönetimlere bırakmıştır. Ancak 20. yüzyılın ikinci yarısında sosyal güvenlik konusunun sistematik ve sürdürülebilir şekilde ele alınması düşünülmüş ve sosyal güvenlik kurumları kurulmuştur.</a:t>
            </a:r>
          </a:p>
          <a:p>
            <a:pPr algn="just">
              <a:buFont typeface="Wingdings" panose="05000000000000000000" pitchFamily="2" charset="2"/>
              <a:buChar char="ü"/>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İlk olarak 1936 yılında hazırlanan İş kanunu ile sosyal güvenlik sisteminin prensipleri ortay konmuştur. Bu kanunda </a:t>
            </a:r>
          </a:p>
          <a:p>
            <a:pPr lvl="1" algn="just">
              <a:buFont typeface="Wingdings" panose="05000000000000000000" pitchFamily="2" charset="2"/>
              <a:buChar char="ü"/>
            </a:pPr>
            <a:r>
              <a:rPr lang="tr-TR" sz="2200" dirty="0">
                <a:latin typeface="Times New Roman" panose="02020603050405020304" pitchFamily="18" charset="0"/>
                <a:ea typeface="Times New Roman" panose="02020603050405020304" pitchFamily="18" charset="0"/>
                <a:cs typeface="Times New Roman" panose="02020603050405020304" pitchFamily="18" charset="0"/>
              </a:rPr>
              <a:t>iş kazaları, </a:t>
            </a:r>
          </a:p>
          <a:p>
            <a:pPr lvl="1" algn="just">
              <a:buFont typeface="Wingdings" panose="05000000000000000000" pitchFamily="2" charset="2"/>
              <a:buChar char="ü"/>
            </a:pPr>
            <a:r>
              <a:rPr lang="tr-TR" sz="2200" dirty="0">
                <a:latin typeface="Times New Roman" panose="02020603050405020304" pitchFamily="18" charset="0"/>
                <a:ea typeface="Times New Roman" panose="02020603050405020304" pitchFamily="18" charset="0"/>
                <a:cs typeface="Times New Roman" panose="02020603050405020304" pitchFamily="18" charset="0"/>
              </a:rPr>
              <a:t>meslek hastalıkları, </a:t>
            </a:r>
          </a:p>
          <a:p>
            <a:pPr lvl="1" algn="just">
              <a:buFont typeface="Wingdings" panose="05000000000000000000" pitchFamily="2" charset="2"/>
              <a:buChar char="ü"/>
            </a:pPr>
            <a:r>
              <a:rPr lang="tr-TR" sz="2200" dirty="0">
                <a:latin typeface="Times New Roman" panose="02020603050405020304" pitchFamily="18" charset="0"/>
                <a:ea typeface="Times New Roman" panose="02020603050405020304" pitchFamily="18" charset="0"/>
                <a:cs typeface="Times New Roman" panose="02020603050405020304" pitchFamily="18" charset="0"/>
              </a:rPr>
              <a:t>işsizlik, </a:t>
            </a:r>
          </a:p>
          <a:p>
            <a:pPr lvl="1" algn="just">
              <a:buFont typeface="Wingdings" panose="05000000000000000000" pitchFamily="2" charset="2"/>
              <a:buChar char="ü"/>
            </a:pPr>
            <a:r>
              <a:rPr lang="tr-TR" sz="2200" dirty="0">
                <a:latin typeface="Times New Roman" panose="02020603050405020304" pitchFamily="18" charset="0"/>
                <a:ea typeface="Times New Roman" panose="02020603050405020304" pitchFamily="18" charset="0"/>
                <a:cs typeface="Times New Roman" panose="02020603050405020304" pitchFamily="18" charset="0"/>
              </a:rPr>
              <a:t>ölüm gibi konulara yönelik sosyal sigortaların oluşturulacağı belirtilmiştir.</a:t>
            </a:r>
          </a:p>
          <a:p>
            <a:pPr lvl="1" algn="just">
              <a:buFont typeface="Wingdings" panose="05000000000000000000" pitchFamily="2" charset="2"/>
              <a:buChar char="ü"/>
            </a:pPr>
            <a:r>
              <a:rPr lang="tr-TR" sz="2200" dirty="0">
                <a:latin typeface="Times New Roman" panose="02020603050405020304" pitchFamily="18" charset="0"/>
                <a:ea typeface="Times New Roman" panose="02020603050405020304" pitchFamily="18" charset="0"/>
                <a:cs typeface="Times New Roman" panose="02020603050405020304" pitchFamily="18" charset="0"/>
              </a:rPr>
              <a:t>Sonrasında 1945 yılında iş kazaları, meslek hastalıkları ve analık sigortası, 1949 da yaşlılık ve 1950 yılında hastalık sigortaları oluşturulmuştur (Talas, 2010).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10</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26199088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404664"/>
            <a:ext cx="9721080" cy="5962840"/>
          </a:xfrm>
        </p:spPr>
        <p:txBody>
          <a:bodyPr anchor="ctr">
            <a:normAutofit fontScale="92500" lnSpcReduction="20000"/>
          </a:bodyPr>
          <a:lstStyle/>
          <a:p>
            <a:pPr marL="0" indent="0" algn="just">
              <a:buNone/>
            </a:pPr>
            <a:r>
              <a:rPr lang="tr-TR" sz="2600" dirty="0">
                <a:latin typeface="Times New Roman" panose="02020603050405020304" pitchFamily="18" charset="0"/>
                <a:cs typeface="Times New Roman" panose="02020603050405020304" pitchFamily="18" charset="0"/>
              </a:rPr>
              <a:t>	1945 - iş kazaları, meslek hastalıkları ve analık sigorta programlarının oluşturulması, İşçi Sigortaları Kurumunun kurulması</a:t>
            </a:r>
          </a:p>
          <a:p>
            <a:pPr marL="0" indent="0" algn="just">
              <a:buNone/>
            </a:pPr>
            <a:r>
              <a:rPr lang="tr-TR" sz="2600" dirty="0">
                <a:latin typeface="Times New Roman" panose="02020603050405020304" pitchFamily="18" charset="0"/>
                <a:cs typeface="Times New Roman" panose="02020603050405020304" pitchFamily="18" charset="0"/>
              </a:rPr>
              <a:t> 	1950 - Yaşlılık sigortası</a:t>
            </a:r>
          </a:p>
          <a:p>
            <a:pPr marL="0" indent="0" algn="just">
              <a:buNone/>
            </a:pPr>
            <a:r>
              <a:rPr lang="tr-TR" sz="2600" dirty="0">
                <a:latin typeface="Times New Roman" panose="02020603050405020304" pitchFamily="18" charset="0"/>
                <a:cs typeface="Times New Roman" panose="02020603050405020304" pitchFamily="18" charset="0"/>
              </a:rPr>
              <a:t> 	1950 - T.C. Emekli Sandığının kurulması,</a:t>
            </a:r>
          </a:p>
          <a:p>
            <a:pPr marL="0" indent="0" algn="just">
              <a:buNone/>
            </a:pPr>
            <a:r>
              <a:rPr lang="tr-TR" sz="2600" dirty="0">
                <a:latin typeface="Times New Roman" panose="02020603050405020304" pitchFamily="18" charset="0"/>
                <a:cs typeface="Times New Roman" panose="02020603050405020304" pitchFamily="18" charset="0"/>
              </a:rPr>
              <a:t> 	1951 - Hastalık ve analık sigortası</a:t>
            </a:r>
          </a:p>
          <a:p>
            <a:pPr marL="0" indent="0" algn="just">
              <a:buNone/>
            </a:pPr>
            <a:r>
              <a:rPr lang="tr-TR" sz="2600" dirty="0">
                <a:latin typeface="Times New Roman" panose="02020603050405020304" pitchFamily="18" charset="0"/>
                <a:cs typeface="Times New Roman" panose="02020603050405020304" pitchFamily="18" charset="0"/>
              </a:rPr>
              <a:t> 	1957 - Malullük, yaşlılık ve ölüm sigorta programlarının oluşturulması</a:t>
            </a:r>
          </a:p>
          <a:p>
            <a:pPr marL="0" indent="0" algn="just">
              <a:buNone/>
            </a:pPr>
            <a:r>
              <a:rPr lang="tr-TR" sz="2600" dirty="0">
                <a:latin typeface="Times New Roman" panose="02020603050405020304" pitchFamily="18" charset="0"/>
                <a:cs typeface="Times New Roman" panose="02020603050405020304" pitchFamily="18" charset="0"/>
              </a:rPr>
              <a:t> 	1961 - Ordu Yardımlaşma Kurumu (OYAK) kurulması,</a:t>
            </a:r>
          </a:p>
          <a:p>
            <a:pPr marL="0" indent="0" algn="just">
              <a:buNone/>
            </a:pPr>
            <a:r>
              <a:rPr lang="tr-TR" sz="2600" dirty="0">
                <a:latin typeface="Times New Roman" panose="02020603050405020304" pitchFamily="18" charset="0"/>
                <a:cs typeface="Times New Roman" panose="02020603050405020304" pitchFamily="18" charset="0"/>
              </a:rPr>
              <a:t> 	1963 - Yılında Sosyal Hizmetler Genel Müdürlüğü kurulması</a:t>
            </a:r>
          </a:p>
          <a:p>
            <a:pPr marL="0" indent="0" algn="just">
              <a:buNone/>
            </a:pPr>
            <a:r>
              <a:rPr lang="tr-TR" sz="2600" dirty="0">
                <a:latin typeface="Times New Roman" panose="02020603050405020304" pitchFamily="18" charset="0"/>
                <a:cs typeface="Times New Roman" panose="02020603050405020304" pitchFamily="18" charset="0"/>
              </a:rPr>
              <a:t> 	1965 - işçilere yönelik sigorta programlarının, Sosyal Sigortalar Kurumu (SSK) bünyesinde birleştirilmesi</a:t>
            </a:r>
          </a:p>
          <a:p>
            <a:pPr marL="0" indent="0" algn="just">
              <a:buNone/>
            </a:pPr>
            <a:r>
              <a:rPr lang="tr-TR" sz="2600" dirty="0">
                <a:latin typeface="Times New Roman" panose="02020603050405020304" pitchFamily="18" charset="0"/>
                <a:cs typeface="Times New Roman" panose="02020603050405020304" pitchFamily="18" charset="0"/>
              </a:rPr>
              <a:t>	1972 - Sanayi ve hizmet sektöründe çalışanlar için </a:t>
            </a:r>
            <a:r>
              <a:rPr lang="tr-TR" sz="2600" dirty="0" err="1">
                <a:latin typeface="Times New Roman" panose="02020603050405020304" pitchFamily="18" charset="0"/>
                <a:cs typeface="Times New Roman" panose="02020603050405020304" pitchFamily="18" charset="0"/>
              </a:rPr>
              <a:t>Bağ-Kur</a:t>
            </a:r>
            <a:r>
              <a:rPr lang="tr-TR" sz="2600" dirty="0">
                <a:latin typeface="Times New Roman" panose="02020603050405020304" pitchFamily="18" charset="0"/>
                <a:cs typeface="Times New Roman" panose="02020603050405020304" pitchFamily="18" charset="0"/>
              </a:rPr>
              <a:t> kurulması</a:t>
            </a:r>
          </a:p>
          <a:p>
            <a:pPr marL="0" indent="0" algn="just">
              <a:buNone/>
            </a:pPr>
            <a:r>
              <a:rPr lang="tr-TR" sz="2600" dirty="0">
                <a:latin typeface="Times New Roman" panose="02020603050405020304" pitchFamily="18" charset="0"/>
                <a:cs typeface="Times New Roman" panose="02020603050405020304" pitchFamily="18" charset="0"/>
              </a:rPr>
              <a:t> 	1979 - Zorunlu sosyal sigorta programına tabi olmayanlar için isteğe bağlı sosyal sigorta programı oluşturulup </a:t>
            </a:r>
            <a:r>
              <a:rPr lang="tr-TR" sz="2600" dirty="0" err="1">
                <a:latin typeface="Times New Roman" panose="02020603050405020304" pitchFamily="18" charset="0"/>
                <a:cs typeface="Times New Roman" panose="02020603050405020304" pitchFamily="18" charset="0"/>
              </a:rPr>
              <a:t>Bağ-Kur</a:t>
            </a:r>
            <a:r>
              <a:rPr lang="tr-TR" sz="2600" dirty="0">
                <a:latin typeface="Times New Roman" panose="02020603050405020304" pitchFamily="18" charset="0"/>
                <a:cs typeface="Times New Roman" panose="02020603050405020304" pitchFamily="18" charset="0"/>
              </a:rPr>
              <a:t> sorumluluğuna verilmesi</a:t>
            </a:r>
          </a:p>
          <a:p>
            <a:pPr marL="0" indent="0" algn="just">
              <a:buNone/>
            </a:pPr>
            <a:endParaRPr lang="tr-TR" sz="2600" dirty="0">
              <a:latin typeface="Times New Roman" panose="02020603050405020304" pitchFamily="18" charset="0"/>
              <a:cs typeface="Times New Roman" panose="02020603050405020304" pitchFamily="18" charset="0"/>
            </a:endParaRPr>
          </a:p>
          <a:p>
            <a:pPr marL="0" indent="0" algn="just">
              <a:buNone/>
            </a:pPr>
            <a:r>
              <a:rPr lang="tr-TR" sz="2600" dirty="0">
                <a:latin typeface="Times New Roman" panose="02020603050405020304" pitchFamily="18" charset="0"/>
                <a:cs typeface="Times New Roman" panose="02020603050405020304" pitchFamily="18" charset="0"/>
              </a:rPr>
              <a:t>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11</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644650"/>
          </a:xfrm>
        </p:spPr>
        <p:txBody>
          <a:bodyPr anchor="ctr">
            <a:normAutofit fontScale="90000"/>
          </a:bodyPr>
          <a:lstStyle/>
          <a:p>
            <a:br>
              <a:rPr lang="tr-TR" sz="28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849539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631504" y="548680"/>
            <a:ext cx="9721080" cy="5962840"/>
          </a:xfrm>
        </p:spPr>
        <p:txBody>
          <a:bodyPr anchor="ctr">
            <a:normAutofit fontScale="92500" lnSpcReduction="20000"/>
          </a:bodyPr>
          <a:lstStyle/>
          <a:p>
            <a:pPr marL="0" indent="0" algn="just">
              <a:buNone/>
            </a:pPr>
            <a:r>
              <a:rPr lang="tr-TR" sz="2600" dirty="0">
                <a:latin typeface="Times New Roman" panose="02020603050405020304" pitchFamily="18" charset="0"/>
                <a:cs typeface="Times New Roman" panose="02020603050405020304" pitchFamily="18" charset="0"/>
              </a:rPr>
              <a:t>	 </a:t>
            </a:r>
          </a:p>
          <a:p>
            <a:pPr marL="0" indent="0" algn="just">
              <a:buNone/>
            </a:pPr>
            <a:endParaRPr lang="tr-TR" sz="2600" dirty="0">
              <a:latin typeface="Times New Roman" panose="02020603050405020304" pitchFamily="18" charset="0"/>
              <a:cs typeface="Times New Roman" panose="02020603050405020304" pitchFamily="18" charset="0"/>
            </a:endParaRPr>
          </a:p>
          <a:p>
            <a:pPr marL="0" indent="0" algn="just">
              <a:buNone/>
            </a:pPr>
            <a:endParaRPr lang="tr-TR" sz="2600" dirty="0">
              <a:latin typeface="Times New Roman" panose="02020603050405020304" pitchFamily="18" charset="0"/>
              <a:cs typeface="Times New Roman" panose="02020603050405020304" pitchFamily="18" charset="0"/>
            </a:endParaRPr>
          </a:p>
          <a:p>
            <a:pPr marL="0" indent="0" algn="just">
              <a:buNone/>
            </a:pPr>
            <a:r>
              <a:rPr lang="tr-TR" sz="2600" dirty="0">
                <a:latin typeface="Times New Roman" panose="02020603050405020304" pitchFamily="18" charset="0"/>
                <a:cs typeface="Times New Roman" panose="02020603050405020304" pitchFamily="18" charset="0"/>
              </a:rPr>
              <a:t>	1977 - Yaşlılar ve özürlülere yönelik sosyal yardım programları oluşturulmuş ve yönetiminden Emekli Sandığı sorumlu tutulmuştur   1983 - Çocuk Esirgeme Kurumunun kurulması</a:t>
            </a:r>
          </a:p>
          <a:p>
            <a:pPr marL="0" indent="0" algn="just">
              <a:buNone/>
            </a:pPr>
            <a:r>
              <a:rPr lang="tr-TR" sz="2600" dirty="0">
                <a:latin typeface="Times New Roman" panose="02020603050405020304" pitchFamily="18" charset="0"/>
                <a:cs typeface="Times New Roman" panose="02020603050405020304" pitchFamily="18" charset="0"/>
              </a:rPr>
              <a:t> 	1984 - Tarım işçileri ve tarım sektöründe çalışanlar için emeklilik sigorta  programları</a:t>
            </a:r>
          </a:p>
          <a:p>
            <a:pPr marL="0" indent="0" algn="just">
              <a:buNone/>
            </a:pPr>
            <a:r>
              <a:rPr lang="tr-TR" sz="2600" dirty="0">
                <a:latin typeface="Times New Roman" panose="02020603050405020304" pitchFamily="18" charset="0"/>
                <a:cs typeface="Times New Roman" panose="02020603050405020304" pitchFamily="18" charset="0"/>
              </a:rPr>
              <a:t>1986 - Sanayi ve hizmet sektöründe çalışanlar için emeklilik sigorta programlarıyla birlikte sağlık sigorta programları,</a:t>
            </a:r>
          </a:p>
          <a:p>
            <a:pPr marL="0" indent="0" algn="just">
              <a:buNone/>
            </a:pPr>
            <a:r>
              <a:rPr lang="tr-TR" sz="2600" dirty="0">
                <a:latin typeface="Times New Roman" panose="02020603050405020304" pitchFamily="18" charset="0"/>
                <a:cs typeface="Times New Roman" panose="02020603050405020304" pitchFamily="18" charset="0"/>
              </a:rPr>
              <a:t> 	1993 - Yeşil kart uygulaması. (</a:t>
            </a:r>
            <a:r>
              <a:rPr lang="tr-TR" sz="2600" dirty="0" err="1">
                <a:latin typeface="Times New Roman" panose="02020603050405020304" pitchFamily="18" charset="0"/>
                <a:cs typeface="Times New Roman" panose="02020603050405020304" pitchFamily="18" charset="0"/>
              </a:rPr>
              <a:t>Bayri</a:t>
            </a:r>
            <a:r>
              <a:rPr lang="tr-TR" sz="2600" dirty="0">
                <a:latin typeface="Times New Roman" panose="02020603050405020304" pitchFamily="18" charset="0"/>
                <a:cs typeface="Times New Roman" panose="02020603050405020304" pitchFamily="18" charset="0"/>
              </a:rPr>
              <a:t>, 2013).</a:t>
            </a:r>
          </a:p>
          <a:p>
            <a:pPr marL="0" indent="0" algn="just">
              <a:buNone/>
            </a:pPr>
            <a:r>
              <a:rPr lang="tr-TR" sz="2600" dirty="0">
                <a:latin typeface="Times New Roman" panose="02020603050405020304" pitchFamily="18" charset="0"/>
                <a:cs typeface="Times New Roman" panose="02020603050405020304" pitchFamily="18" charset="0"/>
              </a:rPr>
              <a:t> 	2001 - Bireysel emeklilik sistemine yönelik düzenlemeler</a:t>
            </a:r>
          </a:p>
          <a:p>
            <a:pPr marL="0" indent="0" algn="just">
              <a:buNone/>
            </a:pPr>
            <a:r>
              <a:rPr lang="tr-TR" sz="2600" dirty="0">
                <a:latin typeface="Times New Roman" panose="02020603050405020304" pitchFamily="18" charset="0"/>
                <a:cs typeface="Times New Roman" panose="02020603050405020304" pitchFamily="18" charset="0"/>
              </a:rPr>
              <a:t> 	2006 SSK, </a:t>
            </a:r>
            <a:r>
              <a:rPr lang="tr-TR" sz="2600" dirty="0" err="1">
                <a:latin typeface="Times New Roman" panose="02020603050405020304" pitchFamily="18" charset="0"/>
                <a:cs typeface="Times New Roman" panose="02020603050405020304" pitchFamily="18" charset="0"/>
              </a:rPr>
              <a:t>Bağ-Kur</a:t>
            </a:r>
            <a:r>
              <a:rPr lang="tr-TR" sz="2600" dirty="0">
                <a:latin typeface="Times New Roman" panose="02020603050405020304" pitchFamily="18" charset="0"/>
                <a:cs typeface="Times New Roman" panose="02020603050405020304" pitchFamily="18" charset="0"/>
              </a:rPr>
              <a:t> ve Emekli Sandığı'nın Sosyal Güvenlik Kurumuna (SGK) devredilmesi</a:t>
            </a:r>
          </a:p>
          <a:p>
            <a:pPr marL="0" indent="0" algn="just">
              <a:buNone/>
            </a:pPr>
            <a:r>
              <a:rPr lang="tr-TR" sz="2600" dirty="0">
                <a:latin typeface="Times New Roman" panose="02020603050405020304" pitchFamily="18" charset="0"/>
                <a:cs typeface="Times New Roman" panose="02020603050405020304" pitchFamily="18" charset="0"/>
              </a:rPr>
              <a:t> 	2008 - Sosyal Sigortalar ve Genel Sağlık Sigortası (GSS) Kanunu.</a:t>
            </a:r>
          </a:p>
          <a:p>
            <a:pPr marL="0" indent="0" algn="just">
              <a:buNone/>
            </a:pPr>
            <a:endParaRPr lang="tr-TR" sz="2600" dirty="0">
              <a:latin typeface="Times New Roman" panose="02020603050405020304" pitchFamily="18" charset="0"/>
              <a:cs typeface="Times New Roman" panose="02020603050405020304" pitchFamily="18" charset="0"/>
            </a:endParaRPr>
          </a:p>
          <a:p>
            <a:pPr marL="0" indent="0" algn="just">
              <a:buNone/>
            </a:pPr>
            <a:endParaRPr lang="tr-TR" sz="26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12</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767408" y="465457"/>
            <a:ext cx="9721080" cy="644650"/>
          </a:xfrm>
        </p:spPr>
        <p:txBody>
          <a:bodyPr anchor="ctr">
            <a:normAutofit fontScale="90000"/>
          </a:bodyPr>
          <a:lstStyle/>
          <a:p>
            <a:br>
              <a:rPr lang="tr-TR" sz="2800" dirty="0">
                <a:latin typeface="Times New Roman" panose="02020603050405020304" pitchFamily="18" charset="0"/>
                <a:cs typeface="Times New Roman" panose="02020603050405020304" pitchFamily="18" charset="0"/>
              </a:rPr>
            </a:br>
            <a:r>
              <a:rPr lang="tr-TR" sz="2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5703395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9496" y="404664"/>
            <a:ext cx="9721080" cy="5962840"/>
          </a:xfrm>
        </p:spPr>
        <p:txBody>
          <a:bodyPr anchor="ctr">
            <a:normAutofit/>
          </a:bodyPr>
          <a:lstStyle/>
          <a:p>
            <a:pPr marL="0" indent="0" algn="just">
              <a:buNone/>
            </a:pPr>
            <a:r>
              <a:rPr lang="tr-TR" sz="2800" dirty="0">
                <a:latin typeface="Times New Roman" panose="02020603050405020304" pitchFamily="18" charset="0"/>
                <a:cs typeface="Times New Roman" panose="02020603050405020304" pitchFamily="18" charset="0"/>
              </a:rPr>
              <a:t>Türk sosyal güvenlik sistemi dağıtım esasına dayalı olarak çalışmaktadır. Bu sistemde çalışanlardan toplanan sigorta primleri sistemden emekli olanlara ödenmektedir. Aradaki fark eğer fazla ise hazineye borç olarak aktarılmakta, eğer açık ise genel bütçe kaynakları ile desteklenmektedir (Gümüş 2004). Türkiye'de sağlık hizmetleri sunumunda en önemli finansman kaynağı devlet bütçesidir. Sağlık harcamalarında işveren, işçi primleri ve devletin katkısıyla finanse edilen ve yaşlılık, sakatlık, emeklilik gibi konulara yönelik oluşturulan sosyal sigorta sistemi de sağlık hizmeti giderlerini finanse etmekte kullanılan çok önemli bir kaynaktır (</a:t>
            </a:r>
            <a:r>
              <a:rPr lang="tr-TR" sz="2800" dirty="0" err="1">
                <a:latin typeface="Times New Roman" panose="02020603050405020304" pitchFamily="18" charset="0"/>
                <a:cs typeface="Times New Roman" panose="02020603050405020304" pitchFamily="18" charset="0"/>
              </a:rPr>
              <a:t>Orhaner</a:t>
            </a:r>
            <a:r>
              <a:rPr lang="tr-TR" sz="2800" dirty="0">
                <a:latin typeface="Times New Roman" panose="02020603050405020304" pitchFamily="18" charset="0"/>
                <a:cs typeface="Times New Roman" panose="02020603050405020304" pitchFamily="18" charset="0"/>
              </a:rPr>
              <a:t>, 2006).</a:t>
            </a:r>
          </a:p>
          <a:p>
            <a:pPr marL="0" indent="0" algn="just">
              <a:buNone/>
            </a:pPr>
            <a:endParaRPr lang="tr-TR" sz="2800" dirty="0">
              <a:latin typeface="Times New Roman" panose="02020603050405020304" pitchFamily="18" charset="0"/>
              <a:cs typeface="Times New Roman" panose="02020603050405020304" pitchFamily="18" charset="0"/>
            </a:endParaRPr>
          </a:p>
          <a:p>
            <a:pPr marL="0" indent="0" algn="just">
              <a:buNone/>
            </a:pPr>
            <a:endParaRPr lang="tr-TR" sz="28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13</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45719"/>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63133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063552" y="465457"/>
            <a:ext cx="9596636"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5. GENEL SAĞLIK SİGORTASI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Genel sağlık sigortası, kişilerin ekonomik gücüne ve isteğine bakılmaksızın, hastalık riskine karşı, toplumun tamamının sağlık hizmetlerinden eşit, ulaşılabilir ve etkin bir şekilde faydalanmasını hedefleyen sağlık sigortası sistemi olarak tanımlanmaktadır (Bostancı, 2008).</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Modern sosyal güvenlik sistemi, primli rejimler olarak adlandırılan sosyal sigortalar ve primsiz rejimler olarak adlandırılan kamu sosyal güvenlik programları ile nüfusun tamamını kapsamına alma hedefini gerçekleştirmeyi amaçlamaktadır. Türk sosyal güvenlik sisteminin temel taşıyıcısı sosyal sigortalardır. Primsiz rejimler olarak adlandırılan vergilerle finanse edilen kamu sosyal güvenlik harcamaları hem tahsis edilen kaynak seviyesi hem de kişi olarak kapsamı bakımından ikinci plandadır. (Alper, 2015). </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Sosyal güvencesi olmayan bireyler, cepten / doğrudan ödeme yolunu seçmektedirler. Doğrudan ödemeler, zorunlu ve zorunlu olmayan sağlık hizmetleri talebini ve sağlık hizmeti kullanımını azaltan bir yoldur (Alexander vd., 2003).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14</a:t>
            </a:fld>
            <a:endParaRPr lang="tr-TR"/>
          </a:p>
        </p:txBody>
      </p:sp>
    </p:spTree>
    <p:extLst>
      <p:ext uri="{BB962C8B-B14F-4D97-AF65-F5344CB8AC3E}">
        <p14:creationId xmlns:p14="http://schemas.microsoft.com/office/powerpoint/2010/main" val="814394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15480" y="558419"/>
            <a:ext cx="9721080" cy="5962840"/>
          </a:xfrm>
        </p:spPr>
        <p:txBody>
          <a:bodyPr anchor="ctr">
            <a:normAutofit/>
          </a:bodyPr>
          <a:lstStyle/>
          <a:p>
            <a:pPr algn="just">
              <a:buFont typeface="Wingdings" panose="05000000000000000000" pitchFamily="2" charset="2"/>
              <a:buChar char="ü"/>
            </a:pPr>
            <a:r>
              <a:rPr lang="tr-TR" sz="2400" dirty="0">
                <a:solidFill>
                  <a:schemeClr val="tx1"/>
                </a:solidFill>
                <a:latin typeface="Times New Roman" panose="02020603050405020304" pitchFamily="18" charset="0"/>
                <a:cs typeface="Times New Roman" panose="02020603050405020304" pitchFamily="18" charset="0"/>
              </a:rPr>
              <a:t>3816 sayılı "Ödeme Gücü Olmayan Vatandaşların Tedavi Giderlerinin Yeşil Kart Verilerek Devlet Tarafından Karşılanması Hakkında Kanun" ile hayata geçirilen Yeşil Kart uygulaması ile muhtaç vatandaşların sağlık harcamaları finanse edilmeye çalışılmıştır. </a:t>
            </a:r>
          </a:p>
          <a:p>
            <a:pPr algn="just">
              <a:buFont typeface="Wingdings" panose="05000000000000000000" pitchFamily="2" charset="2"/>
              <a:buChar char="ü"/>
            </a:pPr>
            <a:r>
              <a:rPr lang="tr-TR" sz="2400" dirty="0">
                <a:solidFill>
                  <a:schemeClr val="tx1"/>
                </a:solidFill>
                <a:latin typeface="Times New Roman" panose="02020603050405020304" pitchFamily="18" charset="0"/>
                <a:cs typeface="Times New Roman" panose="02020603050405020304" pitchFamily="18" charset="0"/>
              </a:rPr>
              <a:t>Genel Sağlık Sigortası'na yönelik hükümler 31 Mayıs 2006 tarihinde kabul edilen 5510 sayılı Sosyal Sigortalar ve Genel Sağlık Sigortası Kanunu ile belirlenmiştir. Kanun kapsamında çalışanlar, aileleri, öğrenciler, işsizler, ödeme gücü olmayanlar dâhil toplumun tamamını sosyal güvenlik şemsiyesi altına almaya yönelik bir çerçeve oluşturulmuştur.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15</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45719"/>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18049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53966" y="533068"/>
            <a:ext cx="9721080" cy="5962840"/>
          </a:xfrm>
        </p:spPr>
        <p:txBody>
          <a:bodyPr anchor="ctr">
            <a:normAutofit/>
          </a:bodyPr>
          <a:lstStyle/>
          <a:p>
            <a:pPr marL="0" indent="0" algn="just">
              <a:buNone/>
            </a:pPr>
            <a:r>
              <a:rPr lang="tr-TR" sz="2800" b="1" dirty="0">
                <a:latin typeface="Times New Roman" panose="02020603050405020304" pitchFamily="18" charset="0"/>
                <a:cs typeface="Times New Roman" panose="02020603050405020304" pitchFamily="18" charset="0"/>
              </a:rPr>
              <a:t>Sağlıkta Dönüşüm Programı ile ulaşılmak istenen hedefler aşağıdaki gibi sıralanmaktadır;</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Emeklilik sigortası ve sağlık sigortasının birbirinden ayrılması,</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Sağlık sigortasının tek çatı altında toplanması,</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Tüm vatandaşların Genel Sağlık Sigortası kapsamına alınması,</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Hizmet üretenlere tek elden geri ödeme yapılması,</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Ödeme gücü olmayanların primlerinin kısmen veya tamamen kamu tarafından karşılanması,</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Sağlık hizmet ihtiyacını belirlemeye yönelik yapı oluşturulması (Sağlık Bakanlığı, 2003).</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16</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45719"/>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83359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063552" y="465457"/>
            <a:ext cx="9596636"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6. SOSYAL GÜVENLİK SİSTEMİNDE YAŞANAN SORUNLAR</a:t>
            </a: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Günümüzde sosyal güvenlik sistemleri ekonomik ve sosyal temelli sorunlar nedeniyle </a:t>
            </a:r>
            <a:r>
              <a:rPr lang="tr-TR"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finansal sürdürülebilirliğe yönelik tehditlerle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karşı karşıyadır. </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Yaşlı nüfusun artması, aile yapısında değişim, işgücü piyasalarındaki değişim işsizlik ve kayıt dışı istihdam sosyal korunma ihtiyacını artırmaktadır. Sosyal güvenlik sisteminin kurumsal yapıdan uzaklaşması ve değişen şartlar hem ihtiyaçların giderilmesini zorlaştırmakta hem de finansal dengeyi bozmaktadır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Özşuca</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ve Gökbayrak, 2012).</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Sanayileşmiş ülkelerin yaşlanması, sosyal güvenlik sistemlerini önemli ölçüde zorlamaktadır.</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Sosyal güvenlik, sosyal yardımlar ve sosyal refah hizmetleriyle bir bütündür. Türkiye'de bu bütünlüğün sağlanamaması, sosyal güvenlik sistemimizin bir yetersizliğini oluşturmaktadır (Alagöz ve Yapar, 2003).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17</a:t>
            </a:fld>
            <a:endParaRPr lang="tr-TR"/>
          </a:p>
        </p:txBody>
      </p:sp>
    </p:spTree>
    <p:extLst>
      <p:ext uri="{BB962C8B-B14F-4D97-AF65-F5344CB8AC3E}">
        <p14:creationId xmlns:p14="http://schemas.microsoft.com/office/powerpoint/2010/main" val="5319648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53966" y="533068"/>
            <a:ext cx="9721080" cy="5962840"/>
          </a:xfrm>
        </p:spPr>
        <p:txBody>
          <a:bodyPr anchor="ctr">
            <a:normAutofit/>
          </a:bodyPr>
          <a:lstStyle/>
          <a:p>
            <a:pPr marL="0" indent="0" algn="just">
              <a:buNone/>
            </a:pPr>
            <a:r>
              <a:rPr lang="tr-TR" sz="2400" b="1" dirty="0">
                <a:latin typeface="Times New Roman" panose="02020603050405020304" pitchFamily="18" charset="0"/>
                <a:cs typeface="Times New Roman" panose="02020603050405020304" pitchFamily="18" charset="0"/>
              </a:rPr>
              <a:t>Kaynaklar</a:t>
            </a:r>
          </a:p>
          <a:p>
            <a:pPr marL="0" indent="0" algn="just">
              <a:buNone/>
            </a:pPr>
            <a:r>
              <a:rPr lang="tr-TR" sz="2400" dirty="0">
                <a:latin typeface="Times New Roman" panose="02020603050405020304" pitchFamily="18" charset="0"/>
                <a:cs typeface="Times New Roman" panose="02020603050405020304" pitchFamily="18" charset="0"/>
              </a:rPr>
              <a:t>Ünal, A. “Sosyal Güvenlik ve Sağlık Politikası”. İç. Sağlık Politikası, Nobel yayıncılık,2020</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18</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775520" y="465457"/>
            <a:ext cx="9721080" cy="45719"/>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 </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9723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063552" y="465457"/>
            <a:ext cx="9596636"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SOSYAL GÜVENLİK VE SAĞLIK POLİTİKASI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Sosyal güvenlik konusu sağlık hizmeti sunumunun, finansmanının dolayısıyla sağlık politikalarının çok önemli bir parçasıdır. </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Sağlık hizmetleri yapısı gereği kamusal nitelik taşımaktadır. Gerek dışsal yönü gerekse sosyal devlet anlayışı devletleri halkın tamamına sağlık hizmetini kesintisiz ve yaygın şekilde sunmaya veya sunulmasını sağlamaya zorlamaktadır. </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Sağlık politikalarının hedefi topluma sağlık hizmetini ulaştırmak ve ilgili sosyal yardımları sağlamaktır. Sosyal güvenlik politikasının hedefi ise sağlık ve sosyal yardım hizmetlerin finansmanının sağlanmasıdır. </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Toplumun ihtiyaç duyduğu sağlık hizmetinin temini sonrası hizmet sunucuların maliyetinin karşılanması, sosyal yardımlar için fon oluşturulması, çalışanların iş kazası, maluliyet, meslek hastalığı gibi çalışma şartlarından kaynaklanan kazanç kayıplarının telafi edilmesi, yaşlılık engellilik, emeklilik gibi durumlarda hayatlarını idame ettirmeleri için gerekli fonun sağlanması sosyal güvenliğin konusudur.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063552" y="465457"/>
            <a:ext cx="9596636"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2. SOSYAL GÜVENLİK KAVRAMI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77825" indent="-285750" algn="just">
              <a:buFont typeface="Wingdings" panose="05000000000000000000" pitchFamily="2" charset="2"/>
              <a:buChar char="ü"/>
              <a:tabLst>
                <a:tab pos="0" algn="l"/>
              </a:tabLst>
            </a:pPr>
            <a:r>
              <a:rPr lang="tr-TR"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Geniş anlamıyla sosyal güvenlik, bir ülkede halkın mevcut durumunu ve geleceğini güvence altına almayı hedefleyen, mesleki veya sosyal risk sebebiyle gelirini kaybetmiş veya kaybetme riski olan kişilerin başkalarının yardımına gerek kalmadan yaşam ve geçinme ihtiyaçlarının karşılanmasını sağlayan bir sistemdir (Talas, 2010). </a:t>
            </a:r>
          </a:p>
          <a:p>
            <a:pPr marL="377825" indent="-285750" algn="just">
              <a:buFont typeface="Wingdings" panose="05000000000000000000" pitchFamily="2" charset="2"/>
              <a:buChar char="ü"/>
              <a:tabLst>
                <a:tab pos="0" algn="l"/>
              </a:tabLst>
            </a:pPr>
            <a:r>
              <a:rPr lang="tr-TR"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Sosyal güvenlik; toplumu oluşturan bireylere hastalık, analık, işsizlik, yaşlılık ve ölüm gibi gelir azaltıcı, gider artırıcı risklere karşı ekonomik güvence sağlayan bir sistemdir (Güvercin vd., 2016). Sosyal güvenlik, insanları karşılaşmaları mümkün olan risklere karşı korumayı amaçlayan bir güvencedir (Acar ve Kitapçı, 2008).</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859130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92288" y="451222"/>
            <a:ext cx="9721080"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0" y="1095872"/>
            <a:ext cx="9721080" cy="5199213"/>
          </a:xfrm>
        </p:spPr>
        <p:txBody>
          <a:bodyPr>
            <a:noAutofit/>
          </a:bodyPr>
          <a:lstStyle/>
          <a:p>
            <a:pPr marL="434975" algn="just">
              <a:buFont typeface="Wingdings" panose="05000000000000000000" pitchFamily="2" charset="2"/>
              <a:buChar char="ü"/>
              <a:tabLst>
                <a:tab pos="0" algn="l"/>
              </a:tabLst>
            </a:pPr>
            <a:r>
              <a:rPr lang="tr-TR"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Sosyal güvenlik, "bireylerin hastalık, kaza, sakatlık, işsizlik, ölüm, yaşlılık, analık ve çocuk yetiştirme gibi sosyal risklere karşı korunması için önlemlerin alınması, kayıpların giderilmesi, güvenliklerinin sağlanmasına yönelik genel önlemler sistemidir.</a:t>
            </a:r>
          </a:p>
          <a:p>
            <a:pPr marL="434975" algn="just">
              <a:buFont typeface="Wingdings" panose="05000000000000000000" pitchFamily="2" charset="2"/>
              <a:buChar char="ü"/>
              <a:tabLst>
                <a:tab pos="0" algn="l"/>
              </a:tabLst>
            </a:pPr>
            <a:r>
              <a:rPr lang="tr-TR"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Sosyal güvenlik sistemi sosyal, finansal, mesleki risklerin, tehlikelerin ve güvenlik ihtiyaçlarının giderilmesine dayanan sosyal politikaları, yoksulluğu azaltmayı ve çalışanların gelir kayıplarını önlemeyi ve bireye belirli bir yaşam standardı sağlamayı amaçlayan sosyal hizmet ve yardım programları ile kamusal sigorta sistemini içermektedir.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a:xfrm>
            <a:off x="623392" y="787782"/>
            <a:ext cx="779767" cy="365125"/>
          </a:xfrm>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1927887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br>
              <a:rPr lang="tr-TR" sz="2400" dirty="0">
                <a:latin typeface="Calibri" panose="020F0502020204030204" pitchFamily="34" charset="0"/>
                <a:ea typeface="Times New Roman" panose="02020603050405020304" pitchFamily="18" charset="0"/>
                <a:cs typeface="Times New Roman" panose="02020603050405020304" pitchFamily="18" charset="0"/>
              </a:rPr>
            </a:br>
            <a:endParaRPr lang="tr-TR" dirty="0"/>
          </a:p>
        </p:txBody>
      </p:sp>
      <p:sp>
        <p:nvSpPr>
          <p:cNvPr id="3" name="2 İçerik Yer Tutucusu"/>
          <p:cNvSpPr>
            <a:spLocks noGrp="1"/>
          </p:cNvSpPr>
          <p:nvPr>
            <p:ph idx="1"/>
          </p:nvPr>
        </p:nvSpPr>
        <p:spPr>
          <a:xfrm>
            <a:off x="1775520" y="624110"/>
            <a:ext cx="9729092" cy="5685210"/>
          </a:xfrm>
        </p:spPr>
        <p:txBody>
          <a:bodyPr>
            <a:normAutofit/>
          </a:bodyPr>
          <a:lstStyle/>
          <a:p>
            <a:pPr marL="342900" lvl="1" indent="0" algn="just">
              <a:buNone/>
            </a:pPr>
            <a:r>
              <a:rPr lang="tr-TR" sz="2600" dirty="0">
                <a:latin typeface="Times New Roman" panose="02020603050405020304" pitchFamily="18" charset="0"/>
                <a:ea typeface="Times New Roman" panose="02020603050405020304" pitchFamily="18" charset="0"/>
                <a:cs typeface="Times New Roman" panose="02020603050405020304" pitchFamily="18" charset="0"/>
              </a:rPr>
              <a:t>Sosyal güvenlik programları ile aşağıdaki temel sorunlar çözülmeye ve güvence sağlanmaya çalışılmaktadır (Talas, 2010):</a:t>
            </a:r>
          </a:p>
          <a:p>
            <a:pPr marL="342900" lvl="1" indent="0" algn="just">
              <a:buNone/>
            </a:pPr>
            <a:r>
              <a:rPr lang="tr-TR" sz="2600" dirty="0">
                <a:latin typeface="Times New Roman" panose="02020603050405020304" pitchFamily="18" charset="0"/>
                <a:ea typeface="Times New Roman" panose="02020603050405020304" pitchFamily="18" charset="0"/>
                <a:cs typeface="Times New Roman" panose="02020603050405020304" pitchFamily="18" charset="0"/>
              </a:rPr>
              <a:t>•	İstihdam edilme ve işsizliğe karşı korunma,</a:t>
            </a:r>
          </a:p>
          <a:p>
            <a:pPr marL="342900" lvl="1" indent="0" algn="just">
              <a:buNone/>
            </a:pPr>
            <a:r>
              <a:rPr lang="tr-TR" sz="2600" dirty="0">
                <a:latin typeface="Times New Roman" panose="02020603050405020304" pitchFamily="18" charset="0"/>
                <a:ea typeface="Times New Roman" panose="02020603050405020304" pitchFamily="18" charset="0"/>
                <a:cs typeface="Times New Roman" panose="02020603050405020304" pitchFamily="18" charset="0"/>
              </a:rPr>
              <a:t>•	Yeterli gelir güvencesi,</a:t>
            </a:r>
          </a:p>
          <a:p>
            <a:pPr marL="342900" lvl="1" indent="0" algn="just">
              <a:buNone/>
            </a:pPr>
            <a:r>
              <a:rPr lang="tr-TR" sz="2600" dirty="0">
                <a:latin typeface="Times New Roman" panose="02020603050405020304" pitchFamily="18" charset="0"/>
                <a:ea typeface="Times New Roman" panose="02020603050405020304" pitchFamily="18" charset="0"/>
                <a:cs typeface="Times New Roman" panose="02020603050405020304" pitchFamily="18" charset="0"/>
              </a:rPr>
              <a:t>•	İş göremezlik durumun karşı korunma,</a:t>
            </a:r>
          </a:p>
          <a:p>
            <a:pPr marL="342900" lvl="1" indent="0" algn="just">
              <a:buNone/>
            </a:pPr>
            <a:r>
              <a:rPr lang="tr-TR" sz="2600" dirty="0">
                <a:latin typeface="Times New Roman" panose="02020603050405020304" pitchFamily="18" charset="0"/>
                <a:ea typeface="Times New Roman" panose="02020603050405020304" pitchFamily="18" charset="0"/>
                <a:cs typeface="Times New Roman" panose="02020603050405020304" pitchFamily="18" charset="0"/>
              </a:rPr>
              <a:t>•	Yaşlılık ödeneği güvencesi,</a:t>
            </a:r>
          </a:p>
          <a:p>
            <a:pPr marL="342900" lvl="1" indent="0" algn="just">
              <a:buNone/>
            </a:pPr>
            <a:r>
              <a:rPr lang="tr-TR" sz="2600" dirty="0">
                <a:latin typeface="Times New Roman" panose="02020603050405020304" pitchFamily="18" charset="0"/>
                <a:ea typeface="Times New Roman" panose="02020603050405020304" pitchFamily="18" charset="0"/>
                <a:cs typeface="Times New Roman" panose="02020603050405020304" pitchFamily="18" charset="0"/>
              </a:rPr>
              <a:t>•	Aile ödenekleri güvencesi,</a:t>
            </a:r>
          </a:p>
          <a:p>
            <a:pPr marL="342900" lvl="1" indent="0" algn="just">
              <a:buNone/>
            </a:pPr>
            <a:r>
              <a:rPr lang="tr-TR" sz="2600" dirty="0">
                <a:latin typeface="Times New Roman" panose="02020603050405020304" pitchFamily="18" charset="0"/>
                <a:ea typeface="Times New Roman" panose="02020603050405020304" pitchFamily="18" charset="0"/>
                <a:cs typeface="Times New Roman" panose="02020603050405020304" pitchFamily="18" charset="0"/>
              </a:rPr>
              <a:t>•	Dul, yetim ödenekleri güvencesi</a:t>
            </a:r>
          </a:p>
          <a:p>
            <a:pPr marL="342900" lvl="1" indent="0" algn="just">
              <a:buNone/>
            </a:pPr>
            <a:endParaRPr lang="tr-TR" sz="26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5</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155024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457740" indent="-457200" algn="just">
              <a:buClr>
                <a:srgbClr val="B31166"/>
              </a:buClr>
              <a:buFont typeface="Wingdings" panose="05000000000000000000" pitchFamily="2" charset="2"/>
              <a:buChar char="ü"/>
            </a:pPr>
            <a:r>
              <a:rPr lang="tr-TR" sz="3000" dirty="0">
                <a:solidFill>
                  <a:schemeClr val="tx1"/>
                </a:solidFill>
                <a:effectLst/>
                <a:latin typeface="Times New Roman" panose="02020603050405020304" pitchFamily="18" charset="0"/>
                <a:ea typeface="Times New Roman" panose="02020603050405020304" pitchFamily="18" charset="0"/>
              </a:rPr>
              <a:t>Sosyal güvenlik hizmetleri, temel insan hakkı olarak görülmekte ve anayasalarla korunmaktadır </a:t>
            </a:r>
          </a:p>
          <a:p>
            <a:pPr marL="457740" indent="-457200" algn="just">
              <a:buClr>
                <a:srgbClr val="B31166"/>
              </a:buClr>
              <a:buFont typeface="Wingdings" panose="05000000000000000000" pitchFamily="2" charset="2"/>
              <a:buChar char="ü"/>
            </a:pPr>
            <a:r>
              <a:rPr lang="tr-TR" sz="3000" dirty="0">
                <a:solidFill>
                  <a:schemeClr val="tx1"/>
                </a:solidFill>
                <a:effectLst/>
                <a:latin typeface="Times New Roman" panose="02020603050405020304" pitchFamily="18" charset="0"/>
                <a:ea typeface="Times New Roman" panose="02020603050405020304" pitchFamily="18" charset="0"/>
              </a:rPr>
              <a:t>Sosyal güvenlik konusuna risk yönetiminden sosyal adaletin geliştirilmesine kadar çok geniş bir perspektiften bakılmaktadır. </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6</a:t>
            </a:fld>
            <a:endParaRPr lang="tr-TR" dirty="0"/>
          </a:p>
        </p:txBody>
      </p:sp>
    </p:spTree>
    <p:extLst>
      <p:ext uri="{BB962C8B-B14F-4D97-AF65-F5344CB8AC3E}">
        <p14:creationId xmlns:p14="http://schemas.microsoft.com/office/powerpoint/2010/main" val="88149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540" indent="0" algn="just">
              <a:buClr>
                <a:srgbClr val="B31166"/>
              </a:buClr>
              <a:buNone/>
            </a:pPr>
            <a:r>
              <a:rPr lang="tr-TR" sz="2000" b="1" dirty="0">
                <a:effectLst/>
                <a:latin typeface="Times New Roman" panose="02020603050405020304" pitchFamily="18" charset="0"/>
                <a:ea typeface="Times New Roman" panose="02020603050405020304" pitchFamily="18" charset="0"/>
              </a:rPr>
              <a:t>Sosyal sigorta programları ile sosyal güvenlik kapsamına alınan kişiler şunlardır (Alper, 2015):</a:t>
            </a:r>
          </a:p>
          <a:p>
            <a:pPr marL="343440" algn="just">
              <a:buClr>
                <a:srgbClr val="B31166"/>
              </a:buClr>
              <a:buFont typeface="Wingdings" panose="05000000000000000000" pitchFamily="2" charset="2"/>
              <a:buChar char="ü"/>
            </a:pPr>
            <a:r>
              <a:rPr lang="tr-TR" sz="2000" dirty="0">
                <a:effectLst/>
                <a:latin typeface="Times New Roman" panose="02020603050405020304" pitchFamily="18" charset="0"/>
                <a:ea typeface="Times New Roman" panose="02020603050405020304" pitchFamily="18" charset="0"/>
              </a:rPr>
              <a:t>Aktif sigortalılar: hâlen çalışan, geliri olan ve prim ödeyen kişiler.</a:t>
            </a:r>
          </a:p>
          <a:p>
            <a:pPr marL="343440" algn="just">
              <a:buClr>
                <a:srgbClr val="B31166"/>
              </a:buClr>
              <a:buFont typeface="Wingdings" panose="05000000000000000000" pitchFamily="2" charset="2"/>
              <a:buChar char="ü"/>
            </a:pPr>
            <a:r>
              <a:rPr lang="tr-TR" sz="2000" dirty="0">
                <a:effectLst/>
                <a:latin typeface="Times New Roman" panose="02020603050405020304" pitchFamily="18" charset="0"/>
                <a:ea typeface="Times New Roman" panose="02020603050405020304" pitchFamily="18" charset="0"/>
              </a:rPr>
              <a:t>Pasif sigortalılar: Çalışma hayatının dışında olan ve kendi çalışmasına bağlı olarak sosyal sigorta kurumlarından gelir ve aylık alanlar.</a:t>
            </a:r>
          </a:p>
          <a:p>
            <a:pPr marL="343440" algn="just">
              <a:buClr>
                <a:srgbClr val="B31166"/>
              </a:buClr>
              <a:buFont typeface="Wingdings" panose="05000000000000000000" pitchFamily="2" charset="2"/>
              <a:buChar char="ü"/>
            </a:pPr>
            <a:r>
              <a:rPr lang="tr-TR" sz="2000" dirty="0">
                <a:effectLst/>
                <a:latin typeface="Times New Roman" panose="02020603050405020304" pitchFamily="18" charset="0"/>
                <a:ea typeface="Times New Roman" panose="02020603050405020304" pitchFamily="18" charset="0"/>
              </a:rPr>
              <a:t>Bağımlı nüfus: Hâlen çalışan sigortalılar üzerinden sağlık güvencesine kavuşturulan, bakmakla yükümlü oldukları eş, çocuk ve anne-babaları.</a:t>
            </a:r>
          </a:p>
          <a:p>
            <a:pPr marL="343440" algn="just">
              <a:buClr>
                <a:srgbClr val="B31166"/>
              </a:buClr>
              <a:buFont typeface="Wingdings" panose="05000000000000000000" pitchFamily="2" charset="2"/>
              <a:buChar char="ü"/>
            </a:pPr>
            <a:r>
              <a:rPr lang="tr-TR" sz="2000" dirty="0">
                <a:effectLst/>
                <a:latin typeface="Times New Roman" panose="02020603050405020304" pitchFamily="18" charset="0"/>
                <a:ea typeface="Times New Roman" panose="02020603050405020304" pitchFamily="18" charset="0"/>
              </a:rPr>
              <a:t>Hak sahipleri: Sigortalıların ölümüne bağlı olarak gelir veya aylık bağlanan eş, çocuk ve anne-babaları.</a:t>
            </a:r>
          </a:p>
          <a:p>
            <a:pPr marL="343440" algn="just">
              <a:buClr>
                <a:srgbClr val="B31166"/>
              </a:buClr>
              <a:buFont typeface="Wingdings" panose="05000000000000000000" pitchFamily="2" charset="2"/>
              <a:buChar char="ü"/>
            </a:pPr>
            <a:endParaRPr lang="tr-TR" sz="2000" dirty="0">
              <a:effectLst/>
              <a:latin typeface="Times New Roman" panose="02020603050405020304" pitchFamily="18" charset="0"/>
              <a:ea typeface="Times New Roman" panose="02020603050405020304" pitchFamily="18" charset="0"/>
            </a:endParaRPr>
          </a:p>
          <a:p>
            <a:pPr marL="540" indent="0" algn="just">
              <a:buClr>
                <a:srgbClr val="B31166"/>
              </a:buClr>
              <a:buNone/>
            </a:pPr>
            <a:endParaRPr lang="tr-TR" sz="20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7</a:t>
            </a:fld>
            <a:endParaRPr lang="tr-TR" dirty="0"/>
          </a:p>
        </p:txBody>
      </p:sp>
    </p:spTree>
    <p:extLst>
      <p:ext uri="{BB962C8B-B14F-4D97-AF65-F5344CB8AC3E}">
        <p14:creationId xmlns:p14="http://schemas.microsoft.com/office/powerpoint/2010/main" val="2088903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063552" y="465457"/>
            <a:ext cx="9596636"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3. SOSYAL GÜVENLİK POLİTİKALARININ GELİŞİMİ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Sosyal güvenlik, gelecekten emin olma isteği ile ortaya çıkmış ve kurumsal hâle gelmiştir.</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Dünyadaki büyük ekonomik bunalımın sonrasında yaşanan ikinci Dünya Savaşı, sosyal güvenlik sorununa ilgiyi artırmıştır. Çalışanlar, çiftçiler geleceklerini sorgulamaya başlamışlardır. Sosyal güvenlik konusu birçok ülkenin iç sorunu hâline gelmiştir (</a:t>
            </a: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Sigerist</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1943). </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İkinci Dünya Savaşı sonrasında sosyal devlet anlayışının gelişmesi ile birlikte sosyal güvenlik hizmetleri önem kazanmıştır. Sosyal devlet, vatandaşlarının sosyal durumlarını iyileştirmeyi, belirli bir yaşam düzeni sunmayı, sosyal güvenliği sağlamayı amaçlayan devlet anlayışıdır. Genel olarak sosyal amaçlarla ekonomiye müdahale eden ve piyasa güçlerini yönlendirmek için örgütlü kamu gücünü etkin bir şekilde kullanan devlettir (Topuz, 2009). </a:t>
            </a:r>
          </a:p>
          <a:p>
            <a:pPr marL="377825" indent="-285750" algn="just">
              <a:buFont typeface="Wingdings" panose="05000000000000000000" pitchFamily="2" charset="2"/>
              <a:buChar char="ü"/>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Gelişmiş ülkelerde yaşlı nüfusun fazla olması, gelişmekte olan ülkelerde ise kaynak yetersizliği ve yapısal ekonomik sorunlar sürdürülebilir sosyal güvenlik programlarının uygulanmasını zorlaştırmaktadır (Acar ve Kitapçı, 2008).</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8</a:t>
            </a:fld>
            <a:endParaRPr lang="tr-TR"/>
          </a:p>
        </p:txBody>
      </p:sp>
    </p:spTree>
    <p:extLst>
      <p:ext uri="{BB962C8B-B14F-4D97-AF65-F5344CB8AC3E}">
        <p14:creationId xmlns:p14="http://schemas.microsoft.com/office/powerpoint/2010/main" val="1348384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063552" y="465457"/>
            <a:ext cx="9596636" cy="644650"/>
          </a:xfrm>
        </p:spPr>
        <p:txBody>
          <a:bodyPr anchor="ctr">
            <a:normAutofit/>
          </a:bodyPr>
          <a:lstStyle/>
          <a:p>
            <a:r>
              <a:rPr lang="tr-TR" sz="2800" b="1" dirty="0">
                <a:latin typeface="Times New Roman" panose="02020603050405020304" pitchFamily="18" charset="0"/>
                <a:cs typeface="Times New Roman" panose="02020603050405020304" pitchFamily="18" charset="0"/>
              </a:rPr>
              <a:t>3. TÜRKİYE’DE SOSYAL GÜVENLİK UYGULAMALRI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77825" indent="-285750" algn="just">
              <a:buFont typeface="Wingdings" panose="05000000000000000000" pitchFamily="2" charset="2"/>
              <a:buChar char="ü"/>
              <a:tabLst>
                <a:tab pos="0" algn="l"/>
              </a:tabLst>
            </a:pPr>
            <a:r>
              <a:rPr lang="tr-TR"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Türkiye’de sosyal güvenliğin modern şekilde kurumsallaşması konusundaki ilk uygulamalar Tanzimat döneminde ortaya çıkmıştır. 1839 yılında Tanzimat Fermanında, hukuk devleti yönünde ilk olarak adımlar atılmış ama bunun sosyal güvenliğe yansıması uzun yıllar sonra gerçekleşmiştir. </a:t>
            </a:r>
          </a:p>
          <a:p>
            <a:pPr marL="377825" indent="-285750" algn="just">
              <a:buFont typeface="Wingdings" panose="05000000000000000000" pitchFamily="2" charset="2"/>
              <a:buChar char="ü"/>
              <a:tabLst>
                <a:tab pos="0" algn="l"/>
              </a:tabLst>
            </a:pPr>
            <a:r>
              <a:rPr lang="tr-TR"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Tanzimat döneminde sosyal yardımlar sandıklar aracılığıyla düzenlenirken çalışanların risklere karşı güvenceye alınması konuşunda da bazı adımlar atılmıştır. İşçilerin çalışma koşullarının düzenlenmesi ve iş güvenliklerinin sağlanmasına ilişkin ilk çalışmalar madencilik alanında olmuştur. Çalışma koşulları çok ağır olan madencilerin sıklıkla göçük altında kalmaları, ağır çalışma şartlan ve düşük ücret gibi olumsuz koşullan düzeltmeye çalışılmıştır (Gül, 2000).</a:t>
            </a:r>
          </a:p>
          <a:p>
            <a:pPr marL="377825" indent="-285750" algn="just">
              <a:buFont typeface="Wingdings" panose="05000000000000000000" pitchFamily="2" charset="2"/>
              <a:buChar char="ü"/>
              <a:tabLst>
                <a:tab pos="0" algn="l"/>
              </a:tabLst>
            </a:pPr>
            <a:r>
              <a:rPr lang="tr-TR"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Cumhuriyetin ilk yıllarında savaş sonrası ekonomik tahribat ve yeni kurulan devletin öncelikleri sebebiyle politikalar oluşturulmasına, kurumsal yapılanmaya ve ülke genelinde sağlık kurumlarının yaygınlaştırılmasına ağırlık verilmiştir.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9</a:t>
            </a:fld>
            <a:endParaRPr lang="tr-TR"/>
          </a:p>
        </p:txBody>
      </p:sp>
    </p:spTree>
    <p:extLst>
      <p:ext uri="{BB962C8B-B14F-4D97-AF65-F5344CB8AC3E}">
        <p14:creationId xmlns:p14="http://schemas.microsoft.com/office/powerpoint/2010/main" val="230938431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8776</TotalTime>
  <Words>1702</Words>
  <Application>Microsoft Office PowerPoint</Application>
  <PresentationFormat>Geniş ekran</PresentationFormat>
  <Paragraphs>115</Paragraphs>
  <Slides>18</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18</vt:i4>
      </vt:variant>
    </vt:vector>
  </HeadingPairs>
  <TitlesOfParts>
    <vt:vector size="25" baseType="lpstr">
      <vt:lpstr>Arial</vt:lpstr>
      <vt:lpstr>Calibri</vt:lpstr>
      <vt:lpstr>Century Gothic</vt:lpstr>
      <vt:lpstr>Times New Roman</vt:lpstr>
      <vt:lpstr>Wingdings</vt:lpstr>
      <vt:lpstr>Wingdings 3</vt:lpstr>
      <vt:lpstr>Duman</vt:lpstr>
      <vt:lpstr>ANKARA ÜNİVERSİTESİ SAĞLIK BİLİMLERİ FAKÜLTESİ ÇOCUK GELİŞİMİ BÖLÜMÜ  </vt:lpstr>
      <vt:lpstr>SOSYAL GÜVENLİK VE SAĞLIK POLİTİKASI</vt:lpstr>
      <vt:lpstr>2. SOSYAL GÜVENLİK KAVRAMI</vt:lpstr>
      <vt:lpstr> </vt:lpstr>
      <vt:lpstr> </vt:lpstr>
      <vt:lpstr>PowerPoint Sunusu</vt:lpstr>
      <vt:lpstr>PowerPoint Sunusu</vt:lpstr>
      <vt:lpstr>3. SOSYAL GÜVENLİK POLİTİKALARININ GELİŞİMİ</vt:lpstr>
      <vt:lpstr>3. TÜRKİYE’DE SOSYAL GÜVENLİK UYGULAMALRI</vt:lpstr>
      <vt:lpstr>PowerPoint Sunusu</vt:lpstr>
      <vt:lpstr>  </vt:lpstr>
      <vt:lpstr>  </vt:lpstr>
      <vt:lpstr>      </vt:lpstr>
      <vt:lpstr>5. GENEL SAĞLIK SİGORTASI</vt:lpstr>
      <vt:lpstr>      </vt:lpstr>
      <vt:lpstr>      </vt:lpstr>
      <vt:lpstr> 6. SOSYAL GÜVENLİK SİSTEMİNDE YAŞANAN SORUNLAR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268</cp:revision>
  <dcterms:created xsi:type="dcterms:W3CDTF">2019-12-10T17:31:29Z</dcterms:created>
  <dcterms:modified xsi:type="dcterms:W3CDTF">2021-11-05T18:44:04Z</dcterms:modified>
</cp:coreProperties>
</file>