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60" r:id="rId5"/>
    <p:sldId id="261" r:id="rId6"/>
    <p:sldId id="259"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928EE1-7B83-4333-9284-79D6D7D259CC}" type="datetimeFigureOut">
              <a:rPr lang="tr-TR" smtClean="0"/>
              <a:t>30.04.2020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DCEE90-C0F2-47B4-B3A7-6A1AB57AFB7A}"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A692EEF6-A0D1-4594-B255-F49A0CADC485}" type="datetimeFigureOut">
              <a:rPr lang="tr-TR" smtClean="0"/>
              <a:pPr/>
              <a:t>30.04.2020</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5DFB80E9-8F11-43F3-BC7F-B38C55D4D88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692EEF6-A0D1-4594-B255-F49A0CADC485}"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DFB80E9-8F11-43F3-BC7F-B38C55D4D88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692EEF6-A0D1-4594-B255-F49A0CADC485}"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DFB80E9-8F11-43F3-BC7F-B38C55D4D88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A692EEF6-A0D1-4594-B255-F49A0CADC485}" type="datetimeFigureOut">
              <a:rPr lang="tr-TR" smtClean="0"/>
              <a:pPr/>
              <a:t>30.04.2020</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5DFB80E9-8F11-43F3-BC7F-B38C55D4D88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A692EEF6-A0D1-4594-B255-F49A0CADC485}" type="datetimeFigureOut">
              <a:rPr lang="tr-TR" smtClean="0"/>
              <a:pPr/>
              <a:t>30.04.2020</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5DFB80E9-8F11-43F3-BC7F-B38C55D4D886}"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A692EEF6-A0D1-4594-B255-F49A0CADC485}" type="datetimeFigureOut">
              <a:rPr lang="tr-TR" smtClean="0"/>
              <a:pPr/>
              <a:t>30.04.2020</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5DFB80E9-8F11-43F3-BC7F-B38C55D4D88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A692EEF6-A0D1-4594-B255-F49A0CADC485}" type="datetimeFigureOut">
              <a:rPr lang="tr-TR" smtClean="0"/>
              <a:pPr/>
              <a:t>30.04.2020</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5DFB80E9-8F11-43F3-BC7F-B38C55D4D88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692EEF6-A0D1-4594-B255-F49A0CADC485}"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DFB80E9-8F11-43F3-BC7F-B38C55D4D88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A692EEF6-A0D1-4594-B255-F49A0CADC485}" type="datetimeFigureOut">
              <a:rPr lang="tr-TR" smtClean="0"/>
              <a:pPr/>
              <a:t>30.04.2020</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5DFB80E9-8F11-43F3-BC7F-B38C55D4D88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A692EEF6-A0D1-4594-B255-F49A0CADC485}" type="datetimeFigureOut">
              <a:rPr lang="tr-TR" smtClean="0"/>
              <a:pPr/>
              <a:t>30.04.2020</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5DFB80E9-8F11-43F3-BC7F-B38C55D4D88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A692EEF6-A0D1-4594-B255-F49A0CADC485}" type="datetimeFigureOut">
              <a:rPr lang="tr-TR" smtClean="0"/>
              <a:pPr/>
              <a:t>30.04.2020</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5DFB80E9-8F11-43F3-BC7F-B38C55D4D88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692EEF6-A0D1-4594-B255-F49A0CADC485}" type="datetimeFigureOut">
              <a:rPr lang="tr-TR" smtClean="0"/>
              <a:pPr/>
              <a:t>30.04.2020</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5DFB80E9-8F11-43F3-BC7F-B38C55D4D886}"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p:txBody>
          <a:bodyPr/>
          <a:lstStyle/>
          <a:p>
            <a:r>
              <a:rPr lang="tr-TR" dirty="0" smtClean="0">
                <a:latin typeface="Comic Sans MS" pitchFamily="66" charset="0"/>
              </a:rPr>
              <a:t>ETİK UNSURLAR</a:t>
            </a:r>
            <a:endParaRPr lang="tr-TR" dirty="0">
              <a:latin typeface="Comic Sans MS" pitchFamily="66" charset="0"/>
            </a:endParaRPr>
          </a:p>
        </p:txBody>
      </p:sp>
      <p:sp>
        <p:nvSpPr>
          <p:cNvPr id="5" name="4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Comic Sans MS" pitchFamily="66" charset="0"/>
              </a:rPr>
              <a:t>ETİK UNSURLAR</a:t>
            </a:r>
            <a:endParaRPr lang="tr-TR" dirty="0">
              <a:latin typeface="Comic Sans MS" pitchFamily="66" charset="0"/>
            </a:endParaRPr>
          </a:p>
        </p:txBody>
      </p:sp>
      <p:sp>
        <p:nvSpPr>
          <p:cNvPr id="3" name="2 İçerik Yer Tutucusu"/>
          <p:cNvSpPr>
            <a:spLocks noGrp="1"/>
          </p:cNvSpPr>
          <p:nvPr>
            <p:ph idx="1"/>
          </p:nvPr>
        </p:nvSpPr>
        <p:spPr>
          <a:xfrm>
            <a:off x="457200" y="1700808"/>
            <a:ext cx="7467600" cy="4773144"/>
          </a:xfrm>
        </p:spPr>
        <p:txBody>
          <a:bodyPr>
            <a:normAutofit/>
          </a:bodyPr>
          <a:lstStyle/>
          <a:p>
            <a:pPr marL="457200" indent="-457200">
              <a:buFont typeface="+mj-lt"/>
              <a:buAutoNum type="arabicPeriod"/>
            </a:pPr>
            <a:r>
              <a:rPr lang="tr-TR" sz="2800" dirty="0" smtClean="0">
                <a:latin typeface="Comic Sans MS" pitchFamily="66" charset="0"/>
                <a:cs typeface="Times New Roman" pitchFamily="18" charset="0"/>
              </a:rPr>
              <a:t>Ödevler ve Yükümlülükler</a:t>
            </a:r>
          </a:p>
          <a:p>
            <a:pPr marL="457200" indent="-457200">
              <a:buFont typeface="+mj-lt"/>
              <a:buAutoNum type="arabicPeriod"/>
            </a:pPr>
            <a:r>
              <a:rPr lang="tr-TR" sz="2800" dirty="0" smtClean="0">
                <a:latin typeface="Comic Sans MS" pitchFamily="66" charset="0"/>
                <a:cs typeface="Times New Roman" pitchFamily="18" charset="0"/>
              </a:rPr>
              <a:t>Ölçülülük</a:t>
            </a:r>
          </a:p>
          <a:p>
            <a:pPr marL="457200" indent="-457200">
              <a:buFont typeface="+mj-lt"/>
              <a:buAutoNum type="arabicPeriod"/>
            </a:pPr>
            <a:r>
              <a:rPr lang="tr-TR" sz="2800" dirty="0" smtClean="0">
                <a:latin typeface="Comic Sans MS" pitchFamily="66" charset="0"/>
                <a:cs typeface="Times New Roman" pitchFamily="18" charset="0"/>
              </a:rPr>
              <a:t>Vicdan ve İyi Niyet</a:t>
            </a:r>
          </a:p>
          <a:p>
            <a:pPr marL="457200" indent="-457200">
              <a:buFont typeface="+mj-lt"/>
              <a:buAutoNum type="arabicPeriod"/>
            </a:pPr>
            <a:r>
              <a:rPr lang="tr-TR" sz="2800" dirty="0" smtClean="0">
                <a:latin typeface="Comic Sans MS" pitchFamily="66" charset="0"/>
                <a:cs typeface="Times New Roman" pitchFamily="18" charset="0"/>
              </a:rPr>
              <a:t>Akılcılık</a:t>
            </a:r>
          </a:p>
          <a:p>
            <a:pPr marL="457200" indent="-457200">
              <a:buFont typeface="+mj-lt"/>
              <a:buAutoNum type="arabicPeriod"/>
            </a:pPr>
            <a:r>
              <a:rPr lang="tr-TR" sz="2800" dirty="0" smtClean="0">
                <a:latin typeface="Comic Sans MS" pitchFamily="66" charset="0"/>
                <a:cs typeface="Times New Roman" pitchFamily="18" charset="0"/>
              </a:rPr>
              <a:t>Eylemlerimize Yön Veren Öğeler</a:t>
            </a: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2</a:t>
            </a:fld>
            <a:endParaRPr lang="tr-TR"/>
          </a:p>
        </p:txBody>
      </p:sp>
    </p:spTree>
    <p:extLst>
      <p:ext uri="{BB962C8B-B14F-4D97-AF65-F5344CB8AC3E}">
        <p14:creationId xmlns="" xmlns:p14="http://schemas.microsoft.com/office/powerpoint/2010/main" val="3360804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000108"/>
            <a:ext cx="7467600" cy="994122"/>
          </a:xfrm>
        </p:spPr>
        <p:txBody>
          <a:bodyPr/>
          <a:lstStyle/>
          <a:p>
            <a:r>
              <a:rPr lang="tr-TR" dirty="0" smtClean="0">
                <a:latin typeface="Comic Sans MS" pitchFamily="66" charset="0"/>
              </a:rPr>
              <a:t>ETİK UNSURLAR</a:t>
            </a:r>
            <a:endParaRPr lang="tr-TR" dirty="0">
              <a:latin typeface="Comic Sans MS" pitchFamily="66" charset="0"/>
            </a:endParaRPr>
          </a:p>
        </p:txBody>
      </p:sp>
      <p:sp>
        <p:nvSpPr>
          <p:cNvPr id="3" name="2 İçerik Yer Tutucusu"/>
          <p:cNvSpPr>
            <a:spLocks noGrp="1"/>
          </p:cNvSpPr>
          <p:nvPr>
            <p:ph idx="1"/>
          </p:nvPr>
        </p:nvSpPr>
        <p:spPr>
          <a:xfrm>
            <a:off x="428596" y="2000240"/>
            <a:ext cx="7787208" cy="3286148"/>
          </a:xfrm>
        </p:spPr>
        <p:txBody>
          <a:bodyPr>
            <a:noAutofit/>
          </a:bodyPr>
          <a:lstStyle/>
          <a:p>
            <a:pPr marL="457200" indent="-457200" algn="just">
              <a:lnSpc>
                <a:spcPct val="120000"/>
              </a:lnSpc>
              <a:buClr>
                <a:schemeClr val="tx1"/>
              </a:buClr>
              <a:buSzPct val="100000"/>
              <a:buFont typeface="+mj-lt"/>
              <a:buAutoNum type="arabicPeriod"/>
            </a:pPr>
            <a:r>
              <a:rPr lang="tr-TR" sz="1800" b="1" u="sng" dirty="0" smtClean="0">
                <a:latin typeface="Comic Sans MS" pitchFamily="66" charset="0"/>
                <a:cs typeface="Times New Roman" pitchFamily="18" charset="0"/>
              </a:rPr>
              <a:t>Ödevler ve Yükümlülükler: </a:t>
            </a:r>
            <a:r>
              <a:rPr lang="tr-TR" sz="1800" dirty="0" smtClean="0">
                <a:latin typeface="Comic Sans MS" pitchFamily="66" charset="0"/>
                <a:cs typeface="Times New Roman" pitchFamily="18" charset="0"/>
              </a:rPr>
              <a:t>Ödev, bir kimsenin yapması gerekli olan ya da kişiden yapması beklenen eylemdir. Ödevle birlikte ele alınması gereken yükümlülük ise eylemlere yön veren ahlaki nitelikteki istektir. </a:t>
            </a:r>
            <a:r>
              <a:rPr lang="tr-TR" sz="1800" dirty="0">
                <a:latin typeface="Comic Sans MS" pitchFamily="66" charset="0"/>
                <a:cs typeface="Times New Roman" pitchFamily="18" charset="0"/>
              </a:rPr>
              <a:t>O</a:t>
            </a:r>
            <a:r>
              <a:rPr lang="tr-TR" sz="1800" dirty="0" smtClean="0">
                <a:latin typeface="Comic Sans MS" pitchFamily="66" charset="0"/>
                <a:cs typeface="Times New Roman" pitchFamily="18" charset="0"/>
              </a:rPr>
              <a:t>lumlu veya olumsuz anlamda buyruklarda olabilir. Ayrıca ödevler genel ve özel olarak da ikiye ayrılmaktadır. İnsanları sevmek herkese, vatandaşlara eşit davranmak kamu görevlilerine ait bir ödevdir</a:t>
            </a:r>
            <a:r>
              <a:rPr lang="tr-TR" sz="1800" dirty="0" smtClean="0">
                <a:latin typeface="Comic Sans MS" pitchFamily="66" charset="0"/>
                <a:cs typeface="Times New Roman" pitchFamily="18" charset="0"/>
              </a:rPr>
              <a:t>.</a:t>
            </a:r>
            <a:endParaRPr lang="tr-TR" sz="1800" dirty="0" smtClean="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296782"/>
            <a:ext cx="7467600" cy="994122"/>
          </a:xfrm>
        </p:spPr>
        <p:txBody>
          <a:bodyPr/>
          <a:lstStyle/>
          <a:p>
            <a:r>
              <a:rPr lang="tr-TR" dirty="0" smtClean="0">
                <a:latin typeface="Comic Sans MS" pitchFamily="66" charset="0"/>
              </a:rPr>
              <a:t>ETİK UNSURLAR</a:t>
            </a:r>
            <a:endParaRPr lang="tr-TR" dirty="0">
              <a:latin typeface="Comic Sans MS" pitchFamily="66" charset="0"/>
            </a:endParaRPr>
          </a:p>
        </p:txBody>
      </p:sp>
      <p:sp>
        <p:nvSpPr>
          <p:cNvPr id="3" name="2 İçerik Yer Tutucusu"/>
          <p:cNvSpPr>
            <a:spLocks noGrp="1"/>
          </p:cNvSpPr>
          <p:nvPr>
            <p:ph idx="1"/>
          </p:nvPr>
        </p:nvSpPr>
        <p:spPr>
          <a:xfrm>
            <a:off x="428596" y="2439790"/>
            <a:ext cx="7787208" cy="2703722"/>
          </a:xfrm>
        </p:spPr>
        <p:txBody>
          <a:bodyPr>
            <a:noAutofit/>
          </a:bodyPr>
          <a:lstStyle/>
          <a:p>
            <a:pPr marL="457200" indent="-457200" algn="just">
              <a:lnSpc>
                <a:spcPct val="120000"/>
              </a:lnSpc>
              <a:spcBef>
                <a:spcPts val="600"/>
              </a:spcBef>
              <a:buClr>
                <a:schemeClr val="tx1"/>
              </a:buClr>
              <a:buSzPct val="100000"/>
              <a:buFont typeface="+mj-lt"/>
              <a:buAutoNum type="arabicPeriod" startAt="2"/>
            </a:pPr>
            <a:r>
              <a:rPr lang="tr-TR" sz="1800" b="1" u="sng" dirty="0" smtClean="0">
                <a:latin typeface="Comic Sans MS" pitchFamily="66" charset="0"/>
                <a:cs typeface="Times New Roman" pitchFamily="18" charset="0"/>
              </a:rPr>
              <a:t>Ölçülülük</a:t>
            </a:r>
            <a:r>
              <a:rPr lang="tr-TR" sz="1800" b="1" u="sng" dirty="0" smtClean="0">
                <a:latin typeface="Comic Sans MS" pitchFamily="66" charset="0"/>
                <a:cs typeface="Times New Roman" pitchFamily="18" charset="0"/>
              </a:rPr>
              <a:t>:</a:t>
            </a:r>
            <a:r>
              <a:rPr lang="tr-TR" sz="1800" dirty="0" smtClean="0">
                <a:latin typeface="Comic Sans MS" pitchFamily="66" charset="0"/>
                <a:cs typeface="Times New Roman" pitchFamily="18" charset="0"/>
              </a:rPr>
              <a:t> </a:t>
            </a:r>
            <a:r>
              <a:rPr lang="tr-TR" sz="1800" dirty="0" err="1">
                <a:latin typeface="Comic Sans MS" pitchFamily="66" charset="0"/>
                <a:cs typeface="Times New Roman" pitchFamily="18" charset="0"/>
              </a:rPr>
              <a:t>D</a:t>
            </a:r>
            <a:r>
              <a:rPr lang="tr-TR" sz="1800" dirty="0" err="1" smtClean="0">
                <a:latin typeface="Comic Sans MS" pitchFamily="66" charset="0"/>
                <a:cs typeface="Times New Roman" pitchFamily="18" charset="0"/>
              </a:rPr>
              <a:t>emokritos’a</a:t>
            </a:r>
            <a:r>
              <a:rPr lang="tr-TR" sz="1800" dirty="0" smtClean="0">
                <a:latin typeface="Comic Sans MS" pitchFamily="66" charset="0"/>
                <a:cs typeface="Times New Roman" pitchFamily="18" charset="0"/>
              </a:rPr>
              <a:t> göre, insan yaşamını ölçülü bir şekilde sürdürmelidir ve ona göre insanı mutluluğa götüren yol yeterlilik, uyum ve ölçülülüktür. Her türlü aşırılıktan uzak kalmayı öngören ve ideal seviyede olunmasının uyum, düzen ve mutluluk getireceğini belirtir</a:t>
            </a:r>
            <a:r>
              <a:rPr lang="tr-TR" sz="1800" dirty="0" smtClean="0">
                <a:latin typeface="Comic Sans MS" pitchFamily="66" charset="0"/>
                <a:cs typeface="Times New Roman" pitchFamily="18" charset="0"/>
              </a:rPr>
              <a:t>.</a:t>
            </a:r>
            <a:endParaRPr lang="tr-TR" sz="1800" dirty="0" smtClean="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1000108"/>
            <a:ext cx="7467600" cy="994122"/>
          </a:xfrm>
        </p:spPr>
        <p:txBody>
          <a:bodyPr/>
          <a:lstStyle/>
          <a:p>
            <a:r>
              <a:rPr lang="tr-TR" dirty="0" smtClean="0">
                <a:latin typeface="Comic Sans MS" pitchFamily="66" charset="0"/>
              </a:rPr>
              <a:t>ETİK UNSURLAR</a:t>
            </a:r>
            <a:endParaRPr lang="tr-TR" dirty="0">
              <a:latin typeface="Comic Sans MS" pitchFamily="66" charset="0"/>
            </a:endParaRPr>
          </a:p>
        </p:txBody>
      </p:sp>
      <p:sp>
        <p:nvSpPr>
          <p:cNvPr id="3" name="2 İçerik Yer Tutucusu"/>
          <p:cNvSpPr>
            <a:spLocks noGrp="1"/>
          </p:cNvSpPr>
          <p:nvPr>
            <p:ph idx="1"/>
          </p:nvPr>
        </p:nvSpPr>
        <p:spPr>
          <a:xfrm>
            <a:off x="428596" y="2011330"/>
            <a:ext cx="7787208" cy="2846430"/>
          </a:xfrm>
        </p:spPr>
        <p:txBody>
          <a:bodyPr>
            <a:noAutofit/>
          </a:bodyPr>
          <a:lstStyle/>
          <a:p>
            <a:pPr marL="457200" indent="-457200" algn="just">
              <a:lnSpc>
                <a:spcPct val="120000"/>
              </a:lnSpc>
              <a:spcBef>
                <a:spcPts val="600"/>
              </a:spcBef>
              <a:buClr>
                <a:schemeClr val="tx1"/>
              </a:buClr>
              <a:buSzPct val="100000"/>
              <a:buFont typeface="+mj-lt"/>
              <a:buAutoNum type="arabicPeriod" startAt="3"/>
            </a:pPr>
            <a:r>
              <a:rPr lang="tr-TR" sz="1800" b="1" u="sng" dirty="0" smtClean="0">
                <a:latin typeface="Comic Sans MS" pitchFamily="66" charset="0"/>
                <a:cs typeface="Times New Roman" pitchFamily="18" charset="0"/>
              </a:rPr>
              <a:t>Vicdan </a:t>
            </a:r>
            <a:r>
              <a:rPr lang="tr-TR" sz="1800" b="1" u="sng" dirty="0" smtClean="0">
                <a:latin typeface="Comic Sans MS" pitchFamily="66" charset="0"/>
                <a:cs typeface="Times New Roman" pitchFamily="18" charset="0"/>
              </a:rPr>
              <a:t>ve İyi Niyet</a:t>
            </a:r>
            <a:r>
              <a:rPr lang="tr-TR" sz="1800" dirty="0" smtClean="0">
                <a:latin typeface="Comic Sans MS" pitchFamily="66" charset="0"/>
                <a:cs typeface="Times New Roman" pitchFamily="18" charset="0"/>
              </a:rPr>
              <a:t>: Vicdan, kişinin kendi kendini yargılama yeteneğini kullanması sonucu, niyet ve eylemlerinin ahlaki değerinin bilincine varmasını sağlayan ahlaki yeterliliktir. İyi niyet ise, kişinin toplumsal ilişkiler veya olaylar karşısında, ahlaki açıdan eylemlerine yön vermek üzere takındığı tavır veya benimsediği düşüncedir. Kişinin vicdanında oluşan tavır, tutum veya benimsenen düşünce anlamındaki iyi niyeti dışarıdan fark etmek zordur; ancak kişinin eylemleri sonucunda ortaya çıkar.</a:t>
            </a:r>
            <a:endParaRPr lang="tr-TR" sz="1800" b="1" u="sng" dirty="0" smtClean="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44" y="500042"/>
            <a:ext cx="8229600" cy="1399032"/>
          </a:xfrm>
        </p:spPr>
        <p:txBody>
          <a:bodyPr/>
          <a:lstStyle/>
          <a:p>
            <a:r>
              <a:rPr lang="tr-TR" b="1" dirty="0" smtClean="0">
                <a:latin typeface="Comic Sans MS" pitchFamily="66" charset="0"/>
              </a:rPr>
              <a:t>ETİK UNSURLAR</a:t>
            </a:r>
            <a:endParaRPr lang="tr-TR" b="1" dirty="0">
              <a:latin typeface="Comic Sans MS" pitchFamily="66" charset="0"/>
            </a:endParaRPr>
          </a:p>
        </p:txBody>
      </p:sp>
      <p:sp>
        <p:nvSpPr>
          <p:cNvPr id="3" name="2 İçerik Yer Tutucusu"/>
          <p:cNvSpPr>
            <a:spLocks noGrp="1"/>
          </p:cNvSpPr>
          <p:nvPr>
            <p:ph idx="1"/>
          </p:nvPr>
        </p:nvSpPr>
        <p:spPr>
          <a:xfrm>
            <a:off x="457200" y="1700808"/>
            <a:ext cx="7467600" cy="4773144"/>
          </a:xfrm>
        </p:spPr>
        <p:txBody>
          <a:bodyPr>
            <a:normAutofit/>
          </a:bodyPr>
          <a:lstStyle/>
          <a:p>
            <a:pPr marL="514350" indent="-514350" algn="just">
              <a:lnSpc>
                <a:spcPct val="120000"/>
              </a:lnSpc>
              <a:buClr>
                <a:schemeClr val="tx1"/>
              </a:buClr>
              <a:buSzPct val="100000"/>
              <a:buFont typeface="+mj-lt"/>
              <a:buAutoNum type="arabicPeriod" startAt="4"/>
            </a:pPr>
            <a:r>
              <a:rPr lang="tr-TR" b="1" u="sng" dirty="0" smtClean="0">
                <a:latin typeface="Comic Sans MS" pitchFamily="66" charset="0"/>
                <a:cs typeface="Times New Roman" pitchFamily="18" charset="0"/>
              </a:rPr>
              <a:t>Akılcılık:</a:t>
            </a:r>
            <a:r>
              <a:rPr lang="tr-TR" sz="2000" dirty="0" smtClean="0">
                <a:latin typeface="Comic Sans MS" pitchFamily="66" charset="0"/>
                <a:cs typeface="Times New Roman" pitchFamily="18" charset="0"/>
              </a:rPr>
              <a:t> </a:t>
            </a:r>
            <a:r>
              <a:rPr lang="tr-TR" sz="2000" dirty="0">
                <a:latin typeface="Comic Sans MS" pitchFamily="66" charset="0"/>
                <a:cs typeface="Times New Roman" pitchFamily="18" charset="0"/>
              </a:rPr>
              <a:t>F</a:t>
            </a:r>
            <a:r>
              <a:rPr lang="tr-TR" sz="2000" dirty="0" smtClean="0">
                <a:latin typeface="Comic Sans MS" pitchFamily="66" charset="0"/>
                <a:cs typeface="Times New Roman" pitchFamily="18" charset="0"/>
              </a:rPr>
              <a:t>arabi, insanların yaratılış olarak farklılığını dikkate alarak, insani mutluluğun ne olduğu ve ona ulaşmak için aşılması gereken basamakların öğrenilmesi gerektiğini vurgular. Bu çerçeve de, insan eylemleri üzerinde etkisi olan bilgi ve seçim yapma önemlidir. Bu temel unsura göre insanı mutluluğa götürecek yol, kişinin doğruyu bulacak kadar bilgiye sahip olmasıyla doğru orantılıdır</a:t>
            </a:r>
            <a:r>
              <a:rPr lang="tr-TR" sz="2000" dirty="0" smtClean="0">
                <a:latin typeface="Comic Sans MS" pitchFamily="66" charset="0"/>
                <a:cs typeface="Times New Roman" pitchFamily="18" charset="0"/>
              </a:rPr>
              <a:t>.</a:t>
            </a:r>
            <a:endParaRPr lang="tr-TR" sz="2000" dirty="0" smtClean="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6</a:t>
            </a:fld>
            <a:endParaRPr lang="tr-TR"/>
          </a:p>
        </p:txBody>
      </p:sp>
    </p:spTree>
    <p:extLst>
      <p:ext uri="{BB962C8B-B14F-4D97-AF65-F5344CB8AC3E}">
        <p14:creationId xmlns="" xmlns:p14="http://schemas.microsoft.com/office/powerpoint/2010/main" val="4088693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Comic Sans MS" pitchFamily="66" charset="0"/>
              </a:rPr>
              <a:t>ETİK UNSURLAR</a:t>
            </a:r>
            <a:endParaRPr lang="tr-TR" b="1" dirty="0">
              <a:latin typeface="Comic Sans MS" pitchFamily="66" charset="0"/>
            </a:endParaRPr>
          </a:p>
        </p:txBody>
      </p:sp>
      <p:sp>
        <p:nvSpPr>
          <p:cNvPr id="3" name="2 İçerik Yer Tutucusu"/>
          <p:cNvSpPr>
            <a:spLocks noGrp="1"/>
          </p:cNvSpPr>
          <p:nvPr>
            <p:ph idx="1"/>
          </p:nvPr>
        </p:nvSpPr>
        <p:spPr>
          <a:xfrm>
            <a:off x="457200" y="1700808"/>
            <a:ext cx="7467600" cy="4773144"/>
          </a:xfrm>
        </p:spPr>
        <p:txBody>
          <a:bodyPr>
            <a:normAutofit/>
          </a:bodyPr>
          <a:lstStyle/>
          <a:p>
            <a:pPr marL="514350" indent="-514350" algn="just">
              <a:buClr>
                <a:schemeClr val="tx1"/>
              </a:buClr>
              <a:buSzPct val="100000"/>
              <a:buFont typeface="+mj-lt"/>
              <a:buAutoNum type="arabicPeriod" startAt="5"/>
            </a:pPr>
            <a:r>
              <a:rPr lang="tr-TR" b="1" u="sng" dirty="0" smtClean="0">
                <a:latin typeface="Comic Sans MS" pitchFamily="66" charset="0"/>
                <a:cs typeface="Times New Roman" pitchFamily="18" charset="0"/>
              </a:rPr>
              <a:t>Eylemlerimize </a:t>
            </a:r>
            <a:r>
              <a:rPr lang="tr-TR" b="1" u="sng" dirty="0" smtClean="0">
                <a:latin typeface="Comic Sans MS" pitchFamily="66" charset="0"/>
                <a:cs typeface="Times New Roman" pitchFamily="18" charset="0"/>
              </a:rPr>
              <a:t>Yön Veren Öğeler: </a:t>
            </a:r>
            <a:r>
              <a:rPr lang="tr-TR" sz="2000" dirty="0" smtClean="0">
                <a:latin typeface="Comic Sans MS" pitchFamily="66" charset="0"/>
                <a:cs typeface="Times New Roman" pitchFamily="18" charset="0"/>
              </a:rPr>
              <a:t>Kişinin eylemlerine yön veren, onların ahlaki anlamda iyi ve doğru olmasına yardımcı olan öğeler;</a:t>
            </a:r>
          </a:p>
          <a:p>
            <a:pPr lvl="3">
              <a:lnSpc>
                <a:spcPct val="120000"/>
              </a:lnSpc>
              <a:spcBef>
                <a:spcPts val="600"/>
              </a:spcBef>
              <a:buClr>
                <a:schemeClr val="tx1"/>
              </a:buClr>
              <a:buFont typeface="Wingdings" panose="05000000000000000000" pitchFamily="2" charset="2"/>
              <a:buChar char="v"/>
            </a:pPr>
            <a:r>
              <a:rPr lang="tr-TR" sz="2000" dirty="0" smtClean="0">
                <a:latin typeface="Comic Sans MS" pitchFamily="66" charset="0"/>
                <a:cs typeface="Times New Roman" pitchFamily="18" charset="0"/>
              </a:rPr>
              <a:t>İyilik ve doğruluk öğesi</a:t>
            </a:r>
          </a:p>
          <a:p>
            <a:pPr lvl="3">
              <a:lnSpc>
                <a:spcPct val="120000"/>
              </a:lnSpc>
              <a:spcBef>
                <a:spcPts val="600"/>
              </a:spcBef>
              <a:buClr>
                <a:schemeClr val="tx1"/>
              </a:buClr>
              <a:buFont typeface="Wingdings" panose="05000000000000000000" pitchFamily="2" charset="2"/>
              <a:buChar char="v"/>
            </a:pPr>
            <a:r>
              <a:rPr lang="tr-TR" sz="2000" dirty="0" smtClean="0">
                <a:latin typeface="Comic Sans MS" pitchFamily="66" charset="0"/>
                <a:cs typeface="Times New Roman" pitchFamily="18" charset="0"/>
              </a:rPr>
              <a:t>Sevgi öğesi</a:t>
            </a:r>
          </a:p>
          <a:p>
            <a:pPr lvl="3">
              <a:lnSpc>
                <a:spcPct val="120000"/>
              </a:lnSpc>
              <a:spcBef>
                <a:spcPts val="600"/>
              </a:spcBef>
              <a:buClr>
                <a:schemeClr val="tx1"/>
              </a:buClr>
              <a:buFont typeface="Wingdings" panose="05000000000000000000" pitchFamily="2" charset="2"/>
              <a:buChar char="v"/>
            </a:pPr>
            <a:r>
              <a:rPr lang="tr-TR" sz="2000" dirty="0" smtClean="0">
                <a:latin typeface="Comic Sans MS" pitchFamily="66" charset="0"/>
                <a:cs typeface="Times New Roman" pitchFamily="18" charset="0"/>
              </a:rPr>
              <a:t>Bencillik (Egoizm) öğes</a:t>
            </a:r>
            <a:r>
              <a:rPr lang="tr-TR" sz="2000" dirty="0">
                <a:latin typeface="Comic Sans MS" pitchFamily="66" charset="0"/>
                <a:cs typeface="Times New Roman" pitchFamily="18" charset="0"/>
              </a:rPr>
              <a:t>i</a:t>
            </a:r>
            <a:endParaRPr lang="tr-TR" sz="2000" dirty="0" smtClean="0">
              <a:latin typeface="Comic Sans MS" pitchFamily="66" charset="0"/>
              <a:cs typeface="Times New Roman" pitchFamily="18" charset="0"/>
            </a:endParaRPr>
          </a:p>
        </p:txBody>
      </p:sp>
      <p:sp>
        <p:nvSpPr>
          <p:cNvPr id="4" name="Slayt Numarası Yer Tutucusu 3"/>
          <p:cNvSpPr>
            <a:spLocks noGrp="1"/>
          </p:cNvSpPr>
          <p:nvPr>
            <p:ph type="sldNum" sz="quarter" idx="12"/>
          </p:nvPr>
        </p:nvSpPr>
        <p:spPr>
          <a:xfrm>
            <a:off x="8129016" y="5734050"/>
            <a:ext cx="609600" cy="521208"/>
          </a:xfrm>
          <a:prstGeom prst="rect">
            <a:avLst/>
          </a:prstGeom>
        </p:spPr>
        <p:txBody>
          <a:bodyPr/>
          <a:lstStyle/>
          <a:p>
            <a:fld id="{05883F1D-20A8-487D-954A-CC3D6BB1CCB4}" type="slidenum">
              <a:rPr lang="tr-TR" smtClean="0"/>
              <a:pPr/>
              <a:t>7</a:t>
            </a:fld>
            <a:endParaRPr lang="tr-TR"/>
          </a:p>
        </p:txBody>
      </p:sp>
    </p:spTree>
    <p:extLst>
      <p:ext uri="{BB962C8B-B14F-4D97-AF65-F5344CB8AC3E}">
        <p14:creationId xmlns="" xmlns:p14="http://schemas.microsoft.com/office/powerpoint/2010/main" val="40886935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302</Words>
  <Application>Microsoft Office PowerPoint</Application>
  <PresentationFormat>Ekran Gösterisi (4:3)</PresentationFormat>
  <Paragraphs>26</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Canlı</vt:lpstr>
      <vt:lpstr>ETİK UNSURLAR</vt:lpstr>
      <vt:lpstr>ETİK UNSURLAR</vt:lpstr>
      <vt:lpstr>ETİK UNSURLAR</vt:lpstr>
      <vt:lpstr>ETİK UNSURLAR</vt:lpstr>
      <vt:lpstr>ETİK UNSURLAR</vt:lpstr>
      <vt:lpstr>ETİK UNSURLAR</vt:lpstr>
      <vt:lpstr>ETİK UNSURLAR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User</cp:lastModifiedBy>
  <cp:revision>4</cp:revision>
  <dcterms:created xsi:type="dcterms:W3CDTF">2020-04-29T21:32:02Z</dcterms:created>
  <dcterms:modified xsi:type="dcterms:W3CDTF">2020-04-29T22:17:37Z</dcterms:modified>
</cp:coreProperties>
</file>