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PLAZMA LİPİTLERİ ve LİPOPROTEİNLER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6070"/>
            <a:ext cx="8229600" cy="545009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alibri"/>
                <a:cs typeface="Calibri"/>
              </a:rPr>
              <a:t>Lipidler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karbonhidratlardan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sonra</a:t>
            </a:r>
            <a:r>
              <a:rPr lang="en-US" dirty="0">
                <a:latin typeface="Calibri"/>
                <a:cs typeface="Calibri"/>
              </a:rPr>
              <a:t> en </a:t>
            </a:r>
            <a:r>
              <a:rPr lang="en-US" dirty="0" err="1">
                <a:latin typeface="Calibri"/>
                <a:cs typeface="Calibri"/>
              </a:rPr>
              <a:t>önemli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yakıt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kaynağı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olan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kompleks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yapılı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biyomoleküllerdir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r>
              <a:rPr lang="en-US" dirty="0" err="1">
                <a:latin typeface="Calibri"/>
                <a:cs typeface="Calibri"/>
              </a:rPr>
              <a:t>Lipidler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organizmada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başlıca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aşağıdaki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şu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fonksiyonları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yerine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getirirler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1)  </a:t>
            </a:r>
            <a:r>
              <a:rPr lang="en-US" dirty="0" err="1">
                <a:latin typeface="Calibri"/>
                <a:cs typeface="Calibri"/>
              </a:rPr>
              <a:t>Hücre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membranlarının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komponentidirler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2)  </a:t>
            </a:r>
            <a:r>
              <a:rPr lang="en-US" dirty="0" err="1">
                <a:latin typeface="Calibri"/>
                <a:cs typeface="Calibri"/>
              </a:rPr>
              <a:t>Metabolizma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için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gerekli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hücresel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yakıt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maddesi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olarak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depo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edilirler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3)  </a:t>
            </a:r>
            <a:r>
              <a:rPr lang="en-US" dirty="0" err="1">
                <a:latin typeface="Calibri"/>
                <a:cs typeface="Calibri"/>
              </a:rPr>
              <a:t>Metabolizma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için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gerekli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hücresel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yakıtın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taşınabilir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formunu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oluştururlar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Calibri"/>
                <a:cs typeface="Calibri"/>
              </a:rPr>
              <a:t>4)  </a:t>
            </a:r>
            <a:r>
              <a:rPr lang="en-US" dirty="0" err="1">
                <a:latin typeface="Calibri"/>
                <a:cs typeface="Calibri"/>
              </a:rPr>
              <a:t>Böcekler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ve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bakterilerin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hücre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duvarlarını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bazı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bitki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yaprakları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ve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cilt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için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koruyucu</a:t>
            </a:r>
            <a:r>
              <a:rPr lang="en-US" dirty="0">
                <a:latin typeface="Calibri"/>
                <a:cs typeface="Calibri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Calibri"/>
                <a:cs typeface="Calibri"/>
              </a:rPr>
              <a:t>madde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olarak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görev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yaparlar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9504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Lipoproteinler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Proteolipidler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Fosfatidopeptidler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Lipo</a:t>
            </a:r>
            <a:r>
              <a:rPr lang="en-US" dirty="0"/>
              <a:t>-amino </a:t>
            </a:r>
            <a:r>
              <a:rPr lang="en-US" dirty="0" err="1"/>
              <a:t>Asitler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Lipopolisakkaritler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/>
              <a:t>maddelerinin</a:t>
            </a:r>
            <a:r>
              <a:rPr lang="en-US" dirty="0"/>
              <a:t> </a:t>
            </a:r>
            <a:r>
              <a:rPr lang="en-US" dirty="0" err="1"/>
              <a:t>büyük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</a:t>
            </a:r>
            <a:r>
              <a:rPr lang="en-US" dirty="0" err="1"/>
              <a:t>önemli</a:t>
            </a:r>
            <a:r>
              <a:rPr lang="en-US" dirty="0"/>
              <a:t> </a:t>
            </a:r>
            <a:r>
              <a:rPr lang="en-US" dirty="0" err="1"/>
              <a:t>oranda</a:t>
            </a:r>
            <a:r>
              <a:rPr lang="en-US" dirty="0"/>
              <a:t> lipid </a:t>
            </a:r>
            <a:r>
              <a:rPr lang="en-US" dirty="0" err="1"/>
              <a:t>içerir</a:t>
            </a:r>
            <a:r>
              <a:rPr lang="en-US" dirty="0"/>
              <a:t>. </a:t>
            </a:r>
            <a:r>
              <a:rPr lang="en-US" dirty="0" err="1"/>
              <a:t>Lipidler</a:t>
            </a:r>
            <a:r>
              <a:rPr lang="en-US" dirty="0"/>
              <a:t>, </a:t>
            </a:r>
            <a:r>
              <a:rPr lang="en-US" dirty="0" err="1"/>
              <a:t>yağlı</a:t>
            </a:r>
            <a:r>
              <a:rPr lang="en-US" dirty="0"/>
              <a:t> </a:t>
            </a:r>
            <a:r>
              <a:rPr lang="en-US" dirty="0" err="1"/>
              <a:t>yiyecek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içeceklerde</a:t>
            </a:r>
            <a:r>
              <a:rPr lang="en-US" dirty="0"/>
              <a:t>, </a:t>
            </a:r>
            <a:r>
              <a:rPr lang="en-US" dirty="0" err="1"/>
              <a:t>ette</a:t>
            </a:r>
            <a:r>
              <a:rPr lang="en-US" dirty="0"/>
              <a:t> </a:t>
            </a:r>
            <a:r>
              <a:rPr lang="en-US" dirty="0" err="1"/>
              <a:t>bulunurlar</a:t>
            </a:r>
            <a:r>
              <a:rPr lang="en-US" dirty="0"/>
              <a:t>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günlük</a:t>
            </a:r>
            <a:r>
              <a:rPr lang="en-US" dirty="0"/>
              <a:t> </a:t>
            </a:r>
            <a:r>
              <a:rPr lang="en-US" dirty="0" err="1"/>
              <a:t>diyet</a:t>
            </a:r>
            <a:r>
              <a:rPr lang="en-US" dirty="0"/>
              <a:t> 15-40 g </a:t>
            </a:r>
            <a:r>
              <a:rPr lang="en-US" dirty="0" err="1"/>
              <a:t>kadar</a:t>
            </a:r>
            <a:r>
              <a:rPr lang="en-US" dirty="0"/>
              <a:t> lipid </a:t>
            </a:r>
            <a:r>
              <a:rPr lang="en-US" dirty="0" err="1"/>
              <a:t>içerir</a:t>
            </a:r>
            <a:r>
              <a:rPr lang="en-US" dirty="0"/>
              <a:t>. </a:t>
            </a:r>
            <a:r>
              <a:rPr lang="en-US" dirty="0" err="1"/>
              <a:t>Diyetteki</a:t>
            </a:r>
            <a:r>
              <a:rPr lang="en-US" dirty="0"/>
              <a:t> </a:t>
            </a:r>
            <a:r>
              <a:rPr lang="en-US" dirty="0" err="1"/>
              <a:t>lipidlerin</a:t>
            </a:r>
            <a:r>
              <a:rPr lang="en-US" dirty="0"/>
              <a:t> </a:t>
            </a:r>
            <a:r>
              <a:rPr lang="en-US" dirty="0" err="1"/>
              <a:t>büyük</a:t>
            </a:r>
            <a:r>
              <a:rPr lang="en-US" dirty="0"/>
              <a:t> </a:t>
            </a:r>
            <a:r>
              <a:rPr lang="en-US" dirty="0" err="1"/>
              <a:t>çoğunluğu</a:t>
            </a:r>
            <a:r>
              <a:rPr lang="en-US" dirty="0"/>
              <a:t> </a:t>
            </a:r>
            <a:r>
              <a:rPr lang="en-US" dirty="0" err="1"/>
              <a:t>trigliserid</a:t>
            </a:r>
            <a:r>
              <a:rPr lang="en-US" dirty="0"/>
              <a:t>,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da </a:t>
            </a:r>
            <a:r>
              <a:rPr lang="en-US" dirty="0" err="1"/>
              <a:t>fosfolipid</a:t>
            </a:r>
            <a:r>
              <a:rPr lang="en-US" dirty="0"/>
              <a:t>, </a:t>
            </a:r>
            <a:r>
              <a:rPr lang="en-US" dirty="0" err="1"/>
              <a:t>kolesterol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kolesterol</a:t>
            </a:r>
            <a:r>
              <a:rPr lang="en-US" dirty="0"/>
              <a:t> </a:t>
            </a:r>
            <a:r>
              <a:rPr lang="en-US" dirty="0" err="1"/>
              <a:t>esteridir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356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Lipoproteinler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Lipoproteinlerdeki</a:t>
            </a:r>
            <a:r>
              <a:rPr lang="en-US" dirty="0"/>
              <a:t> </a:t>
            </a:r>
            <a:r>
              <a:rPr lang="en-US" dirty="0" err="1"/>
              <a:t>majör</a:t>
            </a:r>
            <a:r>
              <a:rPr lang="en-US" dirty="0"/>
              <a:t> lipid </a:t>
            </a:r>
            <a:r>
              <a:rPr lang="en-US" dirty="0" err="1"/>
              <a:t>sınıflandırılması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err="1" smtClean="0"/>
              <a:t>Triaçilgliserol</a:t>
            </a:r>
            <a:r>
              <a:rPr lang="en-US" dirty="0" smtClean="0"/>
              <a:t> </a:t>
            </a:r>
            <a:r>
              <a:rPr lang="en-US" dirty="0"/>
              <a:t>(16%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Fosfolipid</a:t>
            </a:r>
            <a:r>
              <a:rPr lang="en-US" dirty="0" smtClean="0"/>
              <a:t> </a:t>
            </a:r>
            <a:r>
              <a:rPr lang="en-US" dirty="0"/>
              <a:t>(30%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Kolesterol</a:t>
            </a:r>
            <a:r>
              <a:rPr lang="en-US" dirty="0" smtClean="0"/>
              <a:t> </a:t>
            </a:r>
            <a:r>
              <a:rPr lang="en-US" dirty="0"/>
              <a:t>(14%) </a:t>
            </a:r>
          </a:p>
          <a:p>
            <a:r>
              <a:rPr lang="en-US" dirty="0" err="1" smtClean="0"/>
              <a:t>Kolesterol</a:t>
            </a:r>
            <a:r>
              <a:rPr lang="en-US" dirty="0" smtClean="0"/>
              <a:t> </a:t>
            </a:r>
            <a:r>
              <a:rPr lang="en-US" dirty="0" err="1"/>
              <a:t>esterleri</a:t>
            </a:r>
            <a:r>
              <a:rPr lang="en-US" dirty="0"/>
              <a:t> (36%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/>
              <a:t>yag</a:t>
            </a:r>
            <a:r>
              <a:rPr lang="en-US" dirty="0"/>
              <a:t>̆ </a:t>
            </a:r>
            <a:r>
              <a:rPr lang="en-US" dirty="0" err="1"/>
              <a:t>asitleri</a:t>
            </a:r>
            <a:r>
              <a:rPr lang="en-US" dirty="0"/>
              <a:t> (4%)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698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98990"/>
            <a:ext cx="8229600" cy="532717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Lipoproteinler</a:t>
            </a:r>
            <a:r>
              <a:rPr lang="en-US" dirty="0"/>
              <a:t>, </a:t>
            </a:r>
            <a:r>
              <a:rPr lang="en-US" dirty="0" err="1"/>
              <a:t>lipidleri</a:t>
            </a:r>
            <a:r>
              <a:rPr lang="en-US" dirty="0"/>
              <a:t> </a:t>
            </a:r>
            <a:r>
              <a:rPr lang="en-US" dirty="0" err="1"/>
              <a:t>plazmada</a:t>
            </a:r>
            <a:r>
              <a:rPr lang="en-US" dirty="0"/>
              <a:t> </a:t>
            </a:r>
            <a:r>
              <a:rPr lang="en-US" dirty="0" err="1"/>
              <a:t>taşırken</a:t>
            </a:r>
            <a:r>
              <a:rPr lang="en-US" dirty="0"/>
              <a:t> </a:t>
            </a:r>
            <a:r>
              <a:rPr lang="en-US" dirty="0" err="1"/>
              <a:t>çözünür</a:t>
            </a:r>
            <a:r>
              <a:rPr lang="en-US" dirty="0"/>
              <a:t> </a:t>
            </a:r>
            <a:r>
              <a:rPr lang="en-US" dirty="0" err="1"/>
              <a:t>tutmak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lipid </a:t>
            </a:r>
            <a:r>
              <a:rPr lang="en-US" dirty="0" err="1"/>
              <a:t>içeriklerini</a:t>
            </a:r>
            <a:r>
              <a:rPr lang="en-US" dirty="0"/>
              <a:t> </a:t>
            </a:r>
            <a:r>
              <a:rPr lang="en-US" dirty="0" err="1"/>
              <a:t>dokulara</a:t>
            </a:r>
            <a:r>
              <a:rPr lang="en-US" dirty="0"/>
              <a:t> </a:t>
            </a:r>
            <a:r>
              <a:rPr lang="en-US" dirty="0" err="1"/>
              <a:t>verebilmek</a:t>
            </a:r>
            <a:r>
              <a:rPr lang="en-US" dirty="0"/>
              <a:t> </a:t>
            </a:r>
            <a:r>
              <a:rPr lang="en-US" dirty="0" err="1"/>
              <a:t>için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mekanizma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çalışırlar</a:t>
            </a:r>
            <a:r>
              <a:rPr lang="en-US" dirty="0"/>
              <a:t>. </a:t>
            </a:r>
            <a:r>
              <a:rPr lang="en-US" dirty="0" err="1"/>
              <a:t>İnsanlarda</a:t>
            </a:r>
            <a:r>
              <a:rPr lang="en-US" dirty="0"/>
              <a:t> </a:t>
            </a:r>
            <a:r>
              <a:rPr lang="en-US" dirty="0" err="1"/>
              <a:t>dağıtım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, </a:t>
            </a:r>
            <a:r>
              <a:rPr lang="en-US" dirty="0" err="1"/>
              <a:t>diğer</a:t>
            </a:r>
            <a:r>
              <a:rPr lang="en-US" dirty="0"/>
              <a:t> </a:t>
            </a:r>
            <a:r>
              <a:rPr lang="en-US" dirty="0" err="1"/>
              <a:t>hayvanlardan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gelişmis</a:t>
            </a:r>
            <a:r>
              <a:rPr lang="en-US" dirty="0"/>
              <a:t>̧ </a:t>
            </a:r>
            <a:r>
              <a:rPr lang="en-US" dirty="0" err="1"/>
              <a:t>olduğu</a:t>
            </a:r>
            <a:r>
              <a:rPr lang="en-US" dirty="0"/>
              <a:t> </a:t>
            </a:r>
            <a:r>
              <a:rPr lang="en-US" dirty="0" err="1"/>
              <a:t>için</a:t>
            </a:r>
            <a:r>
              <a:rPr lang="en-US" dirty="0"/>
              <a:t> </a:t>
            </a:r>
            <a:r>
              <a:rPr lang="en-US" dirty="0" err="1"/>
              <a:t>lipidlerin</a:t>
            </a:r>
            <a:r>
              <a:rPr lang="en-US" dirty="0"/>
              <a:t> </a:t>
            </a:r>
            <a:r>
              <a:rPr lang="en-US" dirty="0" err="1"/>
              <a:t>özellikle</a:t>
            </a:r>
            <a:r>
              <a:rPr lang="en-US" dirty="0"/>
              <a:t> </a:t>
            </a:r>
            <a:r>
              <a:rPr lang="en-US" dirty="0" err="1"/>
              <a:t>kolesterolün</a:t>
            </a:r>
            <a:r>
              <a:rPr lang="en-US" dirty="0"/>
              <a:t> </a:t>
            </a:r>
            <a:r>
              <a:rPr lang="en-US" dirty="0" err="1"/>
              <a:t>dokularda</a:t>
            </a:r>
            <a:r>
              <a:rPr lang="en-US" dirty="0"/>
              <a:t> </a:t>
            </a:r>
            <a:r>
              <a:rPr lang="en-US" dirty="0" err="1"/>
              <a:t>yavas</a:t>
            </a:r>
            <a:r>
              <a:rPr lang="en-US" dirty="0"/>
              <a:t>̧ </a:t>
            </a:r>
            <a:r>
              <a:rPr lang="en-US" dirty="0" err="1"/>
              <a:t>yavas</a:t>
            </a:r>
            <a:r>
              <a:rPr lang="en-US" dirty="0"/>
              <a:t>̧ </a:t>
            </a:r>
            <a:r>
              <a:rPr lang="en-US" dirty="0" err="1"/>
              <a:t>biriktiği</a:t>
            </a:r>
            <a:r>
              <a:rPr lang="en-US" dirty="0"/>
              <a:t> </a:t>
            </a:r>
            <a:r>
              <a:rPr lang="en-US" dirty="0" err="1"/>
              <a:t>görülür</a:t>
            </a:r>
            <a:r>
              <a:rPr lang="en-US" dirty="0"/>
              <a:t>. Bu lipid </a:t>
            </a:r>
            <a:r>
              <a:rPr lang="en-US" dirty="0" err="1"/>
              <a:t>birikimi</a:t>
            </a:r>
            <a:r>
              <a:rPr lang="en-US" dirty="0"/>
              <a:t> </a:t>
            </a:r>
            <a:r>
              <a:rPr lang="en-US" dirty="0" err="1"/>
              <a:t>aterosklerozise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olduğu</a:t>
            </a:r>
            <a:r>
              <a:rPr lang="en-US" dirty="0"/>
              <a:t> </a:t>
            </a:r>
            <a:r>
              <a:rPr lang="en-US" dirty="0" err="1"/>
              <a:t>için</a:t>
            </a:r>
            <a:r>
              <a:rPr lang="en-US" dirty="0"/>
              <a:t> </a:t>
            </a:r>
            <a:r>
              <a:rPr lang="en-US" dirty="0" err="1"/>
              <a:t>önemlidir</a:t>
            </a:r>
            <a:r>
              <a:rPr lang="en-US" dirty="0"/>
              <a:t>. 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12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7530"/>
            <a:ext cx="8229600" cy="53886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Lipoprotein </a:t>
            </a:r>
            <a:r>
              <a:rPr lang="en-US" sz="2400" dirty="0" err="1"/>
              <a:t>partikülleri</a:t>
            </a:r>
            <a:r>
              <a:rPr lang="en-US" sz="2400" dirty="0"/>
              <a:t> </a:t>
            </a:r>
            <a:r>
              <a:rPr lang="en-US" sz="2400" dirty="0" err="1"/>
              <a:t>küre</a:t>
            </a:r>
            <a:r>
              <a:rPr lang="en-US" sz="2400" dirty="0"/>
              <a:t> </a:t>
            </a:r>
            <a:r>
              <a:rPr lang="en-US" sz="2400" dirty="0" err="1"/>
              <a:t>şeklindedirler</a:t>
            </a:r>
            <a:r>
              <a:rPr lang="en-US" sz="2400" dirty="0"/>
              <a:t>, </a:t>
            </a:r>
            <a:r>
              <a:rPr lang="en-US" sz="2400" dirty="0" err="1"/>
              <a:t>eritrositlerden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küçüktürler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elektron</a:t>
            </a:r>
            <a:r>
              <a:rPr lang="en-US" sz="2400" dirty="0"/>
              <a:t> </a:t>
            </a:r>
            <a:r>
              <a:rPr lang="en-US" sz="2400" dirty="0" err="1"/>
              <a:t>mikroskobu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görülebilirler</a:t>
            </a:r>
            <a:r>
              <a:rPr lang="en-US" sz="2400" dirty="0"/>
              <a:t>; </a:t>
            </a:r>
            <a:r>
              <a:rPr lang="en-US" sz="2400" dirty="0" err="1"/>
              <a:t>suyu</a:t>
            </a:r>
            <a:r>
              <a:rPr lang="en-US" sz="2400" dirty="0"/>
              <a:t> seven (</a:t>
            </a:r>
            <a:r>
              <a:rPr lang="en-US" sz="2400" dirty="0" err="1"/>
              <a:t>hidrofilik</a:t>
            </a:r>
            <a:r>
              <a:rPr lang="en-US" sz="2400" dirty="0"/>
              <a:t>) </a:t>
            </a:r>
            <a:r>
              <a:rPr lang="en-US" sz="2400" dirty="0" err="1"/>
              <a:t>kısımları</a:t>
            </a:r>
            <a:r>
              <a:rPr lang="en-US" sz="2400" dirty="0"/>
              <a:t> </a:t>
            </a:r>
            <a:r>
              <a:rPr lang="en-US" sz="2400" dirty="0" err="1"/>
              <a:t>lipoproteinin</a:t>
            </a:r>
            <a:r>
              <a:rPr lang="en-US" sz="2400" dirty="0"/>
              <a:t> dış </a:t>
            </a:r>
            <a:r>
              <a:rPr lang="en-US" sz="2400" dirty="0" err="1"/>
              <a:t>yüzeyini</a:t>
            </a:r>
            <a:r>
              <a:rPr lang="en-US" sz="2400" dirty="0"/>
              <a:t> </a:t>
            </a:r>
            <a:r>
              <a:rPr lang="en-US" sz="2400" dirty="0" err="1"/>
              <a:t>kaplarken</a:t>
            </a:r>
            <a:r>
              <a:rPr lang="en-US" sz="2400" dirty="0"/>
              <a:t>, </a:t>
            </a:r>
            <a:r>
              <a:rPr lang="en-US" sz="2400" dirty="0" err="1"/>
              <a:t>suyu</a:t>
            </a:r>
            <a:r>
              <a:rPr lang="en-US" sz="2400" dirty="0"/>
              <a:t> </a:t>
            </a:r>
            <a:r>
              <a:rPr lang="en-US" sz="2400" dirty="0" err="1"/>
              <a:t>sevmeyen</a:t>
            </a:r>
            <a:r>
              <a:rPr lang="en-US" sz="2400" dirty="0"/>
              <a:t> (</a:t>
            </a:r>
            <a:r>
              <a:rPr lang="en-US" sz="2400" dirty="0" err="1"/>
              <a:t>hidrofobik</a:t>
            </a:r>
            <a:r>
              <a:rPr lang="en-US" sz="2400" dirty="0"/>
              <a:t>), </a:t>
            </a:r>
            <a:r>
              <a:rPr lang="en-US" sz="2400" dirty="0" err="1"/>
              <a:t>yani</a:t>
            </a:r>
            <a:r>
              <a:rPr lang="en-US" sz="2400" dirty="0"/>
              <a:t> </a:t>
            </a:r>
            <a:r>
              <a:rPr lang="en-US" sz="2400" dirty="0" err="1"/>
              <a:t>yağlı</a:t>
            </a:r>
            <a:r>
              <a:rPr lang="en-US" sz="2400" dirty="0"/>
              <a:t> </a:t>
            </a:r>
            <a:r>
              <a:rPr lang="en-US" sz="2400" dirty="0" err="1"/>
              <a:t>kısımları</a:t>
            </a:r>
            <a:r>
              <a:rPr lang="en-US" sz="2400" dirty="0"/>
              <a:t> </a:t>
            </a:r>
            <a:r>
              <a:rPr lang="en-US" sz="2400" dirty="0" err="1"/>
              <a:t>onun</a:t>
            </a:r>
            <a:r>
              <a:rPr lang="en-US" sz="2400" dirty="0"/>
              <a:t> </a:t>
            </a:r>
            <a:r>
              <a:rPr lang="en-US" sz="2400" dirty="0" err="1"/>
              <a:t>ic</a:t>
            </a:r>
            <a:r>
              <a:rPr lang="en-US" sz="2400" dirty="0"/>
              <a:t>̧ </a:t>
            </a:r>
            <a:r>
              <a:rPr lang="en-US" sz="2400" dirty="0" err="1"/>
              <a:t>kısmında</a:t>
            </a:r>
            <a:r>
              <a:rPr lang="en-US" sz="2400" dirty="0"/>
              <a:t> </a:t>
            </a:r>
            <a:r>
              <a:rPr lang="en-US" sz="2400" dirty="0" err="1"/>
              <a:t>gömülüdürler</a:t>
            </a:r>
            <a:r>
              <a:rPr lang="en-US" sz="2400" dirty="0"/>
              <a:t>. Bu </a:t>
            </a:r>
            <a:r>
              <a:rPr lang="en-US" sz="2400" dirty="0" err="1"/>
              <a:t>yüzden</a:t>
            </a:r>
            <a:r>
              <a:rPr lang="en-US" sz="2400" dirty="0"/>
              <a:t> </a:t>
            </a:r>
            <a:r>
              <a:rPr lang="en-US" sz="2400" dirty="0" err="1"/>
              <a:t>plazma</a:t>
            </a:r>
            <a:r>
              <a:rPr lang="en-US" sz="2400" dirty="0"/>
              <a:t> </a:t>
            </a:r>
            <a:r>
              <a:rPr lang="en-US" sz="2400" dirty="0" err="1"/>
              <a:t>lipoproteinlerinin</a:t>
            </a:r>
            <a:r>
              <a:rPr lang="en-US" sz="2400" dirty="0"/>
              <a:t> en dış </a:t>
            </a:r>
            <a:r>
              <a:rPr lang="en-US" sz="2400" dirty="0" err="1"/>
              <a:t>tabakasında</a:t>
            </a:r>
            <a:r>
              <a:rPr lang="en-US" sz="2400" dirty="0"/>
              <a:t> </a:t>
            </a:r>
            <a:r>
              <a:rPr lang="en-US" sz="2400" dirty="0" err="1"/>
              <a:t>bulunan</a:t>
            </a:r>
            <a:r>
              <a:rPr lang="en-US" sz="2400" dirty="0"/>
              <a:t> lipid </a:t>
            </a:r>
            <a:r>
              <a:rPr lang="en-US" sz="2400" dirty="0" err="1"/>
              <a:t>türleri</a:t>
            </a:r>
            <a:r>
              <a:rPr lang="en-US" sz="2400" dirty="0"/>
              <a:t> polar </a:t>
            </a:r>
            <a:r>
              <a:rPr lang="en-US" sz="2400" dirty="0" err="1"/>
              <a:t>lipitler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nitelendirilirler</a:t>
            </a:r>
            <a:r>
              <a:rPr lang="en-US" sz="2400" dirty="0"/>
              <a:t>. Polar </a:t>
            </a:r>
            <a:r>
              <a:rPr lang="en-US" sz="2400" dirty="0" err="1"/>
              <a:t>lipitler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başlıca</a:t>
            </a:r>
            <a:r>
              <a:rPr lang="en-US" sz="2400" dirty="0"/>
              <a:t> </a:t>
            </a:r>
            <a:r>
              <a:rPr lang="en-US" sz="2400" dirty="0" err="1"/>
              <a:t>sfingomiyelin</a:t>
            </a:r>
            <a:r>
              <a:rPr lang="en-US" sz="2400" dirty="0"/>
              <a:t> </a:t>
            </a:r>
            <a:r>
              <a:rPr lang="en-US" sz="2400" dirty="0" err="1"/>
              <a:t>türleri</a:t>
            </a:r>
            <a:r>
              <a:rPr lang="en-US" sz="2400" dirty="0"/>
              <a:t>, </a:t>
            </a:r>
            <a:r>
              <a:rPr lang="en-US" sz="2400" dirty="0" err="1"/>
              <a:t>fosfolipitler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kolesterol</a:t>
            </a:r>
            <a:r>
              <a:rPr lang="en-US" sz="2400" dirty="0"/>
              <a:t> </a:t>
            </a:r>
            <a:r>
              <a:rPr lang="en-US" sz="2400" dirty="0" err="1"/>
              <a:t>gelir</a:t>
            </a:r>
            <a:r>
              <a:rPr lang="en-US" sz="2400" dirty="0"/>
              <a:t>,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moleküllerin</a:t>
            </a:r>
            <a:r>
              <a:rPr lang="en-US" sz="2400" dirty="0"/>
              <a:t> her </a:t>
            </a:r>
            <a:r>
              <a:rPr lang="en-US" sz="2400" dirty="0" err="1"/>
              <a:t>birinin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ucu</a:t>
            </a:r>
            <a:r>
              <a:rPr lang="en-US" sz="2400" dirty="0"/>
              <a:t> </a:t>
            </a:r>
            <a:r>
              <a:rPr lang="en-US" sz="2400" dirty="0" err="1"/>
              <a:t>sulu</a:t>
            </a:r>
            <a:r>
              <a:rPr lang="en-US" sz="2400" dirty="0"/>
              <a:t> </a:t>
            </a:r>
            <a:r>
              <a:rPr lang="en-US" sz="2400" dirty="0" err="1"/>
              <a:t>ortamda</a:t>
            </a:r>
            <a:r>
              <a:rPr lang="en-US" sz="2400" dirty="0"/>
              <a:t> </a:t>
            </a:r>
            <a:r>
              <a:rPr lang="en-US" sz="2400" dirty="0" err="1"/>
              <a:t>olmaya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müsaittir</a:t>
            </a:r>
            <a:r>
              <a:rPr lang="en-US" sz="2400" dirty="0"/>
              <a:t>. </a:t>
            </a:r>
            <a:r>
              <a:rPr lang="en-US" sz="2400" dirty="0" err="1"/>
              <a:t>Lipoproteinlerin</a:t>
            </a:r>
            <a:r>
              <a:rPr lang="en-US" sz="2400" dirty="0"/>
              <a:t> </a:t>
            </a:r>
            <a:r>
              <a:rPr lang="en-US" sz="2400" dirty="0" err="1"/>
              <a:t>ortasında</a:t>
            </a:r>
            <a:r>
              <a:rPr lang="en-US" sz="2400" dirty="0"/>
              <a:t> </a:t>
            </a:r>
            <a:r>
              <a:rPr lang="en-US" sz="2400" dirty="0" err="1"/>
              <a:t>ise</a:t>
            </a:r>
            <a:r>
              <a:rPr lang="en-US" sz="2400" dirty="0"/>
              <a:t> </a:t>
            </a:r>
            <a:r>
              <a:rPr lang="en-US" sz="2400" dirty="0" err="1"/>
              <a:t>başlıca</a:t>
            </a:r>
            <a:r>
              <a:rPr lang="en-US" sz="2400" dirty="0"/>
              <a:t>, </a:t>
            </a:r>
            <a:r>
              <a:rPr lang="en-US" sz="2400" dirty="0" err="1"/>
              <a:t>nötral</a:t>
            </a:r>
            <a:r>
              <a:rPr lang="en-US" sz="2400" dirty="0"/>
              <a:t> </a:t>
            </a:r>
            <a:r>
              <a:rPr lang="en-US" sz="2400" dirty="0" err="1"/>
              <a:t>lipitler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tabir</a:t>
            </a:r>
            <a:r>
              <a:rPr lang="en-US" sz="2400" dirty="0"/>
              <a:t> </a:t>
            </a:r>
            <a:r>
              <a:rPr lang="en-US" sz="2400" dirty="0" err="1"/>
              <a:t>edilen</a:t>
            </a:r>
            <a:r>
              <a:rPr lang="en-US" sz="2400" dirty="0"/>
              <a:t>, </a:t>
            </a:r>
            <a:r>
              <a:rPr lang="en-US" sz="2400" dirty="0" err="1"/>
              <a:t>kolesterol</a:t>
            </a:r>
            <a:r>
              <a:rPr lang="en-US" sz="2400" dirty="0"/>
              <a:t> </a:t>
            </a:r>
            <a:r>
              <a:rPr lang="en-US" sz="2400" dirty="0" err="1"/>
              <a:t>esterleri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trigliseritler</a:t>
            </a:r>
            <a:r>
              <a:rPr lang="en-US" sz="2400" dirty="0"/>
              <a:t> </a:t>
            </a:r>
            <a:r>
              <a:rPr lang="en-US" sz="2400" dirty="0" err="1"/>
              <a:t>bulunur</a:t>
            </a:r>
            <a:r>
              <a:rPr lang="en-US" sz="2400" dirty="0"/>
              <a:t>. </a:t>
            </a: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8324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1426"/>
            <a:ext cx="8229600" cy="52247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err="1"/>
              <a:t>Lipoproteinler</a:t>
            </a:r>
            <a:r>
              <a:rPr lang="en-US" dirty="0"/>
              <a:t>, </a:t>
            </a:r>
            <a:r>
              <a:rPr lang="en-US" dirty="0" err="1"/>
              <a:t>elektroforez</a:t>
            </a:r>
            <a:r>
              <a:rPr lang="en-US" dirty="0"/>
              <a:t>, </a:t>
            </a:r>
            <a:r>
              <a:rPr lang="en-US" dirty="0" err="1"/>
              <a:t>ultrasantrifüj</a:t>
            </a:r>
            <a:r>
              <a:rPr lang="en-US" dirty="0"/>
              <a:t>, </a:t>
            </a:r>
            <a:r>
              <a:rPr lang="en-US" dirty="0" err="1"/>
              <a:t>ultrafiltrasyon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mikroskobik</a:t>
            </a:r>
            <a:r>
              <a:rPr lang="en-US" dirty="0"/>
              <a:t> </a:t>
            </a:r>
            <a:r>
              <a:rPr lang="en-US" dirty="0" err="1"/>
              <a:t>yöntemlerle</a:t>
            </a:r>
            <a:r>
              <a:rPr lang="en-US" dirty="0"/>
              <a:t> </a:t>
            </a:r>
            <a:r>
              <a:rPr lang="en-US" dirty="0" err="1"/>
              <a:t>birbirlerinden</a:t>
            </a:r>
            <a:r>
              <a:rPr lang="en-US" dirty="0"/>
              <a:t> </a:t>
            </a:r>
            <a:r>
              <a:rPr lang="en-US" dirty="0" err="1"/>
              <a:t>ayrılırlar</a:t>
            </a:r>
            <a:r>
              <a:rPr lang="en-US" dirty="0"/>
              <a:t>. 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err="1"/>
              <a:t>Lipoproteinler</a:t>
            </a:r>
            <a:r>
              <a:rPr lang="en-US" dirty="0"/>
              <a:t>, </a:t>
            </a:r>
            <a:r>
              <a:rPr lang="en-US" dirty="0" err="1"/>
              <a:t>elektroforezdeki</a:t>
            </a:r>
            <a:r>
              <a:rPr lang="en-US" dirty="0"/>
              <a:t> </a:t>
            </a:r>
            <a:r>
              <a:rPr lang="en-US" dirty="0" err="1"/>
              <a:t>ayrılmalarına</a:t>
            </a:r>
            <a:r>
              <a:rPr lang="en-US" dirty="0"/>
              <a:t> </a:t>
            </a:r>
            <a:r>
              <a:rPr lang="en-US" dirty="0" err="1"/>
              <a:t>göre</a:t>
            </a:r>
            <a:r>
              <a:rPr lang="en-US" dirty="0"/>
              <a:t> </a:t>
            </a:r>
            <a:r>
              <a:rPr lang="en-US" dirty="0" err="1"/>
              <a:t>şilomikronlar</a:t>
            </a:r>
            <a:r>
              <a:rPr lang="en-US" dirty="0"/>
              <a:t> (</a:t>
            </a:r>
            <a:r>
              <a:rPr lang="en-US" dirty="0" err="1"/>
              <a:t>tok</a:t>
            </a:r>
            <a:r>
              <a:rPr lang="en-US" dirty="0"/>
              <a:t> </a:t>
            </a:r>
            <a:r>
              <a:rPr lang="en-US" dirty="0" err="1"/>
              <a:t>kişilerde</a:t>
            </a:r>
            <a:r>
              <a:rPr lang="en-US" dirty="0"/>
              <a:t> </a:t>
            </a:r>
            <a:r>
              <a:rPr lang="en-US" dirty="0" err="1"/>
              <a:t>görülür</a:t>
            </a:r>
            <a:r>
              <a:rPr lang="en-US" dirty="0"/>
              <a:t>), -lipoprotein (LDL), pre-lipoprotein (VLDL), -lipoprotein (HDL) </a:t>
            </a:r>
            <a:r>
              <a:rPr lang="en-US" dirty="0" err="1"/>
              <a:t>şeklinde</a:t>
            </a:r>
            <a:r>
              <a:rPr lang="en-US" dirty="0"/>
              <a:t> alt </a:t>
            </a:r>
            <a:r>
              <a:rPr lang="en-US" dirty="0" err="1"/>
              <a:t>gruplara</a:t>
            </a:r>
            <a:r>
              <a:rPr lang="en-US" dirty="0"/>
              <a:t> </a:t>
            </a:r>
            <a:r>
              <a:rPr lang="en-US" dirty="0" err="1"/>
              <a:t>ayrılırlar</a:t>
            </a:r>
            <a:r>
              <a:rPr lang="en-US" dirty="0"/>
              <a:t>. 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err="1"/>
              <a:t>Ultrasantrifüjdeki</a:t>
            </a:r>
            <a:r>
              <a:rPr lang="en-US" dirty="0"/>
              <a:t> </a:t>
            </a:r>
            <a:r>
              <a:rPr lang="en-US" dirty="0" err="1"/>
              <a:t>yoğunluklarına</a:t>
            </a:r>
            <a:r>
              <a:rPr lang="en-US" dirty="0"/>
              <a:t> </a:t>
            </a:r>
            <a:r>
              <a:rPr lang="en-US" dirty="0" err="1"/>
              <a:t>göre</a:t>
            </a:r>
            <a:r>
              <a:rPr lang="en-US" dirty="0"/>
              <a:t> </a:t>
            </a:r>
            <a:r>
              <a:rPr lang="en-US" dirty="0" err="1"/>
              <a:t>lipoproteinler</a:t>
            </a:r>
            <a:r>
              <a:rPr lang="en-US" dirty="0"/>
              <a:t>, </a:t>
            </a:r>
            <a:r>
              <a:rPr lang="en-US" dirty="0" err="1"/>
              <a:t>şilomikronlar</a:t>
            </a:r>
            <a:r>
              <a:rPr lang="en-US" dirty="0"/>
              <a:t>, VLDL, IDL, LDL, HDL, </a:t>
            </a:r>
            <a:r>
              <a:rPr lang="en-US" dirty="0" err="1"/>
              <a:t>Lp</a:t>
            </a:r>
            <a:r>
              <a:rPr lang="en-US" dirty="0"/>
              <a:t> (a) </a:t>
            </a:r>
            <a:r>
              <a:rPr lang="en-US" dirty="0" err="1"/>
              <a:t>şeklinde</a:t>
            </a:r>
            <a:r>
              <a:rPr lang="en-US" dirty="0"/>
              <a:t> alt </a:t>
            </a:r>
            <a:r>
              <a:rPr lang="en-US" dirty="0" err="1"/>
              <a:t>gruplara</a:t>
            </a:r>
            <a:r>
              <a:rPr lang="en-US" dirty="0"/>
              <a:t> </a:t>
            </a:r>
            <a:r>
              <a:rPr lang="en-US" dirty="0" err="1"/>
              <a:t>ayrılırlar</a:t>
            </a:r>
            <a:r>
              <a:rPr lang="en-US" dirty="0"/>
              <a:t>.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802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301</Words>
  <Application>Microsoft Macintosh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PLAZMA LİPİTLERİ ve LİPOPROTEİNLER</vt:lpstr>
      <vt:lpstr>PowerPoint Presentation</vt:lpstr>
      <vt:lpstr>Lipoproteinler</vt:lpstr>
      <vt:lpstr>Lipoproteinler</vt:lpstr>
      <vt:lpstr>PowerPoint Presentation</vt:lpstr>
      <vt:lpstr>PowerPoint Presentation</vt:lpstr>
      <vt:lpstr>PowerPoint Presentation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16</cp:revision>
  <dcterms:created xsi:type="dcterms:W3CDTF">2018-05-08T12:08:33Z</dcterms:created>
  <dcterms:modified xsi:type="dcterms:W3CDTF">2018-07-05T03:54:44Z</dcterms:modified>
</cp:coreProperties>
</file>