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04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51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47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76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36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91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9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84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52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5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93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9CAF-89FE-44DB-9676-C6D31A507F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BF883-674E-4404-A387-A32F87D6E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34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EKONOMİ VE TOPLUM</a:t>
            </a:r>
          </a:p>
        </p:txBody>
      </p:sp>
    </p:spTree>
    <p:extLst>
      <p:ext uri="{BB962C8B-B14F-4D97-AF65-F5344CB8AC3E}">
        <p14:creationId xmlns:p14="http://schemas.microsoft.com/office/powerpoint/2010/main" val="1597783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İLKEL TOPLUM</a:t>
            </a:r>
            <a:br>
              <a:rPr lang="tr-TR" sz="4000"/>
            </a:br>
            <a:r>
              <a:rPr lang="tr-TR" sz="4000"/>
              <a:t>(M.Ö. 30.000-M.Ö. 3.000)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u="sng"/>
              <a:t>EKONOMİK YAPI:</a:t>
            </a:r>
          </a:p>
          <a:p>
            <a:pPr eaLnBrk="1" hangingPunct="1">
              <a:lnSpc>
                <a:spcPct val="80000"/>
              </a:lnSpc>
            </a:pPr>
            <a:r>
              <a:rPr lang="tr-TR" sz="2400"/>
              <a:t>   Herkes ekonomiye katılıyor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u="sng"/>
              <a:t>SİYASİ YAPI:</a:t>
            </a:r>
          </a:p>
          <a:p>
            <a:pPr eaLnBrk="1" hangingPunct="1">
              <a:lnSpc>
                <a:spcPct val="80000"/>
              </a:lnSpc>
            </a:pPr>
            <a:r>
              <a:rPr lang="tr-TR" sz="2400"/>
              <a:t>İNSANLIK TARİHİNDE İLK İŞBÖLÜMÜ: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/>
              <a:t>   CİNSİYETE DAYALI İŞBÖLÜMÜ</a:t>
            </a:r>
          </a:p>
          <a:p>
            <a:pPr eaLnBrk="1" hangingPunct="1">
              <a:lnSpc>
                <a:spcPct val="80000"/>
              </a:lnSpc>
            </a:pPr>
            <a:endParaRPr lang="tr-TR" sz="2400"/>
          </a:p>
          <a:p>
            <a:pPr eaLnBrk="1" hangingPunct="1">
              <a:lnSpc>
                <a:spcPct val="80000"/>
              </a:lnSpc>
            </a:pPr>
            <a:r>
              <a:rPr lang="tr-TR" sz="2400"/>
              <a:t>KLANLAR İÇİNDE EŞİTLİKÇİ VE KATILIMCI BİR SİYASET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/>
          </a:p>
          <a:p>
            <a:pPr eaLnBrk="1" hangingPunct="1">
              <a:lnSpc>
                <a:spcPct val="80000"/>
              </a:lnSpc>
            </a:pPr>
            <a:r>
              <a:rPr lang="tr-TR" sz="2400"/>
              <a:t>ANAERKİL TOPLUMLAR MI?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87168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İLKEL TOPLUM</a:t>
            </a:r>
            <a:br>
              <a:rPr lang="tr-TR" sz="4000"/>
            </a:br>
            <a:r>
              <a:rPr lang="tr-TR" sz="4000"/>
              <a:t>(M.Ö. 30.000-M.Ö. 3.000) LUM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u="sng"/>
              <a:t>İDEOLOJİK YAPI:</a:t>
            </a:r>
          </a:p>
          <a:p>
            <a:pPr eaLnBrk="1" hangingPunct="1">
              <a:buFontTx/>
              <a:buNone/>
            </a:pPr>
            <a:r>
              <a:rPr lang="tr-TR"/>
              <a:t>	SİHİRSEL DÜŞÜNCE</a:t>
            </a:r>
          </a:p>
          <a:p>
            <a:pPr eaLnBrk="1" hangingPunct="1">
              <a:buFontTx/>
              <a:buNone/>
            </a:pPr>
            <a:r>
              <a:rPr lang="tr-TR"/>
              <a:t>	   </a:t>
            </a:r>
          </a:p>
          <a:p>
            <a:pPr eaLnBrk="1" hangingPunct="1">
              <a:buFontTx/>
              <a:buNone/>
            </a:pPr>
            <a:r>
              <a:rPr lang="tr-TR"/>
              <a:t>	ANALOJİK DÜŞÜNCE</a:t>
            </a:r>
          </a:p>
        </p:txBody>
      </p:sp>
    </p:spTree>
    <p:extLst>
      <p:ext uri="{BB962C8B-B14F-4D97-AF65-F5344CB8AC3E}">
        <p14:creationId xmlns:p14="http://schemas.microsoft.com/office/powerpoint/2010/main" val="99858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KÖLECİ TOPLUM</a:t>
            </a:r>
            <a:br>
              <a:rPr lang="tr-TR" sz="4000"/>
            </a:br>
            <a:r>
              <a:rPr lang="tr-TR" sz="4000"/>
              <a:t>(M.Ö. 3.000-M.S. 400)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MEZOPOTAMYA, ANADOLU, MISIR UYGARLIKLARI</a:t>
            </a:r>
          </a:p>
          <a:p>
            <a:pPr eaLnBrk="1" hangingPunct="1"/>
            <a:r>
              <a:rPr lang="tr-TR"/>
              <a:t>İRAN, HİNDİSTAN, ÇİN UYGARLIKLARI</a:t>
            </a:r>
          </a:p>
          <a:p>
            <a:pPr eaLnBrk="1" hangingPunct="1"/>
            <a:r>
              <a:rPr lang="tr-TR"/>
              <a:t>ESKİ YUNAN (PLATON, ARİSTO, DİOJEN)</a:t>
            </a:r>
          </a:p>
          <a:p>
            <a:pPr eaLnBrk="1" hangingPunct="1"/>
            <a:r>
              <a:rPr lang="tr-TR"/>
              <a:t>ROMA İMPARATORLUĞU</a:t>
            </a:r>
          </a:p>
          <a:p>
            <a:pPr eaLnBrk="1" hangingPunct="1">
              <a:buFontTx/>
              <a:buNone/>
            </a:pPr>
            <a:r>
              <a:rPr lang="tr-TR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0163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KÖLECİ TOPLUM</a:t>
            </a:r>
            <a:br>
              <a:rPr lang="tr-TR" sz="4000"/>
            </a:br>
            <a:r>
              <a:rPr lang="tr-TR" sz="4000"/>
              <a:t>(M.Ö. 3.000-M.S. 400)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/>
              <a:t>ÜRETİM (TARIM)</a:t>
            </a:r>
          </a:p>
          <a:p>
            <a:pPr eaLnBrk="1" hangingPunct="1">
              <a:lnSpc>
                <a:spcPct val="80000"/>
              </a:lnSpc>
            </a:pPr>
            <a:endParaRPr lang="tr-TR" sz="2000"/>
          </a:p>
          <a:p>
            <a:pPr eaLnBrk="1" hangingPunct="1">
              <a:lnSpc>
                <a:spcPct val="80000"/>
              </a:lnSpc>
            </a:pPr>
            <a:r>
              <a:rPr lang="tr-TR" sz="2000"/>
              <a:t>TEKNOLOJİ: KARA SABAN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80000"/>
              </a:lnSpc>
            </a:pPr>
            <a:r>
              <a:rPr lang="tr-TR" sz="2000"/>
              <a:t>TOPLUMSAL ARTI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80000"/>
              </a:lnSpc>
            </a:pPr>
            <a:r>
              <a:rPr lang="tr-TR" sz="2000"/>
              <a:t>SINIFLI TOPLUM: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/>
              <a:t>		ÜRETENLER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/>
              <a:t>		ÜRETİLENLERE EL KOYANLAR: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/>
              <a:t>		DİN ADAMLARI, ORDU, BİLİM ADAMLARI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80000"/>
              </a:lnSpc>
            </a:pPr>
            <a:r>
              <a:rPr lang="tr-TR" sz="2000"/>
              <a:t>TARIM VE ZANAATKAR ÜRETİM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/>
          </a:p>
        </p:txBody>
      </p:sp>
    </p:spTree>
    <p:extLst>
      <p:ext uri="{BB962C8B-B14F-4D97-AF65-F5344CB8AC3E}">
        <p14:creationId xmlns:p14="http://schemas.microsoft.com/office/powerpoint/2010/main" val="339242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KÖLECİ TOPLUM</a:t>
            </a:r>
            <a:br>
              <a:rPr lang="tr-TR" sz="4000"/>
            </a:br>
            <a:r>
              <a:rPr lang="tr-TR" sz="4000"/>
              <a:t>(M.Ö. 3.000-M.S. 400)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BİLİM ADINA</a:t>
            </a:r>
          </a:p>
          <a:p>
            <a:pPr eaLnBrk="1" hangingPunct="1">
              <a:buFontTx/>
              <a:buNone/>
            </a:pPr>
            <a:r>
              <a:rPr lang="tr-TR"/>
              <a:t>	MATEMATİK</a:t>
            </a:r>
          </a:p>
          <a:p>
            <a:pPr eaLnBrk="1" hangingPunct="1">
              <a:buFontTx/>
              <a:buNone/>
            </a:pPr>
            <a:r>
              <a:rPr lang="tr-TR"/>
              <a:t>	YAZI</a:t>
            </a:r>
          </a:p>
          <a:p>
            <a:pPr eaLnBrk="1" hangingPunct="1">
              <a:buFontTx/>
              <a:buNone/>
            </a:pPr>
            <a:r>
              <a:rPr lang="tr-TR"/>
              <a:t>	ASTROLOJİ</a:t>
            </a:r>
          </a:p>
        </p:txBody>
      </p:sp>
    </p:spTree>
    <p:extLst>
      <p:ext uri="{BB962C8B-B14F-4D97-AF65-F5344CB8AC3E}">
        <p14:creationId xmlns:p14="http://schemas.microsoft.com/office/powerpoint/2010/main" val="3870002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KÖLECİ TOPLUM</a:t>
            </a:r>
            <a:br>
              <a:rPr lang="tr-TR" sz="4000"/>
            </a:br>
            <a:r>
              <a:rPr lang="tr-TR" sz="4000"/>
              <a:t>(M.Ö. 3.000-M.S. 400)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/>
              <a:t>EKONOMİK YAPI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TARIM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eaLnBrk="1" hangingPunct="1">
              <a:lnSpc>
                <a:spcPct val="90000"/>
              </a:lnSpc>
            </a:pPr>
            <a:r>
              <a:rPr lang="tr-TR"/>
              <a:t>SİYASİ YAPI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KENT DEVLETİ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eaLnBrk="1" hangingPunct="1">
              <a:lnSpc>
                <a:spcPct val="90000"/>
              </a:lnSpc>
            </a:pPr>
            <a:r>
              <a:rPr lang="tr-TR"/>
              <a:t>İDEOLOJİK YAPI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    MİTOLOJİK DÜŞÜNCE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343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GY OZDEMIR\Desktop\imagesWB2JEY5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428737"/>
            <a:ext cx="2881327" cy="44291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9245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GY OZDEMIR\Desktop\phpThumb_generated_thumbnai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52927" y="928671"/>
            <a:ext cx="3071825" cy="48347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0795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1" name="Picture 3" descr="C:\Users\GY OZDEMIR\Desktop\imagesM5QLBT2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8480" y="1714488"/>
            <a:ext cx="5572164" cy="3929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715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İnsanlar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200 bin </a:t>
            </a:r>
            <a:r>
              <a:rPr lang="en-US" dirty="0" err="1"/>
              <a:t>yıldır</a:t>
            </a:r>
            <a:r>
              <a:rPr lang="en-US" dirty="0"/>
              <a:t> var.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kapitalizm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300 </a:t>
            </a:r>
            <a:r>
              <a:rPr lang="en-US" dirty="0" err="1"/>
              <a:t>yıl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 err="1"/>
              <a:t>İnsanlık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 24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düşünürsek</a:t>
            </a:r>
            <a:r>
              <a:rPr lang="en-US" dirty="0"/>
              <a:t>, </a:t>
            </a:r>
            <a:r>
              <a:rPr lang="en-US" dirty="0" err="1"/>
              <a:t>kapitalizmin</a:t>
            </a:r>
            <a:r>
              <a:rPr lang="en-US" dirty="0"/>
              <a:t> 2 </a:t>
            </a:r>
            <a:r>
              <a:rPr lang="en-US" dirty="0" err="1"/>
              <a:t>dakikadır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diyebiliriz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4056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EKONOMİ VE TOPLUM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/>
              <a:t>İLKEL TOPLUM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/>
              <a:t>(M.Ö 30.000- M.Ö 3.000)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/>
              <a:t>KÖLECİ TOPLUM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  (M.Ö 3.000-M.S 400)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/>
              <a:t>FEODAL TOPLUM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(M.S. 400- M.S. 17.yy)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/>
              <a:t>KAPİTALİST TOPLUM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(17.yy’dan  Bugüne)</a:t>
            </a:r>
          </a:p>
        </p:txBody>
      </p:sp>
    </p:spTree>
    <p:extLst>
      <p:ext uri="{BB962C8B-B14F-4D97-AF65-F5344CB8AC3E}">
        <p14:creationId xmlns:p14="http://schemas.microsoft.com/office/powerpoint/2010/main" val="217450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EKONOMİ VE TOPLUM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1800"/>
              <a:t>M.Ö. 30.000	M.Ö. 3.000                  M.S. 400       MS. 17.yy      BUGÜNE</a:t>
            </a:r>
          </a:p>
          <a:p>
            <a:pPr eaLnBrk="1" hangingPunct="1">
              <a:buFontTx/>
              <a:buNone/>
            </a:pPr>
            <a:endParaRPr lang="tr-TR" sz="1800"/>
          </a:p>
          <a:p>
            <a:pPr eaLnBrk="1" hangingPunct="1">
              <a:buFontTx/>
              <a:buNone/>
            </a:pPr>
            <a:r>
              <a:rPr lang="tr-TR" sz="1800"/>
              <a:t>		   İLKEL		   KÖLECİ	    FEODAL	KAPİTALİST</a:t>
            </a:r>
          </a:p>
          <a:p>
            <a:pPr eaLnBrk="1" hangingPunct="1">
              <a:buFontTx/>
              <a:buNone/>
            </a:pPr>
            <a:r>
              <a:rPr lang="tr-TR" sz="1800"/>
              <a:t>		 TOPLUM	   TOPLUM 	    TOPLUM              TOPLUM </a:t>
            </a:r>
          </a:p>
          <a:p>
            <a:pPr eaLnBrk="1" hangingPunct="1">
              <a:buFontTx/>
              <a:buNone/>
            </a:pPr>
            <a:endParaRPr lang="tr-TR" sz="1800"/>
          </a:p>
          <a:p>
            <a:pPr eaLnBrk="1" hangingPunct="1">
              <a:buFontTx/>
              <a:buNone/>
            </a:pPr>
            <a:endParaRPr lang="tr-TR" sz="1800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3503614" y="17732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5232401" y="18446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7175501" y="18446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>
            <a:off x="8688389" y="19161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81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Ekonomi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İNSAN-DOĞA İLİŞKİLERİ</a:t>
            </a:r>
          </a:p>
          <a:p>
            <a:pPr eaLnBrk="1" hangingPunct="1"/>
            <a:r>
              <a:rPr lang="tr-TR"/>
              <a:t>İNSAN-İNSAN İLİŞKİLERİ</a:t>
            </a:r>
          </a:p>
        </p:txBody>
      </p:sp>
    </p:spTree>
    <p:extLst>
      <p:ext uri="{BB962C8B-B14F-4D97-AF65-F5344CB8AC3E}">
        <p14:creationId xmlns:p14="http://schemas.microsoft.com/office/powerpoint/2010/main" val="7231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EKONOMİ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b="1"/>
              <a:t>İNSAN-DOĞA İLİŞKİLERİ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b="1"/>
          </a:p>
          <a:p>
            <a:pPr eaLnBrk="1" hangingPunct="1">
              <a:lnSpc>
                <a:spcPct val="80000"/>
              </a:lnSpc>
            </a:pPr>
            <a:r>
              <a:rPr lang="tr-TR"/>
              <a:t>	İHTİYAÇ: Tarihsel ve toplumsal bir 				kavram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/>
          </a:p>
          <a:p>
            <a:pPr eaLnBrk="1" hangingPunct="1">
              <a:lnSpc>
                <a:spcPct val="80000"/>
              </a:lnSpc>
            </a:pPr>
            <a:r>
              <a:rPr lang="tr-TR"/>
              <a:t>	ÜRETİM: Doğanın Dönüştürülmesi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/>
          </a:p>
          <a:p>
            <a:pPr eaLnBrk="1" hangingPunct="1">
              <a:lnSpc>
                <a:spcPct val="80000"/>
              </a:lnSpc>
            </a:pPr>
            <a:r>
              <a:rPr lang="tr-TR"/>
              <a:t>	İŞ: Bilinçli Üretim Faaliyeti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/>
          </a:p>
          <a:p>
            <a:pPr eaLnBrk="1" hangingPunct="1">
              <a:lnSpc>
                <a:spcPct val="80000"/>
              </a:lnSpc>
            </a:pPr>
            <a:r>
              <a:rPr lang="tr-TR"/>
              <a:t>	TEKNOLOJİ: Üretim Araçları/İş Araçları</a:t>
            </a:r>
          </a:p>
        </p:txBody>
      </p:sp>
    </p:spTree>
    <p:extLst>
      <p:ext uri="{BB962C8B-B14F-4D97-AF65-F5344CB8AC3E}">
        <p14:creationId xmlns:p14="http://schemas.microsoft.com/office/powerpoint/2010/main" val="159923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EKONOMİ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b="1" dirty="0"/>
              <a:t>İNSAN-İNSAN İLİŞKİLERİ</a:t>
            </a:r>
          </a:p>
          <a:p>
            <a:pPr eaLnBrk="1" hangingPunct="1"/>
            <a:r>
              <a:rPr lang="tr-TR" dirty="0"/>
              <a:t>İŞBÖLÜMÜ</a:t>
            </a:r>
          </a:p>
          <a:p>
            <a:pPr eaLnBrk="1" hangingPunct="1"/>
            <a:r>
              <a:rPr lang="tr-TR" dirty="0"/>
              <a:t>MÜLKİYET İLİŞKİLERİ</a:t>
            </a:r>
          </a:p>
          <a:p>
            <a:pPr eaLnBrk="1" hangingPunct="1"/>
            <a:r>
              <a:rPr lang="tr-TR" dirty="0"/>
              <a:t>SİYASET</a:t>
            </a:r>
          </a:p>
          <a:p>
            <a:pPr eaLnBrk="1" hangingPunct="1"/>
            <a:r>
              <a:rPr lang="tr-TR" dirty="0"/>
              <a:t>BÖLÜŞÜM</a:t>
            </a:r>
          </a:p>
          <a:p>
            <a:pPr eaLnBrk="1" hangingPunct="1">
              <a:buFontTx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97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EKONOMİ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/>
              <a:t>	Ekonomi toplumun </a:t>
            </a:r>
            <a:r>
              <a:rPr lang="tr-TR" b="1" dirty="0"/>
              <a:t>altyapı</a:t>
            </a:r>
            <a:r>
              <a:rPr lang="tr-TR" dirty="0"/>
              <a:t>sını oluşturur.</a:t>
            </a:r>
          </a:p>
          <a:p>
            <a:pPr eaLnBrk="1" hangingPunct="1">
              <a:buFontTx/>
              <a:buNone/>
            </a:pPr>
            <a:endParaRPr lang="tr-TR" dirty="0"/>
          </a:p>
          <a:p>
            <a:pPr eaLnBrk="1" hangingPunct="1">
              <a:buFontTx/>
              <a:buNone/>
            </a:pPr>
            <a:r>
              <a:rPr lang="tr-TR" dirty="0"/>
              <a:t>   Ahlak, hukuk, siyaset, sanat ve felsefi ise </a:t>
            </a:r>
            <a:r>
              <a:rPr lang="tr-TR" b="1" dirty="0"/>
              <a:t>üstyapı</a:t>
            </a:r>
            <a:r>
              <a:rPr lang="tr-TR" dirty="0"/>
              <a:t>sını oluşturur.  </a:t>
            </a:r>
          </a:p>
          <a:p>
            <a:pPr eaLnBrk="1" hangingPunct="1">
              <a:buFontTx/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76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İLKEL TOPLUM</a:t>
            </a:r>
            <a:br>
              <a:rPr lang="tr-TR" sz="4000"/>
            </a:br>
            <a:r>
              <a:rPr lang="tr-TR" sz="4000"/>
              <a:t>(M.Ö. 30.000-M.Ö. 3.000)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TOPLAYICILIK</a:t>
            </a:r>
          </a:p>
          <a:p>
            <a:pPr eaLnBrk="1" hangingPunct="1"/>
            <a:r>
              <a:rPr lang="tr-TR"/>
              <a:t>AVCILIK-TOPLAYICILIK</a:t>
            </a:r>
          </a:p>
          <a:p>
            <a:pPr eaLnBrk="1" hangingPunct="1"/>
            <a:r>
              <a:rPr lang="tr-TR"/>
              <a:t>TEKNOLOJİ: Taş Balta</a:t>
            </a:r>
          </a:p>
        </p:txBody>
      </p:sp>
    </p:spTree>
    <p:extLst>
      <p:ext uri="{BB962C8B-B14F-4D97-AF65-F5344CB8AC3E}">
        <p14:creationId xmlns:p14="http://schemas.microsoft.com/office/powerpoint/2010/main" val="313789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Geniş ekran</PresentationFormat>
  <Paragraphs>101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PowerPoint Sunusu</vt:lpstr>
      <vt:lpstr>Ekonomi ve Toplum</vt:lpstr>
      <vt:lpstr>EKONOMİ VE TOPLUM</vt:lpstr>
      <vt:lpstr>EKONOMİ VE TOPLUM</vt:lpstr>
      <vt:lpstr>Ekonomi</vt:lpstr>
      <vt:lpstr>EKONOMİ</vt:lpstr>
      <vt:lpstr>EKONOMİ</vt:lpstr>
      <vt:lpstr>EKONOMİ</vt:lpstr>
      <vt:lpstr>İLKEL TOPLUM (M.Ö. 30.000-M.Ö. 3.000)</vt:lpstr>
      <vt:lpstr>İLKEL TOPLUM (M.Ö. 30.000-M.Ö. 3.000)</vt:lpstr>
      <vt:lpstr>İLKEL TOPLUM (M.Ö. 30.000-M.Ö. 3.000) LUM</vt:lpstr>
      <vt:lpstr>KÖLECİ TOPLUM (M.Ö. 3.000-M.S. 400)</vt:lpstr>
      <vt:lpstr>KÖLECİ TOPLUM (M.Ö. 3.000-M.S. 400)</vt:lpstr>
      <vt:lpstr>KÖLECİ TOPLUM (M.Ö. 3.000-M.S. 400)</vt:lpstr>
      <vt:lpstr>KÖLECİ TOPLUM (M.Ö. 3.000-M.S. 400)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2020-02-12T14:42:52Z</dcterms:created>
  <dcterms:modified xsi:type="dcterms:W3CDTF">2020-02-12T14:43:22Z</dcterms:modified>
</cp:coreProperties>
</file>