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03" r:id="rId4"/>
    <p:sldId id="311" r:id="rId5"/>
    <p:sldId id="310" r:id="rId6"/>
    <p:sldId id="309" r:id="rId7"/>
    <p:sldId id="308" r:id="rId8"/>
    <p:sldId id="307" r:id="rId9"/>
    <p:sldId id="31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08.02.2018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zanci.com/kho2/ibb/files/tc4857.htm#6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zanci.com/kho2/ibb/files/tc4857.htm#6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4388911"/>
            <a:ext cx="84604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İşyeri devrinin bireysel iş sözleşmesi ve işçilik hakları üzerindeki etkisi 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 Devrinin İşçilik Hakları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Üzerindeki Etkisi 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547664" y="1412776"/>
            <a:ext cx="7149480" cy="501196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veya işyerinin bir bölümü hukukî bir işleme dayalı olarak başka birine devredildiğinde, devir tarihinde işyerinde veya bir bölümünde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mevcut olan iş sözleşmeleri bütün hak ve borçları ile birlikte devralana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geçer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Devralan işveren, işçinin hizmet süresinin esas alındığı haklarda,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devreden işveren yanında işe başladığı tarihe göre işlem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yapmakla yükümlüdür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İşyerinin devri halinde, devirden önce doğmuş olan ve devir tarihinde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ödenmesi gereken borçlardan devreden ve devralan işveren birlikte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sorumludurlar. Ancak devreden işverenin sorumluluğu devir tarihinden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itibaren iki yıl ile sınırlıdır.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26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547664" y="980729"/>
            <a:ext cx="7149480" cy="5011962"/>
          </a:xfrm>
        </p:spPr>
        <p:txBody>
          <a:bodyPr/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Şekil I.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  <p:cxnSp>
        <p:nvCxnSpPr>
          <p:cNvPr id="6" name="5 Düz Bağlayıcı"/>
          <p:cNvCxnSpPr/>
          <p:nvPr/>
        </p:nvCxnSpPr>
        <p:spPr>
          <a:xfrm>
            <a:off x="2483768" y="2636912"/>
            <a:ext cx="4824536" cy="0"/>
          </a:xfrm>
          <a:prstGeom prst="line">
            <a:avLst/>
          </a:prstGeom>
          <a:ln w="571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2483768" y="2492896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7308304" y="2492896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>
            <a:off x="5724128" y="2492896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Sol Ayraç"/>
          <p:cNvSpPr/>
          <p:nvPr/>
        </p:nvSpPr>
        <p:spPr>
          <a:xfrm rot="16200000">
            <a:off x="3959932" y="1448781"/>
            <a:ext cx="288032" cy="32403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ol Ayraç"/>
          <p:cNvSpPr/>
          <p:nvPr/>
        </p:nvSpPr>
        <p:spPr>
          <a:xfrm rot="16200000">
            <a:off x="6368007" y="2272681"/>
            <a:ext cx="288033" cy="15925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2915816" y="20608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A.Ş.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5796136" y="20515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A.Ş.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3779912" y="334770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3 yıl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Metin kutusu"/>
          <p:cNvSpPr txBox="1"/>
          <p:nvPr/>
        </p:nvSpPr>
        <p:spPr>
          <a:xfrm>
            <a:off x="6228184" y="334770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 ay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20 Düz Bağlayıcı"/>
          <p:cNvCxnSpPr/>
          <p:nvPr/>
        </p:nvCxnSpPr>
        <p:spPr>
          <a:xfrm>
            <a:off x="2483768" y="4941168"/>
            <a:ext cx="4824536" cy="0"/>
          </a:xfrm>
          <a:prstGeom prst="line">
            <a:avLst/>
          </a:prstGeom>
          <a:ln w="571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Bağlayıcı"/>
          <p:cNvCxnSpPr/>
          <p:nvPr/>
        </p:nvCxnSpPr>
        <p:spPr>
          <a:xfrm>
            <a:off x="2483768" y="4797152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>
            <a:off x="7308304" y="4797152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>
            <a:off x="5724128" y="4797152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2987824" y="55079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Fazla çalışma yapılmış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6228184" y="551723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Fazla çalışma yapılmış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29 Çarpma"/>
          <p:cNvSpPr/>
          <p:nvPr/>
        </p:nvSpPr>
        <p:spPr>
          <a:xfrm>
            <a:off x="4211960" y="4746848"/>
            <a:ext cx="144016" cy="33833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30 Çarpma"/>
          <p:cNvSpPr/>
          <p:nvPr/>
        </p:nvSpPr>
        <p:spPr>
          <a:xfrm>
            <a:off x="6516216" y="4746848"/>
            <a:ext cx="144016" cy="33833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31 Eşittir"/>
          <p:cNvSpPr/>
          <p:nvPr/>
        </p:nvSpPr>
        <p:spPr>
          <a:xfrm rot="5400000">
            <a:off x="4201970" y="5188886"/>
            <a:ext cx="185700" cy="26632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3" name="32 Eşittir"/>
          <p:cNvSpPr/>
          <p:nvPr/>
        </p:nvSpPr>
        <p:spPr>
          <a:xfrm rot="5400000">
            <a:off x="6506226" y="5188886"/>
            <a:ext cx="185700" cy="26632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4" name="33 Metin kutusu"/>
          <p:cNvSpPr txBox="1"/>
          <p:nvPr/>
        </p:nvSpPr>
        <p:spPr>
          <a:xfrm>
            <a:off x="1835696" y="429309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Şekil II.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29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332656"/>
            <a:ext cx="7416824" cy="6336703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İşyerinin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devredildiği tarihe kadar doğmuş bulunan ücret, 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fazla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çalışma, hafta tatili çalışması, bayram ve genel tatil 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ücretlerinden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4857 sayılı İş Kanunu'nun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İlgili maddeyi görmek için tıklayınız"/>
              </a:rPr>
              <a:t>6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maddesi uyarınca devreden işveren ile devralan işveren müştereken 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müteselsilen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 olup, devreden açısından bu süre devir </a:t>
            </a: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tarihinden </a:t>
            </a:r>
            <a:r>
              <a:rPr lang="tr-TR" sz="2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itibaren iki yıl süreyle sınırlıdır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Devir tarihinden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sonraki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çalışmalar sebebiyle doğan sözü edilen işçilik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alacakları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sebebiyle devreden işverenin sorumluluğunun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olmadığı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açıktır. Bu bakımdan devirden sonraya ait ücret,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fazla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çalışma, hafta tatili çalışması, bayram ve genel tatil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ücreti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gibi işçilik alacaklarından devralan işveren tek başına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sorumludur</a:t>
            </a:r>
            <a:r>
              <a:rPr lang="tr-TR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(Y9HD, 11.3.2010, 21713)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1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127238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İhbar Tazminatı ve Yıllık İzin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Ücretinde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Sorumluluk 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1340768"/>
            <a:ext cx="7344816" cy="518457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İhbar tazminatından, devreden işveren yanında geçen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hizmet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süresi de göz önünde tutulmak suretiyle devralan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sorumludur. İhbar tazminatında müteselsil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sorumluluk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olmaz.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Sadece devralan işverene gidilir. </a:t>
            </a:r>
          </a:p>
          <a:p>
            <a:pPr marL="285750" indent="-285750">
              <a:buFont typeface="Wingdings" pitchFamily="2" charset="2"/>
              <a:buChar char="Ø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Yıllık ücretli izin alacağında da aynı şekilde yorum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yapılır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Zira yıllık ücretli izin alacağı iş sözleşmesinin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ermesiyle muaccel hale gelir.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nedenle sorumluluk devralan işverene aittir.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hak kazanıp da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kullanmadığı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yıllık ücretli izin süresi devreden işveren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dönemine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ait olsa da yapılan yorum değişmez. 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9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Kıdem Tazminatında Sorumluluk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980728"/>
            <a:ext cx="7416824" cy="5688631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Eski İş Kanunu Madde 14 -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İşyerlerinin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devir veya intikali yahut herhangi bir suretle bir işverenden başka bir işverene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geçmesi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veya başka bir yere nakli halinde işçinin kıdemi,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veya işyerlerindeki hizmet akitleri sürelerinin toplamı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üzerinden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hesaplanır. 12/7/1975 tarihinden, itibaren (1)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işyerinin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devri veya herhangi bir suretle el değiştirmesi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halinde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işlemiş kıdem tazminatlarından her iki işveren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sorumludur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Ancak, işyerini devreden işverenlerin bu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sorumlulukları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işçiyi çalıştırdıkları sürelerle ve devir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esnasındaki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aldığı ücret seviyesiyle sınırlıdır.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12/7/1975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tarihinden evvel (2) işyeri devrolmuş veya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herhangi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suretle el değiştirmişse devir mukavelesinde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aksine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hüküm yoksa işlemiş kıdem tazminatlarından yeni işveren sorumludur.</a:t>
            </a:r>
          </a:p>
        </p:txBody>
      </p:sp>
    </p:spTree>
    <p:extLst>
      <p:ext uri="{BB962C8B-B14F-4D97-AF65-F5344CB8AC3E}">
        <p14:creationId xmlns:p14="http://schemas.microsoft.com/office/powerpoint/2010/main" val="232040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343262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 Devrinden Önce Sona Eren İş Sözleşmelerinden Doğan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Alacaklar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44824"/>
            <a:ext cx="7344816" cy="489654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Konu ile ilgili bir Yargıtay Kararı;</a:t>
            </a: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«Somut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olayda, davalı Gün...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A.Ş. ne ait işyerinin, davacının hizmet akdinin feshinden sonra davalı Bay... A.Ş. ne devredildiği anlaşılmaktadır. Davacı, kısmi davasını her iki davalıya yönelterek dava konusu alacakların müştereken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müteselsilen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tahsilini istemiştir. Açıklanan nedenlerle, kısmi dava konusu alacaklardan davalı Bay... A.Ş.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sorumlu bulunduğundan anılan davalı hakkındaki kısmi davanın da kabulüne karar verilmesi gerekirken yazılı şekilde reddine karar verilmesi hatalıdır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.(Y9HD, 3.4.2008, 15619/7304)»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7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116632"/>
            <a:ext cx="7704856" cy="6120680"/>
          </a:xfrm>
        </p:spPr>
        <p:txBody>
          <a:bodyPr/>
          <a:lstStyle/>
          <a:p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Konu ile ilgili başka bir Yargıtay Kararı;</a:t>
            </a: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«Somut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olayda işyerinin Tek Özel Eğitim Hizmetleri Limited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şirketi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tarafından kapatıldığı ve daha sonra yakınlarda eğitim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faaliyetini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sürdürmekte olan davalı vakfın lise binası ihtiyacı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sebebiyle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binanın kiralandığı davalı tarafça savunulmuş ve bu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yönde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1.9.2005 tarihli bir kira sözleşmesi sunulmuştur. 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Mahkemece işyerinin davalı vakfa ne şekilde intikal ettiği tam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araştırılmış değildir. Özellikle işyerinin tüm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çalışanlarıyla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birlikte ve faal biçimde devredilip devredilmediği, dava dışı Tek Özel Eğitim Hizmetleri Limited şirketi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çalışanlarının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çalışmaya devam edip etmedikleri, işyeri özel bir eğitim kurumu olduğuna göre, eğitim öğretim faaliyetinde bir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kesinti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olup olmadığı araştırılmalıdır.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Yapılacak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olan araştırma sonunda 4857 sayılı İş Kanununun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İlgili maddeyi görmek için tıklayınız"/>
              </a:rPr>
              <a:t>6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maddesi anlamında bir işyeri devri olduğu anlaşıldığı taktirde,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kesinleşen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icra takibi nedeniyle mükerrer yararlanmaya yol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açmayacak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şekilde şimdiki gibi hüküm kurulmalı, aksi halde davalı vakıf yönünden davanın reddine karar verilmelidir.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(Y9HD, 27.3.2007, 522/8592)»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5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214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İşyeri Devrinin İşçilik Hakları  Üzerindeki Etkisi  </vt:lpstr>
      <vt:lpstr>PowerPoint Sunusu</vt:lpstr>
      <vt:lpstr>PowerPoint Sunusu</vt:lpstr>
      <vt:lpstr>İhbar Tazminatı ve Yıllık İzin  Ücretinde Sorumluluk  </vt:lpstr>
      <vt:lpstr>Kıdem Tazminatında Sorumluluk</vt:lpstr>
      <vt:lpstr>İşyeri Devrinden Önce Sona Eren İş Sözleşmelerinden Doğan  Alacaklar </vt:lpstr>
      <vt:lpstr>PowerPoint Sunusu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310</cp:revision>
  <dcterms:created xsi:type="dcterms:W3CDTF">2014-04-01T16:35:38Z</dcterms:created>
  <dcterms:modified xsi:type="dcterms:W3CDTF">2018-02-08T19:53:10Z</dcterms:modified>
</cp:coreProperties>
</file>