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7"/>
  </p:notesMasterIdLst>
  <p:sldIdLst>
    <p:sldId id="256" r:id="rId2"/>
    <p:sldId id="309" r:id="rId3"/>
    <p:sldId id="259" r:id="rId4"/>
    <p:sldId id="293" r:id="rId5"/>
    <p:sldId id="294" r:id="rId6"/>
    <p:sldId id="295" r:id="rId7"/>
    <p:sldId id="296" r:id="rId8"/>
    <p:sldId id="297" r:id="rId9"/>
    <p:sldId id="276" r:id="rId10"/>
    <p:sldId id="298" r:id="rId11"/>
    <p:sldId id="306" r:id="rId12"/>
    <p:sldId id="310" r:id="rId13"/>
    <p:sldId id="291" r:id="rId14"/>
    <p:sldId id="292" r:id="rId15"/>
    <p:sldId id="275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BA1F3-0BEB-4B97-A892-4DE29B4800ED}" v="251" dt="2019-12-06T19:17:24.247"/>
    <p1510:client id="{8ECB367B-E95A-4610-A1CF-799BB41A422D}" v="99" dt="2019-12-05T16:04:07.435"/>
    <p1510:client id="{919FB82F-8344-4064-91D7-975FC341E97A}" v="19" dt="2019-12-05T17:08:43.070"/>
    <p1510:client id="{A5514A75-2F29-436C-88B1-EB25DE56128B}" v="252" dt="2019-12-03T11:20:32.357"/>
    <p1510:client id="{C8902442-5053-413F-8241-45A0CD81BBEE}" v="409" dt="2019-12-08T13:57:49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22" autoAdjust="0"/>
    <p:restoredTop sz="94660"/>
  </p:normalViewPr>
  <p:slideViewPr>
    <p:cSldViewPr snapToGrid="0">
      <p:cViewPr varScale="1">
        <p:scale>
          <a:sx n="52" d="100"/>
          <a:sy n="52" d="100"/>
        </p:scale>
        <p:origin x="-19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03DCA-548B-42B7-B372-9EC384CBA03F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53D98-4F8C-492C-AF02-6056763EC8D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356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4">
                <a:lumMod val="60000"/>
                <a:lumOff val="40000"/>
              </a:schemeClr>
            </a:gs>
            <a:gs pos="64999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DB07-60C6-4FCB-9242-DDA17B870D4D}" type="datetimeFigureOut">
              <a:rPr lang="tr-TR" smtClean="0"/>
              <a:pPr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9624-DE6F-4E94-8FF6-DA44F4293F1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360485"/>
            <a:ext cx="9144000" cy="1969477"/>
          </a:xfrm>
        </p:spPr>
        <p:txBody>
          <a:bodyPr>
            <a:normAutofit/>
          </a:bodyPr>
          <a:lstStyle/>
          <a:p>
            <a:r>
              <a:rPr lang="tr-TR" dirty="0"/>
              <a:t>STEM CELL </a:t>
            </a:r>
            <a:br>
              <a:rPr lang="tr-TR" dirty="0"/>
            </a:br>
            <a:r>
              <a:rPr lang="tr-TR" dirty="0"/>
              <a:t>RESEARCH &amp; THERAPY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8075" y="2339163"/>
            <a:ext cx="8947508" cy="33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6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25302" y="1360967"/>
            <a:ext cx="5656521" cy="4765199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 smtClean="0"/>
              <a:t>Microfluidic</a:t>
            </a:r>
            <a:r>
              <a:rPr lang="en-US" sz="3200" dirty="0" smtClean="0"/>
              <a:t> devices make an excellent platform to study cells under various micro environmental conditions</a:t>
            </a:r>
            <a:endParaRPr lang="tr-TR" sz="3200" dirty="0" smtClean="0"/>
          </a:p>
          <a:p>
            <a:pPr lvl="0"/>
            <a:endParaRPr lang="tr-TR" sz="3200" dirty="0" smtClean="0"/>
          </a:p>
          <a:p>
            <a:pPr lvl="0"/>
            <a:r>
              <a:rPr lang="en-US" sz="3200" dirty="0" smtClean="0"/>
              <a:t>The capillary flow maintains a constant soluble microenvironment </a:t>
            </a:r>
            <a:endParaRPr lang="tr-TR" sz="3200" dirty="0" smtClean="0"/>
          </a:p>
          <a:p>
            <a:endParaRPr lang="tr-TR" dirty="0"/>
          </a:p>
        </p:txBody>
      </p:sp>
      <p:pic>
        <p:nvPicPr>
          <p:cNvPr id="5" name="Picture 17" descr="Macintosh HD:private:var:folders:8s:1z192fvd2b3_nxmqg3q5rnnm0000gn:T:TemporaryItems:1-newmicroflui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58272" y="1339702"/>
            <a:ext cx="5380072" cy="48909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Metin kutusu"/>
          <p:cNvSpPr txBox="1"/>
          <p:nvPr/>
        </p:nvSpPr>
        <p:spPr>
          <a:xfrm>
            <a:off x="786809" y="255181"/>
            <a:ext cx="1007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/>
              <a:t>Microfluidics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İçerik Yer Tutucusu"/>
          <p:cNvSpPr>
            <a:spLocks noGrp="1"/>
          </p:cNvSpPr>
          <p:nvPr>
            <p:ph sz="half" idx="1"/>
          </p:nvPr>
        </p:nvSpPr>
        <p:spPr>
          <a:xfrm>
            <a:off x="812800" y="723015"/>
            <a:ext cx="10776688" cy="5403152"/>
          </a:xfrm>
        </p:spPr>
        <p:txBody>
          <a:bodyPr/>
          <a:lstStyle/>
          <a:p>
            <a:pPr lvl="0"/>
            <a:r>
              <a:rPr lang="en-US" sz="3200" dirty="0" smtClean="0"/>
              <a:t>Large surface area to volume ratio similar to biological systems</a:t>
            </a:r>
            <a:endParaRPr lang="tr-TR" sz="3200" dirty="0" smtClean="0"/>
          </a:p>
          <a:p>
            <a:pPr lvl="0"/>
            <a:endParaRPr lang="tr-TR" sz="3200" dirty="0" smtClean="0"/>
          </a:p>
          <a:p>
            <a:pPr lvl="0"/>
            <a:r>
              <a:rPr lang="en-US" sz="3200" dirty="0" smtClean="0"/>
              <a:t>Used for high-throughput screening because of the capacity to culture a limited number of cells in a controlled manner</a:t>
            </a:r>
            <a:endParaRPr lang="tr-TR" sz="3200" dirty="0" smtClean="0"/>
          </a:p>
          <a:p>
            <a:pPr lvl="0"/>
            <a:endParaRPr lang="tr-TR" sz="3200" dirty="0" smtClean="0"/>
          </a:p>
          <a:p>
            <a:pPr lvl="0"/>
            <a:r>
              <a:rPr lang="en-US" sz="3200" dirty="0" smtClean="0"/>
              <a:t>There are some main limitations of </a:t>
            </a:r>
            <a:r>
              <a:rPr lang="en-US" sz="3200" dirty="0" err="1" smtClean="0"/>
              <a:t>microfluidics</a:t>
            </a:r>
            <a:r>
              <a:rPr lang="en-US" sz="3200" dirty="0" smtClean="0"/>
              <a:t> in long-term stem cell cultures</a:t>
            </a:r>
            <a:endParaRPr lang="tr-TR" sz="32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57" y="584617"/>
            <a:ext cx="10502886" cy="5883639"/>
          </a:xfrm>
        </p:spPr>
      </p:pic>
    </p:spTree>
    <p:extLst>
      <p:ext uri="{BB962C8B-B14F-4D97-AF65-F5344CB8AC3E}">
        <p14:creationId xmlns:p14="http://schemas.microsoft.com/office/powerpoint/2010/main" xmlns="" val="329606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8996" y="340242"/>
            <a:ext cx="5057954" cy="61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8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490" y="545358"/>
            <a:ext cx="5870431" cy="5870431"/>
          </a:xfrm>
        </p:spPr>
      </p:pic>
    </p:spTree>
    <p:extLst>
      <p:ext uri="{BB962C8B-B14F-4D97-AF65-F5344CB8AC3E}">
        <p14:creationId xmlns:p14="http://schemas.microsoft.com/office/powerpoint/2010/main" xmlns="" val="38093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15462"/>
            <a:ext cx="10515600" cy="5561501"/>
          </a:xfrm>
        </p:spPr>
        <p:txBody>
          <a:bodyPr/>
          <a:lstStyle/>
          <a:p>
            <a:pPr algn="ctr">
              <a:buNone/>
            </a:pPr>
            <a:r>
              <a:rPr lang="tr-TR" sz="4000" i="1" dirty="0" smtClean="0"/>
              <a:t>THANK YOU FOR LISTENING</a:t>
            </a:r>
          </a:p>
          <a:p>
            <a:endParaRPr lang="tr-TR" dirty="0"/>
          </a:p>
          <a:p>
            <a:r>
              <a:rPr lang="tr-TR" i="1" dirty="0" err="1" smtClean="0"/>
              <a:t>Aycan</a:t>
            </a:r>
            <a:r>
              <a:rPr lang="tr-TR" i="1" dirty="0" smtClean="0"/>
              <a:t> </a:t>
            </a:r>
            <a:r>
              <a:rPr lang="tr-TR" i="1" dirty="0"/>
              <a:t>Bulucu 15290146</a:t>
            </a:r>
          </a:p>
          <a:p>
            <a:endParaRPr lang="tr-TR" i="1" dirty="0"/>
          </a:p>
          <a:p>
            <a:r>
              <a:rPr lang="tr-TR" i="1" dirty="0"/>
              <a:t>Ece Görkemli 15290158</a:t>
            </a:r>
          </a:p>
          <a:p>
            <a:endParaRPr lang="tr-TR" i="1" dirty="0"/>
          </a:p>
          <a:p>
            <a:r>
              <a:rPr lang="tr-TR" i="1" dirty="0"/>
              <a:t>Esin Yiğit 15290196</a:t>
            </a:r>
          </a:p>
          <a:p>
            <a:endParaRPr lang="tr-TR" i="1" dirty="0"/>
          </a:p>
          <a:p>
            <a:r>
              <a:rPr lang="tr-TR" i="1" dirty="0"/>
              <a:t>Pelin </a:t>
            </a:r>
            <a:r>
              <a:rPr lang="tr-TR" i="1" dirty="0" err="1"/>
              <a:t>Bölükbaş</a:t>
            </a:r>
            <a:r>
              <a:rPr lang="tr-TR" i="1" dirty="0"/>
              <a:t> 15290145</a:t>
            </a:r>
          </a:p>
        </p:txBody>
      </p:sp>
    </p:spTree>
    <p:extLst>
      <p:ext uri="{BB962C8B-B14F-4D97-AF65-F5344CB8AC3E}">
        <p14:creationId xmlns:p14="http://schemas.microsoft.com/office/powerpoint/2010/main" xmlns="" val="1627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STEM CELLS AND BIOMATERIALS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science of biomaterials has evolved to direct cellular differentiation </a:t>
            </a:r>
          </a:p>
          <a:p>
            <a:r>
              <a:rPr lang="en-US" dirty="0" smtClean="0"/>
              <a:t>Biomaterials can now be molded into 3-D scaffolds</a:t>
            </a:r>
          </a:p>
          <a:p>
            <a:r>
              <a:rPr lang="en-US" dirty="0" smtClean="0"/>
              <a:t>Natural Scaffolds </a:t>
            </a:r>
          </a:p>
          <a:p>
            <a:pPr>
              <a:buNone/>
            </a:pPr>
            <a:r>
              <a:rPr lang="en-US" dirty="0" smtClean="0"/>
              <a:t>	Biodegradability &amp; biologically active nature  </a:t>
            </a:r>
          </a:p>
          <a:p>
            <a:pPr>
              <a:buNone/>
            </a:pPr>
            <a:r>
              <a:rPr lang="en-US" dirty="0" smtClean="0"/>
              <a:t>	Enhanced tissue growth &amp; tissue integration on transplantation</a:t>
            </a:r>
          </a:p>
          <a:p>
            <a:r>
              <a:rPr lang="en-US" dirty="0" smtClean="0"/>
              <a:t>Synthetic Scaffolds</a:t>
            </a:r>
          </a:p>
          <a:p>
            <a:pPr>
              <a:buNone/>
            </a:pPr>
            <a:r>
              <a:rPr lang="en-US" dirty="0" smtClean="0"/>
              <a:t>	Versatility, malleability, </a:t>
            </a:r>
            <a:r>
              <a:rPr lang="en-US" dirty="0" err="1" smtClean="0"/>
              <a:t>processability</a:t>
            </a:r>
            <a:r>
              <a:rPr lang="en-US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624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NANOSCALE PLATFORMS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Generating</a:t>
            </a:r>
            <a:r>
              <a:rPr lang="tr-TR" dirty="0" smtClean="0"/>
              <a:t> a </a:t>
            </a:r>
            <a:r>
              <a:rPr lang="tr-TR" dirty="0" err="1" smtClean="0"/>
              <a:t>substrate</a:t>
            </a:r>
            <a:r>
              <a:rPr lang="tr-TR" dirty="0" smtClean="0"/>
              <a:t> </a:t>
            </a:r>
            <a:r>
              <a:rPr lang="tr-TR" dirty="0" err="1" smtClean="0"/>
              <a:t>topography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mimics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in </a:t>
            </a:r>
            <a:r>
              <a:rPr lang="tr-TR" dirty="0" err="1" smtClean="0"/>
              <a:t>vivo</a:t>
            </a:r>
            <a:r>
              <a:rPr lang="tr-TR" dirty="0" smtClean="0"/>
              <a:t> </a:t>
            </a:r>
            <a:r>
              <a:rPr lang="tr-TR" dirty="0" err="1" smtClean="0"/>
              <a:t>microenvironment</a:t>
            </a:r>
            <a:endParaRPr lang="tr-TR" dirty="0"/>
          </a:p>
          <a:p>
            <a:r>
              <a:rPr lang="tr-TR" dirty="0" err="1" smtClean="0"/>
              <a:t>Scaffold</a:t>
            </a:r>
            <a:r>
              <a:rPr lang="tr-TR" dirty="0" smtClean="0"/>
              <a:t> </a:t>
            </a:r>
            <a:r>
              <a:rPr lang="tr-TR" dirty="0" err="1" smtClean="0"/>
              <a:t>generating</a:t>
            </a:r>
            <a:r>
              <a:rPr lang="tr-TR" dirty="0" smtClean="0"/>
              <a:t> </a:t>
            </a:r>
            <a:r>
              <a:rPr lang="tr-TR" dirty="0" err="1" smtClean="0"/>
              <a:t>techniques</a:t>
            </a:r>
            <a:r>
              <a:rPr lang="tr-TR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Electrospinning</a:t>
            </a: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Soft</a:t>
            </a:r>
            <a:r>
              <a:rPr lang="tr-TR" dirty="0" smtClean="0"/>
              <a:t> </a:t>
            </a:r>
            <a:r>
              <a:rPr lang="tr-TR" dirty="0" err="1" smtClean="0"/>
              <a:t>Lithography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tr-TR" dirty="0" err="1" smtClean="0"/>
              <a:t>Microfluidics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16529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413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Electrospinning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05786"/>
            <a:ext cx="10515600" cy="5071177"/>
          </a:xfrm>
        </p:spPr>
        <p:txBody>
          <a:bodyPr/>
          <a:lstStyle/>
          <a:p>
            <a:r>
              <a:rPr lang="en-US" dirty="0"/>
              <a:t> </a:t>
            </a:r>
            <a:r>
              <a:rPr lang="tr-TR" dirty="0" err="1" smtClean="0"/>
              <a:t>O</a:t>
            </a:r>
            <a:r>
              <a:rPr lang="tr-TR" dirty="0" err="1"/>
              <a:t>b</a:t>
            </a:r>
            <a:r>
              <a:rPr lang="en-US" dirty="0" err="1" smtClean="0"/>
              <a:t>tain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nanofibers mainly as scaffolds for </a:t>
            </a:r>
            <a:r>
              <a:rPr lang="en-US" dirty="0" smtClean="0"/>
              <a:t>tissue</a:t>
            </a:r>
            <a:r>
              <a:rPr lang="tr-TR" dirty="0" smtClean="0"/>
              <a:t>s</a:t>
            </a:r>
          </a:p>
          <a:p>
            <a:r>
              <a:rPr lang="en-US" dirty="0"/>
              <a:t>Nanofibers of sub-microscale diameter are generated by ejecting electrically charged polymer solutions through a needle on to a grounded collector </a:t>
            </a:r>
            <a:r>
              <a:rPr lang="en-US" dirty="0" smtClean="0"/>
              <a:t>surface</a:t>
            </a:r>
            <a:endParaRPr lang="tr-TR" dirty="0" smtClean="0"/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8325" y="3291722"/>
            <a:ext cx="4907086" cy="32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4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err="1" smtClean="0"/>
              <a:t>Applications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500" dirty="0" smtClean="0"/>
              <a:t>T</a:t>
            </a:r>
            <a:r>
              <a:rPr lang="en-US" sz="3500" dirty="0" smtClean="0"/>
              <a:t>issue </a:t>
            </a:r>
            <a:r>
              <a:rPr lang="en-US" sz="3500" dirty="0"/>
              <a:t>engineering, biosensors, filtration, wound dressings, drug delivery, and enzyme </a:t>
            </a:r>
            <a:r>
              <a:rPr lang="en-US" sz="3500" dirty="0" smtClean="0"/>
              <a:t>immobilization</a:t>
            </a:r>
            <a:endParaRPr lang="tr-TR" sz="3500" dirty="0" smtClean="0"/>
          </a:p>
          <a:p>
            <a:endParaRPr lang="tr-TR" sz="3500" dirty="0" smtClean="0"/>
          </a:p>
          <a:p>
            <a:r>
              <a:rPr lang="tr-TR" sz="3500" dirty="0"/>
              <a:t>- </a:t>
            </a:r>
            <a:r>
              <a:rPr lang="tr-TR" sz="3500" dirty="0" err="1"/>
              <a:t>Poly</a:t>
            </a:r>
            <a:r>
              <a:rPr lang="tr-TR" sz="3500" dirty="0"/>
              <a:t>-L-</a:t>
            </a:r>
            <a:r>
              <a:rPr lang="tr-TR" sz="3500" dirty="0" err="1"/>
              <a:t>lactic</a:t>
            </a:r>
            <a:r>
              <a:rPr lang="tr-TR" sz="3500" dirty="0"/>
              <a:t> </a:t>
            </a:r>
            <a:r>
              <a:rPr lang="tr-TR" sz="3500" dirty="0" err="1"/>
              <a:t>acid</a:t>
            </a:r>
            <a:r>
              <a:rPr lang="tr-TR" sz="3500" dirty="0"/>
              <a:t> (PLLA): Human </a:t>
            </a:r>
            <a:r>
              <a:rPr lang="tr-TR" sz="3500" dirty="0" err="1"/>
              <a:t>tendon</a:t>
            </a:r>
            <a:r>
              <a:rPr lang="tr-TR" sz="3500" dirty="0"/>
              <a:t> </a:t>
            </a:r>
            <a:r>
              <a:rPr lang="tr-TR" sz="3500" dirty="0" err="1"/>
              <a:t>stem</a:t>
            </a:r>
            <a:r>
              <a:rPr lang="tr-TR" sz="3500" dirty="0"/>
              <a:t> </a:t>
            </a:r>
            <a:r>
              <a:rPr lang="tr-TR" sz="3500" dirty="0" err="1"/>
              <a:t>cells</a:t>
            </a:r>
            <a:r>
              <a:rPr lang="tr-TR" sz="3500" dirty="0"/>
              <a:t> </a:t>
            </a:r>
          </a:p>
          <a:p>
            <a:r>
              <a:rPr lang="tr-TR" sz="3500" dirty="0"/>
              <a:t>- </a:t>
            </a:r>
            <a:r>
              <a:rPr lang="tr-TR" sz="3500" dirty="0" err="1"/>
              <a:t>Poly</a:t>
            </a:r>
            <a:r>
              <a:rPr lang="tr-TR" sz="3500" dirty="0"/>
              <a:t>-</a:t>
            </a:r>
            <a:r>
              <a:rPr lang="el-GR" sz="3500" dirty="0"/>
              <a:t>ε-</a:t>
            </a:r>
            <a:r>
              <a:rPr lang="tr-TR" sz="3500" dirty="0" err="1"/>
              <a:t>caprolactone</a:t>
            </a:r>
            <a:r>
              <a:rPr lang="tr-TR" sz="3500" dirty="0"/>
              <a:t> (PCL): Human bone </a:t>
            </a:r>
            <a:r>
              <a:rPr lang="tr-TR" sz="3500" dirty="0" err="1"/>
              <a:t>marrow</a:t>
            </a:r>
            <a:r>
              <a:rPr lang="tr-TR" sz="3500" dirty="0"/>
              <a:t> </a:t>
            </a:r>
            <a:r>
              <a:rPr lang="tr-TR" sz="3500" dirty="0" err="1"/>
              <a:t>stromal</a:t>
            </a:r>
            <a:r>
              <a:rPr lang="tr-TR" sz="3500" dirty="0"/>
              <a:t> </a:t>
            </a:r>
            <a:r>
              <a:rPr lang="tr-TR" sz="3500" dirty="0" err="1"/>
              <a:t>cells</a:t>
            </a:r>
            <a:endParaRPr lang="tr-TR" sz="3500" dirty="0"/>
          </a:p>
          <a:p>
            <a:r>
              <a:rPr lang="tr-TR" sz="3500" dirty="0"/>
              <a:t>- </a:t>
            </a:r>
            <a:r>
              <a:rPr lang="tr-TR" sz="3500" dirty="0" err="1"/>
              <a:t>Polylactic</a:t>
            </a:r>
            <a:r>
              <a:rPr lang="tr-TR" sz="3500" dirty="0"/>
              <a:t> </a:t>
            </a:r>
            <a:r>
              <a:rPr lang="tr-TR" sz="3500" dirty="0" err="1"/>
              <a:t>acid</a:t>
            </a:r>
            <a:r>
              <a:rPr lang="tr-TR" sz="3500" dirty="0"/>
              <a:t> (PLA): </a:t>
            </a:r>
            <a:r>
              <a:rPr lang="tr-TR" sz="3500" dirty="0" err="1"/>
              <a:t>Differentiating</a:t>
            </a:r>
            <a:r>
              <a:rPr lang="tr-TR" sz="3500" dirty="0"/>
              <a:t> </a:t>
            </a:r>
            <a:r>
              <a:rPr lang="tr-TR" sz="3500" dirty="0" err="1"/>
              <a:t>human</a:t>
            </a:r>
            <a:r>
              <a:rPr lang="tr-TR" sz="3500" dirty="0"/>
              <a:t> </a:t>
            </a:r>
            <a:r>
              <a:rPr lang="tr-TR" sz="3500" dirty="0" err="1"/>
              <a:t>mesenchymal</a:t>
            </a:r>
            <a:r>
              <a:rPr lang="tr-TR" sz="3500" dirty="0"/>
              <a:t> </a:t>
            </a:r>
            <a:r>
              <a:rPr lang="tr-TR" sz="3500" dirty="0" err="1"/>
              <a:t>stem</a:t>
            </a:r>
            <a:r>
              <a:rPr lang="tr-TR" sz="3500" dirty="0"/>
              <a:t> </a:t>
            </a:r>
            <a:r>
              <a:rPr lang="tr-TR" sz="3500" dirty="0" err="1"/>
              <a:t>cells</a:t>
            </a:r>
            <a:r>
              <a:rPr lang="tr-TR" sz="3500" dirty="0"/>
              <a:t> </a:t>
            </a:r>
          </a:p>
          <a:p>
            <a:r>
              <a:rPr lang="tr-TR" sz="3500" dirty="0"/>
              <a:t>- PCL-</a:t>
            </a:r>
            <a:r>
              <a:rPr lang="tr-TR" sz="3500" dirty="0" err="1"/>
              <a:t>gelatin</a:t>
            </a:r>
            <a:r>
              <a:rPr lang="tr-TR" sz="3500" dirty="0"/>
              <a:t>: </a:t>
            </a:r>
            <a:r>
              <a:rPr lang="tr-TR" sz="3500" dirty="0" err="1"/>
              <a:t>MSCs</a:t>
            </a:r>
            <a:r>
              <a:rPr lang="tr-TR" sz="3500" dirty="0"/>
              <a:t> </a:t>
            </a:r>
            <a:r>
              <a:rPr lang="tr-TR" sz="3500" dirty="0" err="1"/>
              <a:t>for</a:t>
            </a:r>
            <a:r>
              <a:rPr lang="tr-TR" sz="3500" dirty="0"/>
              <a:t> </a:t>
            </a:r>
            <a:r>
              <a:rPr lang="tr-TR" sz="3500" dirty="0" err="1"/>
              <a:t>myocardial</a:t>
            </a:r>
            <a:r>
              <a:rPr lang="tr-TR" sz="3500" dirty="0"/>
              <a:t> </a:t>
            </a:r>
            <a:r>
              <a:rPr lang="tr-TR" sz="3500" dirty="0" err="1"/>
              <a:t>regeneration</a:t>
            </a:r>
            <a:endParaRPr lang="tr-TR" sz="3500" dirty="0"/>
          </a:p>
          <a:p>
            <a:r>
              <a:rPr lang="tr-TR" sz="3500" dirty="0"/>
              <a:t>- </a:t>
            </a:r>
            <a:r>
              <a:rPr lang="tr-TR" sz="3500" dirty="0" err="1"/>
              <a:t>Polylactic-co-glycolic</a:t>
            </a:r>
            <a:r>
              <a:rPr lang="tr-TR" sz="3500" dirty="0"/>
              <a:t> </a:t>
            </a:r>
            <a:r>
              <a:rPr lang="tr-TR" sz="3500" dirty="0" err="1"/>
              <a:t>acid</a:t>
            </a:r>
            <a:r>
              <a:rPr lang="tr-TR" sz="3500" dirty="0"/>
              <a:t> (PLGA): Skin </a:t>
            </a:r>
            <a:r>
              <a:rPr lang="tr-TR" sz="3500" dirty="0" err="1"/>
              <a:t>scaffolds</a:t>
            </a:r>
            <a:r>
              <a:rPr lang="tr-TR" sz="3500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106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dirty="0" err="1" smtClean="0"/>
              <a:t>Limitations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</a:t>
            </a:r>
            <a:r>
              <a:rPr lang="en-US" dirty="0" err="1" smtClean="0"/>
              <a:t>ossibility</a:t>
            </a:r>
            <a:r>
              <a:rPr lang="en-US" dirty="0" smtClean="0"/>
              <a:t> </a:t>
            </a:r>
            <a:r>
              <a:rPr lang="en-US" dirty="0"/>
              <a:t>of cells squeezing into smaller </a:t>
            </a:r>
            <a:r>
              <a:rPr lang="en-US" dirty="0" err="1" smtClean="0"/>
              <a:t>por</a:t>
            </a:r>
            <a:r>
              <a:rPr lang="tr-TR" dirty="0" smtClean="0"/>
              <a:t>es</a:t>
            </a:r>
          </a:p>
          <a:p>
            <a:r>
              <a:rPr lang="tr-TR" dirty="0"/>
              <a:t>L</a:t>
            </a:r>
            <a:r>
              <a:rPr lang="en-US" dirty="0" err="1" smtClean="0"/>
              <a:t>imiting</a:t>
            </a:r>
            <a:r>
              <a:rPr lang="en-US" dirty="0" smtClean="0"/>
              <a:t> </a:t>
            </a:r>
            <a:r>
              <a:rPr lang="en-US" dirty="0"/>
              <a:t>growth potential 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err="1"/>
              <a:t>Depends</a:t>
            </a:r>
            <a:r>
              <a:rPr lang="tr-TR" dirty="0"/>
              <a:t> on </a:t>
            </a:r>
            <a:r>
              <a:rPr lang="tr-TR" dirty="0" err="1"/>
              <a:t>polymer</a:t>
            </a:r>
            <a:r>
              <a:rPr lang="tr-TR" dirty="0"/>
              <a:t> </a:t>
            </a:r>
            <a:r>
              <a:rPr lang="tr-TR" dirty="0" err="1"/>
              <a:t>properties</a:t>
            </a:r>
            <a:r>
              <a:rPr lang="tr-TR" dirty="0"/>
              <a:t>: </a:t>
            </a:r>
            <a:endParaRPr lang="tr-TR" dirty="0" smtClean="0"/>
          </a:p>
          <a:p>
            <a:r>
              <a:rPr lang="tr-TR" dirty="0" err="1" smtClean="0"/>
              <a:t>Viscosity</a:t>
            </a:r>
            <a:r>
              <a:rPr lang="tr-TR" dirty="0" smtClean="0"/>
              <a:t> </a:t>
            </a:r>
          </a:p>
          <a:p>
            <a:r>
              <a:rPr lang="tr-TR" dirty="0" err="1"/>
              <a:t>S</a:t>
            </a:r>
            <a:r>
              <a:rPr lang="tr-TR" dirty="0" err="1" smtClean="0"/>
              <a:t>urface</a:t>
            </a:r>
            <a:r>
              <a:rPr lang="tr-TR" dirty="0" smtClean="0"/>
              <a:t> </a:t>
            </a:r>
            <a:r>
              <a:rPr lang="tr-TR" dirty="0" err="1" smtClean="0"/>
              <a:t>tension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Conductivity</a:t>
            </a:r>
            <a:r>
              <a:rPr lang="tr-TR" dirty="0" smtClean="0"/>
              <a:t> </a:t>
            </a:r>
          </a:p>
          <a:p>
            <a:r>
              <a:rPr lang="tr-TR" dirty="0" err="1"/>
              <a:t>D</a:t>
            </a:r>
            <a:r>
              <a:rPr lang="tr-TR" dirty="0" err="1" smtClean="0"/>
              <a:t>iaelectric</a:t>
            </a:r>
            <a:r>
              <a:rPr lang="tr-TR" dirty="0" smtClean="0"/>
              <a:t> </a:t>
            </a:r>
            <a:r>
              <a:rPr lang="tr-TR" dirty="0" err="1"/>
              <a:t>constant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622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Soft</a:t>
            </a:r>
            <a:r>
              <a:rPr lang="tr-TR" dirty="0"/>
              <a:t> </a:t>
            </a:r>
            <a:r>
              <a:rPr lang="tr-TR" dirty="0" err="1"/>
              <a:t>Lithography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48316"/>
            <a:ext cx="10515600" cy="5028647"/>
          </a:xfrm>
        </p:spPr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333" y="1370895"/>
            <a:ext cx="5265586" cy="4689663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467832" y="1360967"/>
            <a:ext cx="5231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 smtClean="0"/>
              <a:t> C</a:t>
            </a:r>
            <a:r>
              <a:rPr lang="en-US" sz="3200" dirty="0" err="1" smtClean="0"/>
              <a:t>ustomiz</a:t>
            </a:r>
            <a:r>
              <a:rPr lang="tr-TR" sz="3200" dirty="0" err="1" smtClean="0"/>
              <a:t>ing</a:t>
            </a:r>
            <a:r>
              <a:rPr lang="en-US" sz="3200" dirty="0" smtClean="0"/>
              <a:t> the spatial distribution of polymer molecules placed on the substrate to aid specific outcomes</a:t>
            </a:r>
            <a:endParaRPr lang="tr-TR" sz="3200" dirty="0" smtClean="0"/>
          </a:p>
          <a:p>
            <a:endParaRPr lang="tr-TR" sz="3200" dirty="0" smtClean="0"/>
          </a:p>
          <a:p>
            <a:pPr>
              <a:buFont typeface="Arial" pitchFamily="34" charset="0"/>
              <a:buChar char="•"/>
            </a:pPr>
            <a:r>
              <a:rPr lang="tr-TR" sz="3200" dirty="0" smtClean="0"/>
              <a:t> </a:t>
            </a:r>
            <a:r>
              <a:rPr lang="en-US" sz="3200" dirty="0" smtClean="0"/>
              <a:t>Conditioned culture method for lineage </a:t>
            </a:r>
            <a:r>
              <a:rPr lang="en-US" sz="3200" dirty="0" err="1" smtClean="0"/>
              <a:t>specifity</a:t>
            </a:r>
            <a:r>
              <a:rPr lang="en-US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3D </a:t>
            </a:r>
            <a:r>
              <a:rPr lang="en-US" sz="3200" dirty="0" err="1" smtClean="0"/>
              <a:t>polyglycolic</a:t>
            </a:r>
            <a:r>
              <a:rPr lang="en-US" sz="3200" dirty="0" smtClean="0"/>
              <a:t> acid (PGA)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032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Limitation</a:t>
            </a:r>
            <a:r>
              <a:rPr lang="tr-TR" sz="4000" dirty="0" smtClean="0"/>
              <a:t>s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</a:t>
            </a:r>
            <a:r>
              <a:rPr lang="en-US" dirty="0"/>
              <a:t>a limited and narrow range of ECM signals for the cells to perceive</a:t>
            </a:r>
          </a:p>
          <a:p>
            <a:r>
              <a:rPr lang="en-US" dirty="0"/>
              <a:t>Distortion in the fabrication of single-layer structures</a:t>
            </a:r>
          </a:p>
          <a:p>
            <a:r>
              <a:rPr lang="en-US" dirty="0"/>
              <a:t>Formation of a thin film of polymer under the nanometer-sized features </a:t>
            </a:r>
          </a:p>
          <a:p>
            <a:r>
              <a:rPr lang="en-US" dirty="0"/>
              <a:t>Integration of large and small features in </a:t>
            </a:r>
            <a:r>
              <a:rPr lang="en-US" dirty="0" smtClean="0"/>
              <a:t>phase</a:t>
            </a:r>
            <a:r>
              <a:rPr lang="tr-TR" dirty="0" smtClean="0"/>
              <a:t> </a:t>
            </a:r>
            <a:r>
              <a:rPr lang="en-US" dirty="0" smtClean="0"/>
              <a:t>shift </a:t>
            </a:r>
            <a:r>
              <a:rPr lang="en-US" dirty="0"/>
              <a:t>lithography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219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56" b="52443"/>
          <a:stretch>
            <a:fillRect/>
          </a:stretch>
        </p:blipFill>
        <p:spPr>
          <a:xfrm>
            <a:off x="1489171" y="578346"/>
            <a:ext cx="9363027" cy="5482212"/>
          </a:xfrm>
        </p:spPr>
      </p:pic>
    </p:spTree>
    <p:extLst>
      <p:ext uri="{BB962C8B-B14F-4D97-AF65-F5344CB8AC3E}">
        <p14:creationId xmlns:p14="http://schemas.microsoft.com/office/powerpoint/2010/main" xmlns="" val="31300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177</TotalTime>
  <Words>327</Words>
  <Application>Microsoft Office PowerPoint</Application>
  <PresentationFormat>Özel</PresentationFormat>
  <Paragraphs>64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STEM CELL  RESEARCH &amp; THERAPY</vt:lpstr>
      <vt:lpstr>STEM CELLS AND BIOMATERIALS </vt:lpstr>
      <vt:lpstr>NANOSCALE PLATFORMS</vt:lpstr>
      <vt:lpstr>Electrospinning </vt:lpstr>
      <vt:lpstr>Applications</vt:lpstr>
      <vt:lpstr>Limitations</vt:lpstr>
      <vt:lpstr>Soft Lithography </vt:lpstr>
      <vt:lpstr>Limitations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  RESEARCH &amp; THERAPY</dc:title>
  <dc:creator>St_09</dc:creator>
  <cp:lastModifiedBy>Pc Hp</cp:lastModifiedBy>
  <cp:revision>373</cp:revision>
  <dcterms:created xsi:type="dcterms:W3CDTF">2019-12-02T09:28:01Z</dcterms:created>
  <dcterms:modified xsi:type="dcterms:W3CDTF">2019-12-30T09:23:13Z</dcterms:modified>
</cp:coreProperties>
</file>