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76" d="100"/>
          <a:sy n="76" d="100"/>
        </p:scale>
        <p:origin x="-10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84163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1410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205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2450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934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89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666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5150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03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33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BME261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tr-TR" smtClean="0"/>
              <a:t>Characters </a:t>
            </a:r>
            <a:r>
              <a:rPr lang="tr-TR" dirty="0" smtClean="0"/>
              <a:t>and Strings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C++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String Manipulation Functions (string.h)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961364956"/>
              </p:ext>
            </p:extLst>
          </p:nvPr>
        </p:nvGraphicFramePr>
        <p:xfrm>
          <a:off x="1230313" y="1981200"/>
          <a:ext cx="6542087" cy="335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7" name="Document" r:id="rId4" imgW="6538613" imgH="3355675" progId="Word.Document.8">
                  <p:embed/>
                </p:oleObj>
              </mc:Choice>
              <mc:Fallback>
                <p:oleObj name="Document" r:id="rId4" imgW="6538613" imgH="3355675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0313" y="1981200"/>
                        <a:ext cx="6542087" cy="335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547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String Comparison Functions (string.h)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3"/>
          <p:cNvGraphicFramePr>
            <a:graphicFrameLocks noGrp="1" noChangeAspect="1"/>
          </p:cNvGraphicFramePr>
          <p:nvPr>
            <p:ph/>
          </p:nvPr>
        </p:nvGraphicFramePr>
        <p:xfrm>
          <a:off x="1628775" y="2192338"/>
          <a:ext cx="5859463" cy="222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1" name="Document" r:id="rId4" imgW="5870635" imgH="2232272" progId="Word.Document.8">
                  <p:embed/>
                </p:oleObj>
              </mc:Choice>
              <mc:Fallback>
                <p:oleObj name="Document" r:id="rId4" imgW="5870635" imgH="2232272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775" y="2192338"/>
                        <a:ext cx="5859463" cy="222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289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String Comparison Functions (string.h)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1219200" y="1219200"/>
            <a:ext cx="70104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Fig. 5.30: fig05_30.cpp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Using strcmp and strncmp.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&lt;iostream&gt;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std::cout;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&lt;iomanip&gt;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std::setw;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&lt;cstring&gt;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prototypes for strcmp and strncmp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char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*s1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"Happy New Year"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char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*s2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"Happy New Year"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char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*s3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"Happy Holidays"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"s1 =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&lt;&lt; s1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"\ns2 =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&lt;&lt; s2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"\ns3 =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&lt;&lt; s3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"\n\nstrcmp(s1, s2) =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&lt;&lt; setw(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&lt;&lt; strcmp( s1, s2 )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"\nstrcmp(s1, s3) =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&lt;&lt; setw(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&lt;&lt; strcmp( s1, s3 )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"\nstrcmp(s3, s1) =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&lt;&lt; setw(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&lt;&lt; strcmp( s3, s1 );</a:t>
            </a: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0531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String Comparison Functions (string.h)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14400" y="1333500"/>
            <a:ext cx="70104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26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27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"\n\nstrncmp(s1, s3, 6) =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&lt;&lt; setw(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28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&lt;&lt; strncmp( s1, s3,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6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"\nstrncmp(s1, s3, 7) =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29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&lt;&lt; setw(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&lt;&lt; strncmp( s1, s3,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7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"\nstrncmp(s3, s1, 7) =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31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&lt;&lt; setw(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&lt;&lt; strncmp( s3, s1,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7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&lt;&lt; 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32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indicates successful termination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34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end main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 smtClean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143896" y="3771900"/>
            <a:ext cx="7010400" cy="2667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>
            <a:lvl1pPr eaLnBrk="0" hangingPunct="0"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en-US" altLang="tr-T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s1 = Happy New Year</a:t>
            </a:r>
            <a:endParaRPr lang="en-US" altLang="tr-TR" sz="1200" dirty="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s2 = Happy New Year</a:t>
            </a:r>
            <a:endParaRPr lang="en-US" altLang="tr-TR" sz="1200" dirty="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s3 = Happy Holidays</a:t>
            </a:r>
            <a:endParaRPr lang="en-US" altLang="tr-TR" sz="1200" dirty="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tr-TR" sz="1200" dirty="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altLang="tr-T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(s1, s2) =  0</a:t>
            </a:r>
            <a:endParaRPr lang="en-US" altLang="tr-TR" sz="1200" dirty="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altLang="tr-T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(s1, s3) =  1</a:t>
            </a:r>
            <a:endParaRPr lang="en-US" altLang="tr-TR" sz="1200" dirty="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altLang="tr-T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(s3, s1) = -1</a:t>
            </a:r>
            <a:endParaRPr lang="en-US" altLang="tr-TR" sz="1200" dirty="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tr-TR" sz="1200" dirty="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strncmp</a:t>
            </a:r>
            <a:r>
              <a:rPr lang="en-US" altLang="tr-T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(s1, s3, 6) =  0</a:t>
            </a:r>
            <a:endParaRPr lang="en-US" altLang="tr-TR" sz="1200" dirty="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strncmp</a:t>
            </a:r>
            <a:r>
              <a:rPr lang="en-US" altLang="tr-T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(s1, s3, 7) =  1</a:t>
            </a:r>
            <a:endParaRPr lang="en-US" altLang="tr-TR" sz="1200" dirty="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strncmp</a:t>
            </a:r>
            <a:r>
              <a:rPr lang="en-US" altLang="tr-T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(s3, s1, 7) = -1</a:t>
            </a:r>
            <a:endParaRPr lang="en-US" altLang="tr-TR" sz="1200" dirty="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endParaRPr lang="en-US" altLang="tr-T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92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Fundamentals of Strings and Characters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Character-Handling Library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String-Conversion Functions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Standard Input/Output Library Functions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String Manipulation Functions</a:t>
            </a:r>
            <a:endParaRPr lang="tr-TR" sz="1900" b="1" dirty="0">
              <a:solidFill>
                <a:srgbClr val="3E3D2D"/>
              </a:solidFill>
            </a:endParaRPr>
          </a:p>
          <a:p>
            <a:r>
              <a:rPr lang="tr-TR" sz="1900" b="1" dirty="0" smtClean="0">
                <a:solidFill>
                  <a:srgbClr val="3E3D2D"/>
                </a:solidFill>
              </a:rPr>
              <a:t>String Comparison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Fundamentals of Strings and Characters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Characters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Character constant is an int value represented as a character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Strings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 series of characters considered as a single unit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String literal is written in double quotes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en-US" altLang="tr-TR" b="1" dirty="0">
                <a:solidFill>
                  <a:srgbClr val="3E3D2D"/>
                </a:solidFill>
              </a:rPr>
              <a:t>"Hello"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Basically strings are arrays of characters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The actual value of string is the address of first character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Fundamentals of Strings and Characters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String definitions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Define as a character array or a variable of type char *</a:t>
            </a:r>
          </a:p>
          <a:p>
            <a:pPr marL="896112" lvl="3" indent="0">
              <a:lnSpc>
                <a:spcPct val="90000"/>
              </a:lnSpc>
              <a:buNone/>
            </a:pPr>
            <a:r>
              <a:rPr lang="en-US" altLang="tr-TR" sz="2200" b="1" dirty="0">
                <a:solidFill>
                  <a:srgbClr val="3E3D2D"/>
                </a:solidFill>
              </a:rPr>
              <a:t>char color[] = "blue";</a:t>
            </a:r>
          </a:p>
          <a:p>
            <a:pPr marL="896112" lvl="3" indent="0">
              <a:lnSpc>
                <a:spcPct val="90000"/>
              </a:lnSpc>
              <a:buNone/>
            </a:pPr>
            <a:r>
              <a:rPr lang="en-US" altLang="tr-TR" sz="2200" b="1" dirty="0">
                <a:solidFill>
                  <a:srgbClr val="3E3D2D"/>
                </a:solidFill>
              </a:rPr>
              <a:t>char *</a:t>
            </a:r>
            <a:r>
              <a:rPr lang="en-US" altLang="tr-TR" sz="2200" b="1" dirty="0" err="1" smtClean="0">
                <a:solidFill>
                  <a:srgbClr val="3E3D2D"/>
                </a:solidFill>
              </a:rPr>
              <a:t>colorPtr</a:t>
            </a:r>
            <a:r>
              <a:rPr lang="en-US" altLang="tr-TR" sz="2200" b="1" dirty="0" smtClean="0">
                <a:solidFill>
                  <a:srgbClr val="3E3D2D"/>
                </a:solidFill>
              </a:rPr>
              <a:t> </a:t>
            </a:r>
            <a:r>
              <a:rPr lang="en-US" altLang="tr-TR" sz="2200" b="1" dirty="0">
                <a:solidFill>
                  <a:srgbClr val="3E3D2D"/>
                </a:solidFill>
              </a:rPr>
              <a:t>= "blue</a:t>
            </a:r>
            <a:r>
              <a:rPr lang="en-US" altLang="tr-TR" sz="2200" b="1" dirty="0" smtClean="0">
                <a:solidFill>
                  <a:srgbClr val="3E3D2D"/>
                </a:solidFill>
              </a:rPr>
              <a:t>";</a:t>
            </a:r>
            <a:endParaRPr lang="tr-TR" altLang="tr-TR" sz="2200" b="1" dirty="0" smtClean="0">
              <a:solidFill>
                <a:srgbClr val="3E3D2D"/>
              </a:solidFill>
            </a:endParaRPr>
          </a:p>
          <a:p>
            <a:pPr lvl="1">
              <a:lnSpc>
                <a:spcPct val="90000"/>
              </a:lnSpc>
            </a:pPr>
            <a:r>
              <a:rPr lang="tr-TR" altLang="tr-TR" b="1" dirty="0" smtClean="0">
                <a:solidFill>
                  <a:srgbClr val="3E3D2D"/>
                </a:solidFill>
              </a:rPr>
              <a:t>Strings represented as character arrays end with ‘\0’</a:t>
            </a:r>
          </a:p>
          <a:p>
            <a:pPr lvl="1">
              <a:lnSpc>
                <a:spcPct val="90000"/>
              </a:lnSpc>
            </a:pPr>
            <a:r>
              <a:rPr lang="tr-TR" altLang="tr-TR" b="1" dirty="0">
                <a:solidFill>
                  <a:srgbClr val="3E3D2D"/>
                </a:solidFill>
              </a:rPr>
              <a:t>c</a:t>
            </a:r>
            <a:r>
              <a:rPr lang="tr-TR" altLang="tr-TR" b="1" dirty="0" smtClean="0">
                <a:solidFill>
                  <a:srgbClr val="3E3D2D"/>
                </a:solidFill>
              </a:rPr>
              <a:t>olor variable has 4+1=5 elements</a:t>
            </a:r>
          </a:p>
          <a:p>
            <a:pPr lvl="1">
              <a:lnSpc>
                <a:spcPct val="90000"/>
              </a:lnSpc>
            </a:pPr>
            <a:r>
              <a:rPr lang="tr-TR" altLang="tr-TR" b="1" dirty="0" smtClean="0">
                <a:solidFill>
                  <a:srgbClr val="3E3D2D"/>
                </a:solidFill>
              </a:rPr>
              <a:t>To input strings using scanf:</a:t>
            </a:r>
          </a:p>
          <a:p>
            <a:pPr lvl="3">
              <a:lnSpc>
                <a:spcPct val="90000"/>
              </a:lnSpc>
            </a:pPr>
            <a:r>
              <a:rPr lang="tr-TR" altLang="tr-TR" b="1" dirty="0" smtClean="0">
                <a:solidFill>
                  <a:srgbClr val="3E3D2D"/>
                </a:solidFill>
              </a:rPr>
              <a:t>cin&gt;&gt;word;</a:t>
            </a:r>
            <a:endParaRPr lang="en-US" alt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2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Character-Handling </a:t>
            </a:r>
            <a:r>
              <a:rPr lang="en-US" sz="2400" b="1" dirty="0" smtClean="0"/>
              <a:t>Library</a:t>
            </a:r>
            <a:r>
              <a:rPr lang="tr-TR" sz="2400" b="1" dirty="0" smtClean="0"/>
              <a:t> (ctype.h)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512332"/>
              </p:ext>
            </p:extLst>
          </p:nvPr>
        </p:nvGraphicFramePr>
        <p:xfrm>
          <a:off x="1120877" y="1793081"/>
          <a:ext cx="7056438" cy="395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9" name="Document" r:id="rId4" imgW="7058160" imgH="3958560" progId="Word.Document.8">
                  <p:embed/>
                </p:oleObj>
              </mc:Choice>
              <mc:Fallback>
                <p:oleObj name="Document" r:id="rId4" imgW="7058160" imgH="39585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877" y="1793081"/>
                        <a:ext cx="7056438" cy="395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946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Character-Handling Library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213179"/>
              </p:ext>
            </p:extLst>
          </p:nvPr>
        </p:nvGraphicFramePr>
        <p:xfrm>
          <a:off x="990600" y="1548704"/>
          <a:ext cx="7056438" cy="395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3" name="Document" r:id="rId4" imgW="7058160" imgH="3958560" progId="Word.Document.8">
                  <p:embed/>
                </p:oleObj>
              </mc:Choice>
              <mc:Fallback>
                <p:oleObj name="Document" r:id="rId4" imgW="7058160" imgH="39585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48704"/>
                        <a:ext cx="7056438" cy="395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01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Character-Handling Library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05140"/>
              </p:ext>
            </p:extLst>
          </p:nvPr>
        </p:nvGraphicFramePr>
        <p:xfrm>
          <a:off x="1269402" y="1371600"/>
          <a:ext cx="5981252" cy="4594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7" name="Document" r:id="rId4" imgW="7056048" imgH="5420203" progId="Word.Document.8">
                  <p:embed/>
                </p:oleObj>
              </mc:Choice>
              <mc:Fallback>
                <p:oleObj name="Document" r:id="rId4" imgW="7056048" imgH="542020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9402" y="1371600"/>
                        <a:ext cx="5981252" cy="45946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768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String-Conversion </a:t>
            </a:r>
            <a:r>
              <a:rPr lang="en-US" sz="2400" b="1" dirty="0" smtClean="0"/>
              <a:t>Functions</a:t>
            </a:r>
            <a:r>
              <a:rPr lang="tr-TR" sz="2400" b="1" dirty="0" smtClean="0"/>
              <a:t> (stdlib.h)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640010016"/>
              </p:ext>
            </p:extLst>
          </p:nvPr>
        </p:nvGraphicFramePr>
        <p:xfrm>
          <a:off x="1524000" y="1905000"/>
          <a:ext cx="6078537" cy="307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0" name="Document" r:id="rId4" imgW="6072700" imgH="3070966" progId="Word.Document.8">
                  <p:embed/>
                </p:oleObj>
              </mc:Choice>
              <mc:Fallback>
                <p:oleObj name="Document" r:id="rId4" imgW="6072700" imgH="3070966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05000"/>
                        <a:ext cx="6078537" cy="307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514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Standard Input/Output Library Functions (stdio.h)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94733877"/>
              </p:ext>
            </p:extLst>
          </p:nvPr>
        </p:nvGraphicFramePr>
        <p:xfrm>
          <a:off x="1562996" y="1414719"/>
          <a:ext cx="6172200" cy="493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" name="Document" r:id="rId4" imgW="6163574" imgH="4932828" progId="Word.Document.8">
                  <p:embed/>
                </p:oleObj>
              </mc:Choice>
              <mc:Fallback>
                <p:oleObj name="Document" r:id="rId4" imgW="6163574" imgH="4932828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996" y="1414719"/>
                        <a:ext cx="6172200" cy="493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019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10586</TotalTime>
  <Words>534</Words>
  <Application>Microsoft Office PowerPoint</Application>
  <PresentationFormat>On-screen Show (4:3)</PresentationFormat>
  <Paragraphs>108</Paragraphs>
  <Slides>13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Austin</vt:lpstr>
      <vt:lpstr>Document</vt:lpstr>
      <vt:lpstr>BME261</vt:lpstr>
      <vt:lpstr>Outline</vt:lpstr>
      <vt:lpstr>Fundamentals of Strings and Characters</vt:lpstr>
      <vt:lpstr>Fundamentals of Strings and Characters</vt:lpstr>
      <vt:lpstr>Character-Handling Library (ctype.h)</vt:lpstr>
      <vt:lpstr>Character-Handling Library</vt:lpstr>
      <vt:lpstr>Character-Handling Library</vt:lpstr>
      <vt:lpstr>String-Conversion Functions (stdlib.h)</vt:lpstr>
      <vt:lpstr>Standard Input/Output Library Functions (stdio.h)</vt:lpstr>
      <vt:lpstr>String Manipulation Functions (string.h)</vt:lpstr>
      <vt:lpstr>String Comparison Functions (string.h)</vt:lpstr>
      <vt:lpstr>String Comparison Functions (string.h)</vt:lpstr>
      <vt:lpstr>String Comparison Functions (string.h)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AR</cp:lastModifiedBy>
  <cp:revision>546</cp:revision>
  <dcterms:created xsi:type="dcterms:W3CDTF">2006-08-16T00:00:00Z</dcterms:created>
  <dcterms:modified xsi:type="dcterms:W3CDTF">2019-12-04T06:17:10Z</dcterms:modified>
</cp:coreProperties>
</file>