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416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41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205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245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93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89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66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150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03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35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BME261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tr-TR" smtClean="0"/>
              <a:t>Characters </a:t>
            </a:r>
            <a:r>
              <a:rPr lang="tr-TR" dirty="0" smtClean="0"/>
              <a:t>and Strings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C++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Manipulation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961364956"/>
              </p:ext>
            </p:extLst>
          </p:nvPr>
        </p:nvGraphicFramePr>
        <p:xfrm>
          <a:off x="1230313" y="1981200"/>
          <a:ext cx="6542087" cy="335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Document" r:id="rId4" imgW="6538613" imgH="3355675" progId="Word.Document.8">
                  <p:embed/>
                </p:oleObj>
              </mc:Choice>
              <mc:Fallback>
                <p:oleObj name="Document" r:id="rId4" imgW="6538613" imgH="335567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1981200"/>
                        <a:ext cx="6542087" cy="335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54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628775" y="2192338"/>
          <a:ext cx="5859463" cy="222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1" name="Document" r:id="rId4" imgW="5870635" imgH="2232272" progId="Word.Document.8">
                  <p:embed/>
                </p:oleObj>
              </mc:Choice>
              <mc:Fallback>
                <p:oleObj name="Document" r:id="rId4" imgW="5870635" imgH="223227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192338"/>
                        <a:ext cx="5859463" cy="222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8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1219200" y="1219200"/>
            <a:ext cx="7010400" cy="5638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Fig. 5.30: fig05_30.cpp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    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Using strcmp and strncmp.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&lt;iostream&gt;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4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5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std::cout;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6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7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8  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&lt;iomanip&gt;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9  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10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using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std::setw;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11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12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#include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&lt;cstring&gt;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prototypes for strcmp and strncmp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13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14 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int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main()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{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16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char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*s1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"Happy New Year"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char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*s2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"Happy New Year"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char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*s3 =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"Happy Holidays"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19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"s1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s1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"\ns2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s2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"\ns3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s3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"\n\nstrcmp(s1, s2)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22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strcmp( s1, s2 )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"\nstrcmp(s1, s3)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24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strcmp( s1, s3 )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"\nstrcmp(s3, s1)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strcmp( s3, s1 );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0531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914400" y="1333500"/>
            <a:ext cx="70104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26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27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cout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"\n\nstrncmp(s1, s3, 6)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28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strncmp( s1, s3,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6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"\nstrncmp(s1, s3, 7)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29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strncmp( s1, s3,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7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30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"\nstrncmp(s3, s1, 7) = "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31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     &lt;&lt; setw(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2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strncmp( s3, s1,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7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) &lt;&lt; endl;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32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33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  </a:t>
            </a:r>
            <a:r>
              <a:rPr lang="en-US" altLang="tr-TR" smtClean="0">
                <a:solidFill>
                  <a:srgbClr val="0000FF"/>
                </a:solidFill>
                <a:cs typeface="Courier New" panose="02070309020205020404" pitchFamily="49" charset="0"/>
              </a:rPr>
              <a:t>return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 </a:t>
            </a:r>
            <a:r>
              <a:rPr lang="en-US" altLang="tr-TR" smtClean="0">
                <a:solidFill>
                  <a:srgbClr val="0099FF"/>
                </a:solidFill>
                <a:cs typeface="Courier New" panose="02070309020205020404" pitchFamily="49" charset="0"/>
              </a:rPr>
              <a:t>0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; 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indicates successful termination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34    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solidFill>
                  <a:srgbClr val="5F5F5F"/>
                </a:solidFill>
                <a:latin typeface="AvantGarde" pitchFamily="34" charset="0"/>
                <a:cs typeface="Times New Roman" panose="02020603050405020304" pitchFamily="18" charset="0"/>
              </a:rPr>
              <a:t>35    </a:t>
            </a:r>
            <a:r>
              <a:rPr lang="en-US" altLang="tr-TR" smtClean="0">
                <a:solidFill>
                  <a:srgbClr val="000000"/>
                </a:solidFill>
                <a:cs typeface="Courier New" panose="02070309020205020404" pitchFamily="49" charset="0"/>
              </a:rPr>
              <a:t>} </a:t>
            </a:r>
            <a:r>
              <a:rPr lang="en-US" altLang="tr-TR" smtClean="0">
                <a:solidFill>
                  <a:srgbClr val="008000"/>
                </a:solidFill>
                <a:cs typeface="Courier New" panose="02070309020205020404" pitchFamily="49" charset="0"/>
              </a:rPr>
              <a:t>// end main</a:t>
            </a:r>
            <a:endParaRPr lang="en-US" altLang="tr-TR" smtClean="0">
              <a:solidFill>
                <a:srgbClr val="000000"/>
              </a:solidFill>
              <a:latin typeface="Courier" pitchFamily="49" charset="0"/>
              <a:cs typeface="Times New Roman" panose="02020603050405020304" pitchFamily="18" charset="0"/>
            </a:endParaRPr>
          </a:p>
          <a:p>
            <a:endParaRPr lang="en-US" altLang="tr-TR" dirty="0" smtClean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43896" y="3771900"/>
            <a:ext cx="7010400" cy="2667000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182880" bIns="182880"/>
          <a:lstStyle>
            <a:lvl1pPr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s1 = Happy New Year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s2 = Happy New Year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s3 = Happy Holidays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(s1, s2) =  0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(s1, s3) =  1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(s3, s1) = -1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strncmp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(s1, s3, 6) =  0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strncmp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(s1, s3, 7) =  1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r>
              <a:rPr lang="en-US" altLang="tr-TR" sz="12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strncmp</a:t>
            </a:r>
            <a:r>
              <a:rPr lang="en-US" altLang="tr-TR" sz="12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(s3, s1, 7) = -1</a:t>
            </a:r>
            <a:endParaRPr lang="en-US" altLang="tr-TR" sz="1200" dirty="0">
              <a:solidFill>
                <a:srgbClr val="000000"/>
              </a:solidFill>
              <a:latin typeface="Courier" pitchFamily="49" charset="0"/>
            </a:endParaRPr>
          </a:p>
          <a:p>
            <a:pPr algn="l" eaLnBrk="1" hangingPunct="1">
              <a:spcBef>
                <a:spcPct val="20000"/>
              </a:spcBef>
            </a:pPr>
            <a:endParaRPr lang="en-US" altLang="tr-T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92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Fundamentals of Strings and Characters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Character-Handling Library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String-Conversion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Standard Input/Output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Manipulation Functions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Comparison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Characters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Character constant is an int value represented as a character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Strings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series of characters considered as a single unit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String literal is written in double quotes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"Hello"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Basically strings are arrays of characters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The actual value of string is the address of first character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String definitions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Define as a character array or a variable of type char *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color[] = "blue";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*</a:t>
            </a:r>
            <a:r>
              <a:rPr lang="en-US" altLang="tr-TR" sz="2200" b="1" dirty="0" err="1" smtClean="0">
                <a:solidFill>
                  <a:srgbClr val="3E3D2D"/>
                </a:solidFill>
              </a:rPr>
              <a:t>colorPtr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 </a:t>
            </a:r>
            <a:r>
              <a:rPr lang="en-US" altLang="tr-TR" sz="2200" b="1" dirty="0">
                <a:solidFill>
                  <a:srgbClr val="3E3D2D"/>
                </a:solidFill>
              </a:rPr>
              <a:t>= "blue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";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Strings represented as character arrays end with ‘\0’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>
                <a:solidFill>
                  <a:srgbClr val="3E3D2D"/>
                </a:solidFill>
              </a:rPr>
              <a:t>c</a:t>
            </a:r>
            <a:r>
              <a:rPr lang="tr-TR" altLang="tr-TR" b="1" dirty="0" smtClean="0">
                <a:solidFill>
                  <a:srgbClr val="3E3D2D"/>
                </a:solidFill>
              </a:rPr>
              <a:t>olor variable has 4+1=5 elements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To input strings using scanf:</a:t>
            </a:r>
          </a:p>
          <a:p>
            <a:pPr lvl="3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cin&gt;&gt;word;</a:t>
            </a:r>
            <a:endParaRPr lang="en-US" alt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2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</a:t>
            </a:r>
            <a:r>
              <a:rPr lang="en-US" sz="2400" b="1" dirty="0" smtClean="0"/>
              <a:t>Library</a:t>
            </a:r>
            <a:r>
              <a:rPr lang="tr-TR" sz="2400" b="1" dirty="0" smtClean="0"/>
              <a:t> (ctype.h)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12332"/>
              </p:ext>
            </p:extLst>
          </p:nvPr>
        </p:nvGraphicFramePr>
        <p:xfrm>
          <a:off x="1120877" y="1793081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9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793081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946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213179"/>
              </p:ext>
            </p:extLst>
          </p:nvPr>
        </p:nvGraphicFramePr>
        <p:xfrm>
          <a:off x="990600" y="1548704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3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48704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1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05140"/>
              </p:ext>
            </p:extLst>
          </p:nvPr>
        </p:nvGraphicFramePr>
        <p:xfrm>
          <a:off x="1269402" y="1371600"/>
          <a:ext cx="5981252" cy="4594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7" name="Document" r:id="rId4" imgW="7056048" imgH="5420203" progId="Word.Document.8">
                  <p:embed/>
                </p:oleObj>
              </mc:Choice>
              <mc:Fallback>
                <p:oleObj name="Document" r:id="rId4" imgW="7056048" imgH="54202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9402" y="1371600"/>
                        <a:ext cx="5981252" cy="45946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6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String-Conversion </a:t>
            </a:r>
            <a:r>
              <a:rPr lang="en-US" sz="2400" b="1" dirty="0" smtClean="0"/>
              <a:t>Functions</a:t>
            </a:r>
            <a:r>
              <a:rPr lang="tr-TR" sz="2400" b="1" dirty="0" smtClean="0"/>
              <a:t> (stdlib.h)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640010016"/>
              </p:ext>
            </p:extLst>
          </p:nvPr>
        </p:nvGraphicFramePr>
        <p:xfrm>
          <a:off x="1524000" y="1905000"/>
          <a:ext cx="6078537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0" name="Document" r:id="rId4" imgW="6072700" imgH="3070966" progId="Word.Document.8">
                  <p:embed/>
                </p:oleObj>
              </mc:Choice>
              <mc:Fallback>
                <p:oleObj name="Document" r:id="rId4" imgW="6072700" imgH="3070966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5000"/>
                        <a:ext cx="6078537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14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Standard Input/Output Library Functions (stdio.h)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4733877"/>
              </p:ext>
            </p:extLst>
          </p:nvPr>
        </p:nvGraphicFramePr>
        <p:xfrm>
          <a:off x="1562996" y="1414719"/>
          <a:ext cx="6172200" cy="493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3" name="Document" r:id="rId4" imgW="6163574" imgH="4932828" progId="Word.Document.8">
                  <p:embed/>
                </p:oleObj>
              </mc:Choice>
              <mc:Fallback>
                <p:oleObj name="Document" r:id="rId4" imgW="6163574" imgH="493282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996" y="1414719"/>
                        <a:ext cx="6172200" cy="493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019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10586</TotalTime>
  <Words>534</Words>
  <Application>Microsoft Office PowerPoint</Application>
  <PresentationFormat>On-screen Show (4:3)</PresentationFormat>
  <Paragraphs>108</Paragraphs>
  <Slides>13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Austin</vt:lpstr>
      <vt:lpstr>Document</vt:lpstr>
      <vt:lpstr>BME261</vt:lpstr>
      <vt:lpstr>Outline</vt:lpstr>
      <vt:lpstr>Fundamentals of Strings and Characters</vt:lpstr>
      <vt:lpstr>Fundamentals of Strings and Characters</vt:lpstr>
      <vt:lpstr>Character-Handling Library (ctype.h)</vt:lpstr>
      <vt:lpstr>Character-Handling Library</vt:lpstr>
      <vt:lpstr>Character-Handling Library</vt:lpstr>
      <vt:lpstr>String-Conversion Functions (stdlib.h)</vt:lpstr>
      <vt:lpstr>Standard Input/Output Library Functions (stdio.h)</vt:lpstr>
      <vt:lpstr>String Manipulation Functions (string.h)</vt:lpstr>
      <vt:lpstr>String Comparison Functions (string.h)</vt:lpstr>
      <vt:lpstr>String Comparison Functions (string.h)</vt:lpstr>
      <vt:lpstr>String Comparison Functions (string.h)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546</cp:revision>
  <dcterms:created xsi:type="dcterms:W3CDTF">2006-08-16T00:00:00Z</dcterms:created>
  <dcterms:modified xsi:type="dcterms:W3CDTF">2019-12-04T06:17:10Z</dcterms:modified>
</cp:coreProperties>
</file>