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3"/>
  </p:notesMasterIdLst>
  <p:handoutMasterIdLst>
    <p:handoutMasterId r:id="rId14"/>
  </p:handoutMasterIdLst>
  <p:sldIdLst>
    <p:sldId id="483" r:id="rId2"/>
    <p:sldId id="484" r:id="rId3"/>
    <p:sldId id="459" r:id="rId4"/>
    <p:sldId id="487" r:id="rId5"/>
    <p:sldId id="488" r:id="rId6"/>
    <p:sldId id="460" r:id="rId7"/>
    <p:sldId id="485" r:id="rId8"/>
    <p:sldId id="402" r:id="rId9"/>
    <p:sldId id="406" r:id="rId10"/>
    <p:sldId id="470" r:id="rId11"/>
    <p:sldId id="408" r:id="rId12"/>
  </p:sldIdLst>
  <p:sldSz cx="12192000" cy="6858000"/>
  <p:notesSz cx="7099300" cy="10234613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6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6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74" algn="l" defTabSz="9143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926" algn="l" defTabSz="9143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080" algn="l" defTabSz="9143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235" algn="l" defTabSz="9143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FFF"/>
    <a:srgbClr val="B9CAFF"/>
    <a:srgbClr val="7999FF"/>
    <a:srgbClr val="0033CC"/>
    <a:srgbClr val="008000"/>
    <a:srgbClr val="FF9999"/>
    <a:srgbClr val="FF3300"/>
    <a:srgbClr val="CC00CC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 autoAdjust="0"/>
    <p:restoredTop sz="84834" autoAdjust="0"/>
  </p:normalViewPr>
  <p:slideViewPr>
    <p:cSldViewPr>
      <p:cViewPr varScale="1">
        <p:scale>
          <a:sx n="94" d="100"/>
          <a:sy n="94" d="100"/>
        </p:scale>
        <p:origin x="5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algn="r"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r"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A33D1F6-2909-4169-88BB-815091212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83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algn="r"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8350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r" defTabSz="96664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6AD5590-9C90-486D-8FA8-38179D6EA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05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15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3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46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61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577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2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3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6818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2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410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07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10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0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3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6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5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9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8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6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749340B-4FC7-4D90-97D1-24A2CDF19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17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i.berkeley.ed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133600" y="1066800"/>
            <a:ext cx="7924800" cy="1600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Yapay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Zeka</a:t>
            </a:r>
            <a: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b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</a:br>
            <a: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802600715151 </a:t>
            </a:r>
            <a:r>
              <a:rPr lang="tr-TR" altLang="en-US" dirty="0" smtClean="0">
                <a:ea typeface="ＭＳ Ｐゴシック" panose="020B0600070205080204" pitchFamily="34" charset="-128"/>
              </a:rPr>
              <a:t/>
            </a:r>
            <a:br>
              <a:rPr lang="tr-TR" altLang="en-US" dirty="0" smtClean="0">
                <a:ea typeface="ＭＳ Ｐゴシック" panose="020B0600070205080204" pitchFamily="34" charset="-128"/>
              </a:rPr>
            </a:b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40000" y="3429000"/>
            <a:ext cx="4572000" cy="762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altLang="en-US" b="1" dirty="0" smtClean="0"/>
              <a:t>Doç. Dr. Mehmet Serdar GÜZEL</a:t>
            </a:r>
            <a:endParaRPr lang="en-US" altLang="en-US" b="1" dirty="0" smtClean="0"/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628029" y="4546600"/>
            <a:ext cx="8365623" cy="81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None/>
            </a:pP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Slides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are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mainly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adapted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from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following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course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page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altLang="en-US" sz="2133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None/>
            </a:pP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at 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2"/>
              </a:rPr>
              <a:t>http://ai.berkeley.edu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created by Dan Klein and Pieter </a:t>
            </a:r>
            <a:r>
              <a:rPr 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Abbeel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for CS188</a:t>
            </a:r>
            <a:endParaRPr lang="tr-TR" altLang="en-US" sz="2133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6401" y="3190732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hangingPunct="0"/>
            <a:r>
              <a:rPr lang="en-US" altLang="en-US" sz="2400">
                <a:latin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11201" y="3190732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hangingPunct="0"/>
            <a:r>
              <a:rPr lang="en-US" altLang="en-US" sz="2400">
                <a:latin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07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DFS </a:t>
            </a:r>
            <a:r>
              <a:rPr lang="en-US" dirty="0" smtClean="0"/>
              <a:t>vs BFS</a:t>
            </a:r>
          </a:p>
        </p:txBody>
      </p:sp>
      <p:pic>
        <p:nvPicPr>
          <p:cNvPr id="2" name="İçerik Yer Tutucusu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2310731"/>
            <a:ext cx="8596312" cy="3581150"/>
          </a:xfrm>
        </p:spPr>
      </p:pic>
    </p:spTree>
    <p:extLst>
      <p:ext uri="{BB962C8B-B14F-4D97-AF65-F5344CB8AC3E}">
        <p14:creationId xmlns:p14="http://schemas.microsoft.com/office/powerpoint/2010/main" val="2596723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Cost-Sensitive Search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5486400"/>
            <a:ext cx="12192000" cy="1227138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400" dirty="0" smtClean="0"/>
              <a:t>BFS finds the shortest path in terms of number of actions.</a:t>
            </a: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400" dirty="0" smtClean="0"/>
              <a:t>It does not find the least-cost path.  We will now cover</a:t>
            </a: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400" dirty="0" smtClean="0"/>
              <a:t>a similar algorithm which does find the least-cost path.  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2597149" y="1371603"/>
            <a:ext cx="6699251" cy="3840163"/>
            <a:chOff x="768" y="720"/>
            <a:chExt cx="4176" cy="2304"/>
          </a:xfrm>
        </p:grpSpPr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768" y="720"/>
              <a:ext cx="4176" cy="2304"/>
              <a:chOff x="336" y="576"/>
              <a:chExt cx="4848" cy="2784"/>
            </a:xfrm>
          </p:grpSpPr>
          <p:sp>
            <p:nvSpPr>
              <p:cNvPr id="27672" name="AutoShape 6"/>
              <p:cNvSpPr>
                <a:spLocks noChangeArrowheads="1"/>
              </p:cNvSpPr>
              <p:nvPr/>
            </p:nvSpPr>
            <p:spPr bwMode="auto">
              <a:xfrm>
                <a:off x="336" y="2208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500" dirty="0"/>
                  <a:t>START</a:t>
                </a:r>
              </a:p>
            </p:txBody>
          </p:sp>
          <p:sp>
            <p:nvSpPr>
              <p:cNvPr id="27673" name="AutoShape 7"/>
              <p:cNvSpPr>
                <a:spLocks noChangeArrowheads="1"/>
              </p:cNvSpPr>
              <p:nvPr/>
            </p:nvSpPr>
            <p:spPr bwMode="auto">
              <a:xfrm>
                <a:off x="4704" y="57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600" dirty="0"/>
                  <a:t>GOAL</a:t>
                </a:r>
              </a:p>
            </p:txBody>
          </p:sp>
          <p:sp>
            <p:nvSpPr>
              <p:cNvPr id="27674" name="AutoShape 8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d</a:t>
                </a:r>
              </a:p>
            </p:txBody>
          </p:sp>
          <p:sp>
            <p:nvSpPr>
              <p:cNvPr id="27675" name="AutoShape 9"/>
              <p:cNvSpPr>
                <a:spLocks noChangeArrowheads="1"/>
              </p:cNvSpPr>
              <p:nvPr/>
            </p:nvSpPr>
            <p:spPr bwMode="auto">
              <a:xfrm>
                <a:off x="720" y="105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b</a:t>
                </a:r>
              </a:p>
            </p:txBody>
          </p:sp>
          <p:sp>
            <p:nvSpPr>
              <p:cNvPr id="27676" name="AutoShape 10"/>
              <p:cNvSpPr>
                <a:spLocks noChangeArrowheads="1"/>
              </p:cNvSpPr>
              <p:nvPr/>
            </p:nvSpPr>
            <p:spPr bwMode="auto">
              <a:xfrm>
                <a:off x="1200" y="273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p</a:t>
                </a:r>
              </a:p>
            </p:txBody>
          </p:sp>
          <p:sp>
            <p:nvSpPr>
              <p:cNvPr id="27677" name="AutoShape 11"/>
              <p:cNvSpPr>
                <a:spLocks noChangeArrowheads="1"/>
              </p:cNvSpPr>
              <p:nvPr/>
            </p:nvSpPr>
            <p:spPr bwMode="auto">
              <a:xfrm>
                <a:off x="2352" y="2880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q</a:t>
                </a:r>
              </a:p>
            </p:txBody>
          </p:sp>
          <p:sp>
            <p:nvSpPr>
              <p:cNvPr id="27678" name="AutoShape 12"/>
              <p:cNvSpPr>
                <a:spLocks noChangeArrowheads="1"/>
              </p:cNvSpPr>
              <p:nvPr/>
            </p:nvSpPr>
            <p:spPr bwMode="auto">
              <a:xfrm>
                <a:off x="2880" y="1008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c</a:t>
                </a:r>
              </a:p>
            </p:txBody>
          </p:sp>
          <p:sp>
            <p:nvSpPr>
              <p:cNvPr id="27679" name="AutoShape 13"/>
              <p:cNvSpPr>
                <a:spLocks noChangeArrowheads="1"/>
              </p:cNvSpPr>
              <p:nvPr/>
            </p:nvSpPr>
            <p:spPr bwMode="auto">
              <a:xfrm>
                <a:off x="3552" y="1584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e</a:t>
                </a:r>
              </a:p>
            </p:txBody>
          </p:sp>
          <p:sp>
            <p:nvSpPr>
              <p:cNvPr id="27680" name="AutoShape 14"/>
              <p:cNvSpPr>
                <a:spLocks noChangeArrowheads="1"/>
              </p:cNvSpPr>
              <p:nvPr/>
            </p:nvSpPr>
            <p:spPr bwMode="auto">
              <a:xfrm>
                <a:off x="3168" y="225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h</a:t>
                </a:r>
              </a:p>
            </p:txBody>
          </p:sp>
          <p:sp>
            <p:nvSpPr>
              <p:cNvPr id="27681" name="AutoShape 15"/>
              <p:cNvSpPr>
                <a:spLocks noChangeArrowheads="1"/>
              </p:cNvSpPr>
              <p:nvPr/>
            </p:nvSpPr>
            <p:spPr bwMode="auto">
              <a:xfrm>
                <a:off x="1584" y="624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a</a:t>
                </a:r>
              </a:p>
            </p:txBody>
          </p:sp>
          <p:sp>
            <p:nvSpPr>
              <p:cNvPr id="27682" name="AutoShape 16"/>
              <p:cNvSpPr>
                <a:spLocks noChangeArrowheads="1"/>
              </p:cNvSpPr>
              <p:nvPr/>
            </p:nvSpPr>
            <p:spPr bwMode="auto">
              <a:xfrm>
                <a:off x="4560" y="1872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f</a:t>
                </a:r>
              </a:p>
            </p:txBody>
          </p:sp>
          <p:sp>
            <p:nvSpPr>
              <p:cNvPr id="27683" name="AutoShape 17"/>
              <p:cNvSpPr>
                <a:spLocks noChangeArrowheads="1"/>
              </p:cNvSpPr>
              <p:nvPr/>
            </p:nvSpPr>
            <p:spPr bwMode="auto">
              <a:xfrm>
                <a:off x="4368" y="2736"/>
                <a:ext cx="480" cy="480"/>
              </a:xfrm>
              <a:prstGeom prst="flowChartConnector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/>
                  <a:t>r</a:t>
                </a:r>
              </a:p>
            </p:txBody>
          </p:sp>
          <p:cxnSp>
            <p:nvCxnSpPr>
              <p:cNvPr id="27684" name="AutoShape 18"/>
              <p:cNvCxnSpPr>
                <a:cxnSpLocks noChangeShapeType="1"/>
                <a:stCxn id="27672" idx="5"/>
                <a:endCxn id="27676" idx="2"/>
              </p:cNvCxnSpPr>
              <p:nvPr/>
            </p:nvCxnSpPr>
            <p:spPr bwMode="auto">
              <a:xfrm>
                <a:off x="746" y="2618"/>
                <a:ext cx="454" cy="35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85" name="AutoShape 19"/>
              <p:cNvCxnSpPr>
                <a:cxnSpLocks noChangeShapeType="1"/>
                <a:stCxn id="27676" idx="5"/>
                <a:endCxn id="27677" idx="2"/>
              </p:cNvCxnSpPr>
              <p:nvPr/>
            </p:nvCxnSpPr>
            <p:spPr bwMode="auto">
              <a:xfrm flipV="1">
                <a:off x="1610" y="3120"/>
                <a:ext cx="742" cy="2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86" name="AutoShape 20"/>
              <p:cNvCxnSpPr>
                <a:cxnSpLocks noChangeShapeType="1"/>
                <a:stCxn id="27680" idx="3"/>
                <a:endCxn id="27677" idx="7"/>
              </p:cNvCxnSpPr>
              <p:nvPr/>
            </p:nvCxnSpPr>
            <p:spPr bwMode="auto">
              <a:xfrm flipH="1">
                <a:off x="2762" y="2666"/>
                <a:ext cx="476" cy="28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87" name="AutoShape 21"/>
              <p:cNvCxnSpPr>
                <a:cxnSpLocks noChangeShapeType="1"/>
                <a:stCxn id="27680" idx="2"/>
                <a:endCxn id="27676" idx="6"/>
              </p:cNvCxnSpPr>
              <p:nvPr/>
            </p:nvCxnSpPr>
            <p:spPr bwMode="auto">
              <a:xfrm flipH="1">
                <a:off x="1680" y="2496"/>
                <a:ext cx="1488" cy="4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88" name="AutoShape 22"/>
              <p:cNvCxnSpPr>
                <a:cxnSpLocks noChangeShapeType="1"/>
                <a:stCxn id="27679" idx="4"/>
                <a:endCxn id="27680" idx="7"/>
              </p:cNvCxnSpPr>
              <p:nvPr/>
            </p:nvCxnSpPr>
            <p:spPr bwMode="auto">
              <a:xfrm flipH="1">
                <a:off x="3578" y="2064"/>
                <a:ext cx="214" cy="26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89" name="AutoShape 23"/>
              <p:cNvCxnSpPr>
                <a:cxnSpLocks noChangeShapeType="1"/>
                <a:stCxn id="27679" idx="5"/>
                <a:endCxn id="27683" idx="1"/>
              </p:cNvCxnSpPr>
              <p:nvPr/>
            </p:nvCxnSpPr>
            <p:spPr bwMode="auto">
              <a:xfrm>
                <a:off x="3962" y="1994"/>
                <a:ext cx="476" cy="81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0" name="AutoShape 24"/>
              <p:cNvCxnSpPr>
                <a:cxnSpLocks noChangeShapeType="1"/>
                <a:stCxn id="27683" idx="0"/>
                <a:endCxn id="27682" idx="4"/>
              </p:cNvCxnSpPr>
              <p:nvPr/>
            </p:nvCxnSpPr>
            <p:spPr bwMode="auto">
              <a:xfrm flipV="1">
                <a:off x="4608" y="2352"/>
                <a:ext cx="192" cy="38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1" name="AutoShape 25"/>
              <p:cNvCxnSpPr>
                <a:cxnSpLocks noChangeShapeType="1"/>
                <a:stCxn id="27682" idx="0"/>
                <a:endCxn id="27673" idx="4"/>
              </p:cNvCxnSpPr>
              <p:nvPr/>
            </p:nvCxnSpPr>
            <p:spPr bwMode="auto">
              <a:xfrm flipV="1">
                <a:off x="4800" y="1056"/>
                <a:ext cx="144" cy="8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2" name="AutoShape 26"/>
              <p:cNvCxnSpPr>
                <a:cxnSpLocks noChangeShapeType="1"/>
                <a:stCxn id="27672" idx="7"/>
              </p:cNvCxnSpPr>
              <p:nvPr/>
            </p:nvCxnSpPr>
            <p:spPr bwMode="auto">
              <a:xfrm flipV="1">
                <a:off x="746" y="2016"/>
                <a:ext cx="982" cy="26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3" name="AutoShape 27"/>
              <p:cNvCxnSpPr>
                <a:cxnSpLocks noChangeShapeType="1"/>
                <a:stCxn id="27674" idx="1"/>
                <a:endCxn id="27675" idx="5"/>
              </p:cNvCxnSpPr>
              <p:nvPr/>
            </p:nvCxnSpPr>
            <p:spPr bwMode="auto">
              <a:xfrm flipH="1" flipV="1">
                <a:off x="1130" y="1466"/>
                <a:ext cx="668" cy="3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4" name="AutoShape 28"/>
              <p:cNvCxnSpPr>
                <a:cxnSpLocks noChangeShapeType="1"/>
                <a:endCxn id="27681" idx="2"/>
              </p:cNvCxnSpPr>
              <p:nvPr/>
            </p:nvCxnSpPr>
            <p:spPr bwMode="auto">
              <a:xfrm flipV="1">
                <a:off x="1152" y="864"/>
                <a:ext cx="432" cy="26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5" name="AutoShape 29"/>
              <p:cNvCxnSpPr>
                <a:cxnSpLocks noChangeShapeType="1"/>
                <a:stCxn id="27678" idx="2"/>
                <a:endCxn id="27681" idx="6"/>
              </p:cNvCxnSpPr>
              <p:nvPr/>
            </p:nvCxnSpPr>
            <p:spPr bwMode="auto">
              <a:xfrm flipH="1" flipV="1">
                <a:off x="2064" y="864"/>
                <a:ext cx="816" cy="38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6" name="AutoShape 30"/>
              <p:cNvCxnSpPr>
                <a:cxnSpLocks noChangeShapeType="1"/>
                <a:stCxn id="27674" idx="7"/>
                <a:endCxn id="27678" idx="3"/>
              </p:cNvCxnSpPr>
              <p:nvPr/>
            </p:nvCxnSpPr>
            <p:spPr bwMode="auto">
              <a:xfrm flipV="1">
                <a:off x="2138" y="1418"/>
                <a:ext cx="812" cy="42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7" name="AutoShape 31"/>
              <p:cNvCxnSpPr>
                <a:cxnSpLocks noChangeShapeType="1"/>
                <a:stCxn id="27674" idx="6"/>
                <a:endCxn id="27679" idx="2"/>
              </p:cNvCxnSpPr>
              <p:nvPr/>
            </p:nvCxnSpPr>
            <p:spPr bwMode="auto">
              <a:xfrm flipV="1">
                <a:off x="2208" y="1824"/>
                <a:ext cx="1344" cy="19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8" name="AutoShape 32"/>
              <p:cNvCxnSpPr>
                <a:cxnSpLocks noChangeShapeType="1"/>
                <a:stCxn id="27682" idx="1"/>
                <a:endCxn id="27678" idx="6"/>
              </p:cNvCxnSpPr>
              <p:nvPr/>
            </p:nvCxnSpPr>
            <p:spPr bwMode="auto">
              <a:xfrm rot="5400000" flipH="1">
                <a:off x="3648" y="960"/>
                <a:ext cx="694" cy="1270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99" name="AutoShape 33"/>
              <p:cNvCxnSpPr>
                <a:cxnSpLocks noChangeShapeType="1"/>
                <a:stCxn id="27672" idx="6"/>
                <a:endCxn id="27679" idx="3"/>
              </p:cNvCxnSpPr>
              <p:nvPr/>
            </p:nvCxnSpPr>
            <p:spPr bwMode="auto">
              <a:xfrm flipV="1">
                <a:off x="816" y="1994"/>
                <a:ext cx="2806" cy="454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7654" name="Text Box 34"/>
            <p:cNvSpPr txBox="1">
              <a:spLocks noChangeArrowheads="1"/>
            </p:cNvSpPr>
            <p:nvPr/>
          </p:nvSpPr>
          <p:spPr bwMode="auto">
            <a:xfrm>
              <a:off x="1440" y="912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27655" name="Text Box 35"/>
            <p:cNvSpPr txBox="1">
              <a:spLocks noChangeArrowheads="1"/>
            </p:cNvSpPr>
            <p:nvPr/>
          </p:nvSpPr>
          <p:spPr bwMode="auto">
            <a:xfrm>
              <a:off x="2544" y="1968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9</a:t>
              </a:r>
            </a:p>
          </p:txBody>
        </p:sp>
        <p:sp>
          <p:nvSpPr>
            <p:cNvPr id="27656" name="Text Box 36"/>
            <p:cNvSpPr txBox="1">
              <a:spLocks noChangeArrowheads="1"/>
            </p:cNvSpPr>
            <p:nvPr/>
          </p:nvSpPr>
          <p:spPr bwMode="auto">
            <a:xfrm>
              <a:off x="4032" y="2016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27657" name="Text Box 37"/>
            <p:cNvSpPr txBox="1">
              <a:spLocks noChangeArrowheads="1"/>
            </p:cNvSpPr>
            <p:nvPr/>
          </p:nvSpPr>
          <p:spPr bwMode="auto">
            <a:xfrm>
              <a:off x="2449" y="1440"/>
              <a:ext cx="191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8</a:t>
              </a:r>
            </a:p>
          </p:txBody>
        </p:sp>
        <p:sp>
          <p:nvSpPr>
            <p:cNvPr id="27658" name="Text Box 38"/>
            <p:cNvSpPr txBox="1">
              <a:spLocks noChangeArrowheads="1"/>
            </p:cNvSpPr>
            <p:nvPr/>
          </p:nvSpPr>
          <p:spPr bwMode="auto">
            <a:xfrm>
              <a:off x="1728" y="1440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27659" name="Text Box 39"/>
            <p:cNvSpPr txBox="1">
              <a:spLocks noChangeArrowheads="1"/>
            </p:cNvSpPr>
            <p:nvPr/>
          </p:nvSpPr>
          <p:spPr bwMode="auto">
            <a:xfrm>
              <a:off x="3648" y="1968"/>
              <a:ext cx="19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8</a:t>
              </a:r>
            </a:p>
          </p:txBody>
        </p:sp>
        <p:sp>
          <p:nvSpPr>
            <p:cNvPr id="27660" name="Text Box 40"/>
            <p:cNvSpPr txBox="1">
              <a:spLocks noChangeArrowheads="1"/>
            </p:cNvSpPr>
            <p:nvPr/>
          </p:nvSpPr>
          <p:spPr bwMode="auto">
            <a:xfrm>
              <a:off x="2592" y="960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27661" name="Text Box 41"/>
            <p:cNvSpPr txBox="1">
              <a:spLocks noChangeArrowheads="1"/>
            </p:cNvSpPr>
            <p:nvPr/>
          </p:nvSpPr>
          <p:spPr bwMode="auto">
            <a:xfrm>
              <a:off x="1344" y="1824"/>
              <a:ext cx="19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</a:t>
              </a:r>
            </a:p>
          </p:txBody>
        </p:sp>
        <p:sp>
          <p:nvSpPr>
            <p:cNvPr id="27662" name="Text Box 42"/>
            <p:cNvSpPr txBox="1">
              <a:spLocks noChangeArrowheads="1"/>
            </p:cNvSpPr>
            <p:nvPr/>
          </p:nvSpPr>
          <p:spPr bwMode="auto">
            <a:xfrm>
              <a:off x="4512" y="2304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27663" name="Text Box 43"/>
            <p:cNvSpPr txBox="1">
              <a:spLocks noChangeArrowheads="1"/>
            </p:cNvSpPr>
            <p:nvPr/>
          </p:nvSpPr>
          <p:spPr bwMode="auto">
            <a:xfrm>
              <a:off x="3600" y="2544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27664" name="Text Box 44"/>
            <p:cNvSpPr txBox="1">
              <a:spLocks noChangeArrowheads="1"/>
            </p:cNvSpPr>
            <p:nvPr/>
          </p:nvSpPr>
          <p:spPr bwMode="auto">
            <a:xfrm>
              <a:off x="3024" y="2544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4</a:t>
              </a:r>
            </a:p>
          </p:txBody>
        </p:sp>
        <p:sp>
          <p:nvSpPr>
            <p:cNvPr id="27665" name="Text Box 45"/>
            <p:cNvSpPr txBox="1">
              <a:spLocks noChangeArrowheads="1"/>
            </p:cNvSpPr>
            <p:nvPr/>
          </p:nvSpPr>
          <p:spPr bwMode="auto">
            <a:xfrm>
              <a:off x="2352" y="2304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4</a:t>
              </a:r>
            </a:p>
          </p:txBody>
        </p:sp>
        <p:sp>
          <p:nvSpPr>
            <p:cNvPr id="27666" name="Text Box 46"/>
            <p:cNvSpPr txBox="1">
              <a:spLocks noChangeArrowheads="1"/>
            </p:cNvSpPr>
            <p:nvPr/>
          </p:nvSpPr>
          <p:spPr bwMode="auto">
            <a:xfrm>
              <a:off x="2208" y="2640"/>
              <a:ext cx="288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15</a:t>
              </a:r>
            </a:p>
          </p:txBody>
        </p:sp>
        <p:sp>
          <p:nvSpPr>
            <p:cNvPr id="27667" name="Text Box 47"/>
            <p:cNvSpPr txBox="1">
              <a:spLocks noChangeArrowheads="1"/>
            </p:cNvSpPr>
            <p:nvPr/>
          </p:nvSpPr>
          <p:spPr bwMode="auto">
            <a:xfrm>
              <a:off x="1248" y="2352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27668" name="Text Box 48"/>
            <p:cNvSpPr txBox="1">
              <a:spLocks noChangeArrowheads="1"/>
            </p:cNvSpPr>
            <p:nvPr/>
          </p:nvSpPr>
          <p:spPr bwMode="auto">
            <a:xfrm>
              <a:off x="4080" y="1248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</a:t>
              </a:r>
            </a:p>
          </p:txBody>
        </p:sp>
        <p:sp>
          <p:nvSpPr>
            <p:cNvPr id="27669" name="Text Box 49"/>
            <p:cNvSpPr txBox="1">
              <a:spLocks noChangeArrowheads="1"/>
            </p:cNvSpPr>
            <p:nvPr/>
          </p:nvSpPr>
          <p:spPr bwMode="auto">
            <a:xfrm>
              <a:off x="4704" y="1344"/>
              <a:ext cx="192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cxnSp>
          <p:nvCxnSpPr>
            <p:cNvPr id="27670" name="AutoShape 50"/>
            <p:cNvCxnSpPr>
              <a:cxnSpLocks noChangeShapeType="1"/>
              <a:stCxn id="27677" idx="6"/>
              <a:endCxn id="27683" idx="2"/>
            </p:cNvCxnSpPr>
            <p:nvPr/>
          </p:nvCxnSpPr>
          <p:spPr bwMode="auto">
            <a:xfrm flipV="1">
              <a:off x="2918" y="2707"/>
              <a:ext cx="1323" cy="119"/>
            </a:xfrm>
            <a:prstGeom prst="straightConnector1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27671" name="Text Box 51"/>
            <p:cNvSpPr txBox="1">
              <a:spLocks noChangeArrowheads="1"/>
            </p:cNvSpPr>
            <p:nvPr/>
          </p:nvSpPr>
          <p:spPr bwMode="auto">
            <a:xfrm>
              <a:off x="2929" y="1632"/>
              <a:ext cx="191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ea typeface="ＭＳ Ｐゴシック" panose="020B0600070205080204" pitchFamily="34" charset="-128"/>
              </a:rPr>
              <a:t>Lecturer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Instructor: </a:t>
            </a:r>
            <a:r>
              <a:rPr lang="tr-TR" altLang="en-US" smtClean="0">
                <a:solidFill>
                  <a:schemeClr val="hlink"/>
                </a:solidFill>
                <a:ea typeface="ＭＳ Ｐゴシック" panose="020B0600070205080204" pitchFamily="34" charset="-128"/>
              </a:rPr>
              <a:t>Assoc. Prof Dr. Mehmet S Güzel </a:t>
            </a:r>
            <a:endParaRPr lang="en-US" altLang="en-US" smtClean="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Office hours: Tuesday, </a:t>
            </a:r>
            <a:r>
              <a:rPr lang="tr-TR" altLang="en-US" smtClean="0">
                <a:ea typeface="ＭＳ Ｐゴシック" panose="020B0600070205080204" pitchFamily="34" charset="-128"/>
              </a:rPr>
              <a:t>1</a:t>
            </a:r>
            <a:r>
              <a:rPr lang="en-US" altLang="en-US" smtClean="0">
                <a:ea typeface="ＭＳ Ｐゴシック" panose="020B0600070205080204" pitchFamily="34" charset="-128"/>
              </a:rPr>
              <a:t>:30-</a:t>
            </a:r>
            <a:r>
              <a:rPr lang="tr-TR" altLang="en-US" smtClean="0">
                <a:ea typeface="ＭＳ Ｐゴシック" panose="020B0600070205080204" pitchFamily="34" charset="-128"/>
              </a:rPr>
              <a:t>2</a:t>
            </a:r>
            <a:r>
              <a:rPr lang="en-US" altLang="en-US" smtClean="0">
                <a:ea typeface="ＭＳ Ｐゴシック" panose="020B0600070205080204" pitchFamily="34" charset="-128"/>
              </a:rPr>
              <a:t>:30pm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Open door policy – don’t hesitate to stop by!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Watch the course website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Assignments,</a:t>
            </a:r>
            <a:r>
              <a:rPr lang="tr-TR" altLang="en-US" smtClean="0">
                <a:ea typeface="ＭＳ Ｐゴシック" panose="020B0600070205080204" pitchFamily="34" charset="-128"/>
              </a:rPr>
              <a:t> lab tutorials, </a:t>
            </a:r>
            <a:r>
              <a:rPr lang="en-US" altLang="en-US" smtClean="0">
                <a:ea typeface="ＭＳ Ｐゴシック" panose="020B0600070205080204" pitchFamily="34" charset="-128"/>
              </a:rPr>
              <a:t> lecture notes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32" indent="-28574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2971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160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349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537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726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8914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103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Char char="•"/>
            </a:pPr>
            <a:r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t>slide </a:t>
            </a:r>
            <a:fld id="{DD1FAF00-B09D-4A9B-921E-9E64A11DDA64}" type="slidenum"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pPr eaLnBrk="1" hangingPunct="1">
                <a:spcBef>
                  <a:spcPct val="20000"/>
                </a:spcBef>
                <a:buClr>
                  <a:schemeClr val="accent2"/>
                </a:buClr>
                <a:buSzTx/>
                <a:buFontTx/>
                <a:buChar char="•"/>
              </a:pPr>
              <a:t>2</a:t>
            </a:fld>
            <a:endParaRPr lang="en-US" altLang="en-US" sz="1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43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8415" y="320040"/>
            <a:ext cx="7800850" cy="585216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57200" y="1859340"/>
            <a:ext cx="9829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10B38"/>
                </a:solidFill>
                <a:latin typeface="erdana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Depth-first search 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is</a:t>
            </a:r>
            <a:r>
              <a:rPr lang="tr-TR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recursive algorithm for traversing a tree or graph data structure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endParaRPr lang="tr-TR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It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is called the depth-first search because it starts from the root node and 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follows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each path to its greatest depth node before moving to the next path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endParaRPr lang="tr-TR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DFS uses a stack data structure for its implementation.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The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process of the DFS algorithm is similar to the BFS algorithm.</a:t>
            </a:r>
            <a:endParaRPr lang="en-US" b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40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Depth-First Search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66799"/>
            <a:ext cx="7518142" cy="548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Breadth-First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33600" y="457200"/>
            <a:ext cx="7802880" cy="5852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0636" y="2160588"/>
            <a:ext cx="603076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41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Breadth-First Search</a:t>
            </a: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3219447" y="3498853"/>
            <a:ext cx="5486400" cy="3355591"/>
            <a:chOff x="48" y="2332"/>
            <a:chExt cx="3456" cy="2406"/>
          </a:xfrm>
        </p:grpSpPr>
        <p:sp>
          <p:nvSpPr>
            <p:cNvPr id="20539" name="Text Box 4"/>
            <p:cNvSpPr txBox="1">
              <a:spLocks noChangeArrowheads="1"/>
            </p:cNvSpPr>
            <p:nvPr/>
          </p:nvSpPr>
          <p:spPr bwMode="auto">
            <a:xfrm>
              <a:off x="1728" y="2332"/>
              <a:ext cx="624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/>
                <a:t>S</a:t>
              </a:r>
            </a:p>
          </p:txBody>
        </p:sp>
        <p:sp>
          <p:nvSpPr>
            <p:cNvPr id="20540" name="Text Box 5"/>
            <p:cNvSpPr txBox="1">
              <a:spLocks noChangeArrowheads="1"/>
            </p:cNvSpPr>
            <p:nvPr/>
          </p:nvSpPr>
          <p:spPr bwMode="auto">
            <a:xfrm>
              <a:off x="48" y="3417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a</a:t>
              </a:r>
            </a:p>
          </p:txBody>
        </p:sp>
        <p:sp>
          <p:nvSpPr>
            <p:cNvPr id="20541" name="Text Box 6"/>
            <p:cNvSpPr txBox="1">
              <a:spLocks noChangeArrowheads="1"/>
            </p:cNvSpPr>
            <p:nvPr/>
          </p:nvSpPr>
          <p:spPr bwMode="auto">
            <a:xfrm>
              <a:off x="48" y="3033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b</a:t>
              </a:r>
            </a:p>
          </p:txBody>
        </p:sp>
        <p:sp>
          <p:nvSpPr>
            <p:cNvPr id="20542" name="Text Box 7"/>
            <p:cNvSpPr txBox="1">
              <a:spLocks noChangeArrowheads="1"/>
            </p:cNvSpPr>
            <p:nvPr/>
          </p:nvSpPr>
          <p:spPr bwMode="auto">
            <a:xfrm>
              <a:off x="384" y="2688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d</a:t>
              </a:r>
            </a:p>
          </p:txBody>
        </p:sp>
        <p:sp>
          <p:nvSpPr>
            <p:cNvPr id="20543" name="Text Box 8"/>
            <p:cNvSpPr txBox="1">
              <a:spLocks noChangeArrowheads="1"/>
            </p:cNvSpPr>
            <p:nvPr/>
          </p:nvSpPr>
          <p:spPr bwMode="auto">
            <a:xfrm>
              <a:off x="3264" y="2640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p</a:t>
              </a:r>
            </a:p>
          </p:txBody>
        </p:sp>
        <p:sp>
          <p:nvSpPr>
            <p:cNvPr id="20544" name="Text Box 9"/>
            <p:cNvSpPr txBox="1">
              <a:spLocks noChangeArrowheads="1"/>
            </p:cNvSpPr>
            <p:nvPr/>
          </p:nvSpPr>
          <p:spPr bwMode="auto">
            <a:xfrm>
              <a:off x="480" y="3417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a</a:t>
              </a:r>
            </a:p>
          </p:txBody>
        </p:sp>
        <p:sp>
          <p:nvSpPr>
            <p:cNvPr id="20545" name="Text Box 10"/>
            <p:cNvSpPr txBox="1">
              <a:spLocks noChangeArrowheads="1"/>
            </p:cNvSpPr>
            <p:nvPr/>
          </p:nvSpPr>
          <p:spPr bwMode="auto">
            <a:xfrm>
              <a:off x="480" y="3033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c</a:t>
              </a:r>
            </a:p>
          </p:txBody>
        </p:sp>
        <p:cxnSp>
          <p:nvCxnSpPr>
            <p:cNvPr id="20546" name="AutoShape 11"/>
            <p:cNvCxnSpPr>
              <a:cxnSpLocks noChangeShapeType="1"/>
              <a:stCxn id="20542" idx="2"/>
              <a:endCxn id="20541" idx="0"/>
            </p:cNvCxnSpPr>
            <p:nvPr/>
          </p:nvCxnSpPr>
          <p:spPr bwMode="auto">
            <a:xfrm flipH="1">
              <a:off x="168" y="2953"/>
              <a:ext cx="336" cy="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47" name="AutoShape 12"/>
            <p:cNvCxnSpPr>
              <a:cxnSpLocks noChangeShapeType="1"/>
              <a:stCxn id="20542" idx="2"/>
              <a:endCxn id="20545" idx="0"/>
            </p:cNvCxnSpPr>
            <p:nvPr/>
          </p:nvCxnSpPr>
          <p:spPr bwMode="auto">
            <a:xfrm>
              <a:off x="504" y="2953"/>
              <a:ext cx="96" cy="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48" name="AutoShape 13"/>
            <p:cNvCxnSpPr>
              <a:cxnSpLocks noChangeShapeType="1"/>
              <a:stCxn id="20541" idx="2"/>
              <a:endCxn id="20540" idx="0"/>
            </p:cNvCxnSpPr>
            <p:nvPr/>
          </p:nvCxnSpPr>
          <p:spPr bwMode="auto">
            <a:xfrm>
              <a:off x="168" y="3298"/>
              <a:ext cx="0" cy="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49" name="AutoShape 14"/>
            <p:cNvCxnSpPr>
              <a:cxnSpLocks noChangeShapeType="1"/>
              <a:stCxn id="20545" idx="2"/>
              <a:endCxn id="20544" idx="0"/>
            </p:cNvCxnSpPr>
            <p:nvPr/>
          </p:nvCxnSpPr>
          <p:spPr bwMode="auto">
            <a:xfrm>
              <a:off x="600" y="3298"/>
              <a:ext cx="0" cy="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20550" name="Group 15"/>
            <p:cNvGrpSpPr>
              <a:grpSpLocks/>
            </p:cNvGrpSpPr>
            <p:nvPr/>
          </p:nvGrpSpPr>
          <p:grpSpPr bwMode="auto">
            <a:xfrm>
              <a:off x="1776" y="2640"/>
              <a:ext cx="1104" cy="1714"/>
              <a:chOff x="1152" y="2640"/>
              <a:chExt cx="1104" cy="1714"/>
            </a:xfrm>
          </p:grpSpPr>
          <p:sp>
            <p:nvSpPr>
              <p:cNvPr id="20577" name="Text Box 16"/>
              <p:cNvSpPr txBox="1">
                <a:spLocks noChangeArrowheads="1"/>
              </p:cNvSpPr>
              <p:nvPr/>
            </p:nvSpPr>
            <p:spPr bwMode="auto">
              <a:xfrm>
                <a:off x="1536" y="2640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e</a:t>
                </a:r>
              </a:p>
            </p:txBody>
          </p:sp>
          <p:sp>
            <p:nvSpPr>
              <p:cNvPr id="20578" name="Text Box 17"/>
              <p:cNvSpPr txBox="1">
                <a:spLocks noChangeArrowheads="1"/>
              </p:cNvSpPr>
              <p:nvPr/>
            </p:nvSpPr>
            <p:spPr bwMode="auto">
              <a:xfrm>
                <a:off x="1152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p</a:t>
                </a:r>
              </a:p>
            </p:txBody>
          </p:sp>
          <p:sp>
            <p:nvSpPr>
              <p:cNvPr id="20579" name="Text Box 18"/>
              <p:cNvSpPr txBox="1">
                <a:spLocks noChangeArrowheads="1"/>
              </p:cNvSpPr>
              <p:nvPr/>
            </p:nvSpPr>
            <p:spPr bwMode="auto">
              <a:xfrm>
                <a:off x="1296" y="3024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h</a:t>
                </a:r>
              </a:p>
            </p:txBody>
          </p:sp>
          <p:sp>
            <p:nvSpPr>
              <p:cNvPr id="20580" name="Text Box 19"/>
              <p:cNvSpPr txBox="1">
                <a:spLocks noChangeArrowheads="1"/>
              </p:cNvSpPr>
              <p:nvPr/>
            </p:nvSpPr>
            <p:spPr bwMode="auto">
              <a:xfrm>
                <a:off x="1728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f</a:t>
                </a:r>
              </a:p>
            </p:txBody>
          </p:sp>
          <p:sp>
            <p:nvSpPr>
              <p:cNvPr id="20581" name="Text Box 20"/>
              <p:cNvSpPr txBox="1">
                <a:spLocks noChangeArrowheads="1"/>
              </p:cNvSpPr>
              <p:nvPr/>
            </p:nvSpPr>
            <p:spPr bwMode="auto">
              <a:xfrm>
                <a:off x="1728" y="3024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r</a:t>
                </a:r>
              </a:p>
            </p:txBody>
          </p:sp>
          <p:sp>
            <p:nvSpPr>
              <p:cNvPr id="20582" name="Text Box 21"/>
              <p:cNvSpPr txBox="1">
                <a:spLocks noChangeArrowheads="1"/>
              </p:cNvSpPr>
              <p:nvPr/>
            </p:nvSpPr>
            <p:spPr bwMode="auto">
              <a:xfrm>
                <a:off x="1440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q</a:t>
                </a:r>
              </a:p>
            </p:txBody>
          </p:sp>
          <p:sp>
            <p:nvSpPr>
              <p:cNvPr id="20583" name="Text Box 22"/>
              <p:cNvSpPr txBox="1">
                <a:spLocks noChangeArrowheads="1"/>
              </p:cNvSpPr>
              <p:nvPr/>
            </p:nvSpPr>
            <p:spPr bwMode="auto">
              <a:xfrm>
                <a:off x="1152" y="3753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q</a:t>
                </a:r>
              </a:p>
            </p:txBody>
          </p:sp>
          <p:sp>
            <p:nvSpPr>
              <p:cNvPr id="20584" name="Text Box 23"/>
              <p:cNvSpPr txBox="1">
                <a:spLocks noChangeArrowheads="1"/>
              </p:cNvSpPr>
              <p:nvPr/>
            </p:nvSpPr>
            <p:spPr bwMode="auto">
              <a:xfrm>
                <a:off x="1584" y="3753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c</a:t>
                </a:r>
              </a:p>
            </p:txBody>
          </p:sp>
          <p:sp>
            <p:nvSpPr>
              <p:cNvPr id="20585" name="Text Box 24"/>
              <p:cNvSpPr txBox="1">
                <a:spLocks noChangeArrowheads="1"/>
              </p:cNvSpPr>
              <p:nvPr/>
            </p:nvSpPr>
            <p:spPr bwMode="auto">
              <a:xfrm>
                <a:off x="1776" y="3792"/>
                <a:ext cx="480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600" dirty="0"/>
                  <a:t>G</a:t>
                </a:r>
              </a:p>
            </p:txBody>
          </p:sp>
          <p:sp>
            <p:nvSpPr>
              <p:cNvPr id="20586" name="Text Box 25"/>
              <p:cNvSpPr txBox="1">
                <a:spLocks noChangeArrowheads="1"/>
              </p:cNvSpPr>
              <p:nvPr/>
            </p:nvSpPr>
            <p:spPr bwMode="auto">
              <a:xfrm>
                <a:off x="1584" y="4089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a</a:t>
                </a:r>
              </a:p>
            </p:txBody>
          </p:sp>
          <p:cxnSp>
            <p:nvCxnSpPr>
              <p:cNvPr id="20587" name="AutoShape 26"/>
              <p:cNvCxnSpPr>
                <a:cxnSpLocks noChangeShapeType="1"/>
                <a:stCxn id="20577" idx="2"/>
                <a:endCxn id="20579" idx="0"/>
              </p:cNvCxnSpPr>
              <p:nvPr/>
            </p:nvCxnSpPr>
            <p:spPr bwMode="auto">
              <a:xfrm flipH="1">
                <a:off x="1416" y="2905"/>
                <a:ext cx="240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88" name="AutoShape 27"/>
              <p:cNvCxnSpPr>
                <a:cxnSpLocks noChangeShapeType="1"/>
                <a:stCxn id="20577" idx="2"/>
                <a:endCxn id="20581" idx="0"/>
              </p:cNvCxnSpPr>
              <p:nvPr/>
            </p:nvCxnSpPr>
            <p:spPr bwMode="auto">
              <a:xfrm>
                <a:off x="1656" y="2905"/>
                <a:ext cx="192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89" name="AutoShape 28"/>
              <p:cNvCxnSpPr>
                <a:cxnSpLocks noChangeShapeType="1"/>
                <a:stCxn id="20579" idx="2"/>
                <a:endCxn id="20578" idx="0"/>
              </p:cNvCxnSpPr>
              <p:nvPr/>
            </p:nvCxnSpPr>
            <p:spPr bwMode="auto">
              <a:xfrm flipH="1">
                <a:off x="1272" y="3289"/>
                <a:ext cx="144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0" name="AutoShape 29"/>
              <p:cNvCxnSpPr>
                <a:cxnSpLocks noChangeShapeType="1"/>
                <a:stCxn id="20579" idx="2"/>
                <a:endCxn id="20582" idx="0"/>
              </p:cNvCxnSpPr>
              <p:nvPr/>
            </p:nvCxnSpPr>
            <p:spPr bwMode="auto">
              <a:xfrm>
                <a:off x="1416" y="3289"/>
                <a:ext cx="144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1" name="AutoShape 30"/>
              <p:cNvCxnSpPr>
                <a:cxnSpLocks noChangeShapeType="1"/>
                <a:stCxn id="20581" idx="2"/>
                <a:endCxn id="20580" idx="0"/>
              </p:cNvCxnSpPr>
              <p:nvPr/>
            </p:nvCxnSpPr>
            <p:spPr bwMode="auto">
              <a:xfrm>
                <a:off x="1848" y="3289"/>
                <a:ext cx="0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2" name="AutoShape 31"/>
              <p:cNvCxnSpPr>
                <a:cxnSpLocks noChangeShapeType="1"/>
                <a:stCxn id="20578" idx="2"/>
                <a:endCxn id="20583" idx="0"/>
              </p:cNvCxnSpPr>
              <p:nvPr/>
            </p:nvCxnSpPr>
            <p:spPr bwMode="auto">
              <a:xfrm>
                <a:off x="1272" y="3673"/>
                <a:ext cx="0" cy="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3" name="AutoShape 32"/>
              <p:cNvCxnSpPr>
                <a:cxnSpLocks noChangeShapeType="1"/>
                <a:stCxn id="20580" idx="2"/>
                <a:endCxn id="20584" idx="0"/>
              </p:cNvCxnSpPr>
              <p:nvPr/>
            </p:nvCxnSpPr>
            <p:spPr bwMode="auto">
              <a:xfrm flipH="1">
                <a:off x="1704" y="3673"/>
                <a:ext cx="144" cy="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4" name="AutoShape 33"/>
              <p:cNvCxnSpPr>
                <a:cxnSpLocks noChangeShapeType="1"/>
                <a:stCxn id="20580" idx="2"/>
                <a:endCxn id="20585" idx="0"/>
              </p:cNvCxnSpPr>
              <p:nvPr/>
            </p:nvCxnSpPr>
            <p:spPr bwMode="auto">
              <a:xfrm>
                <a:off x="1848" y="3673"/>
                <a:ext cx="168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95" name="AutoShape 34"/>
              <p:cNvCxnSpPr>
                <a:cxnSpLocks noChangeShapeType="1"/>
                <a:stCxn id="20584" idx="2"/>
                <a:endCxn id="20586" idx="0"/>
              </p:cNvCxnSpPr>
              <p:nvPr/>
            </p:nvCxnSpPr>
            <p:spPr bwMode="auto">
              <a:xfrm>
                <a:off x="1704" y="4018"/>
                <a:ext cx="0" cy="7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sp>
          <p:nvSpPr>
            <p:cNvPr id="20551" name="Text Box 35"/>
            <p:cNvSpPr txBox="1">
              <a:spLocks noChangeArrowheads="1"/>
            </p:cNvSpPr>
            <p:nvPr/>
          </p:nvSpPr>
          <p:spPr bwMode="auto">
            <a:xfrm>
              <a:off x="3264" y="2994"/>
              <a:ext cx="2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/>
                <a:t>q</a:t>
              </a:r>
            </a:p>
          </p:txBody>
        </p:sp>
        <p:cxnSp>
          <p:nvCxnSpPr>
            <p:cNvPr id="20552" name="AutoShape 36"/>
            <p:cNvCxnSpPr>
              <a:cxnSpLocks noChangeShapeType="1"/>
              <a:stCxn id="20543" idx="2"/>
              <a:endCxn id="20551" idx="0"/>
            </p:cNvCxnSpPr>
            <p:nvPr/>
          </p:nvCxnSpPr>
          <p:spPr bwMode="auto">
            <a:xfrm>
              <a:off x="3384" y="2905"/>
              <a:ext cx="0" cy="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20553" name="Group 37"/>
            <p:cNvGrpSpPr>
              <a:grpSpLocks/>
            </p:cNvGrpSpPr>
            <p:nvPr/>
          </p:nvGrpSpPr>
          <p:grpSpPr bwMode="auto">
            <a:xfrm>
              <a:off x="624" y="3024"/>
              <a:ext cx="1104" cy="1714"/>
              <a:chOff x="1152" y="2640"/>
              <a:chExt cx="1104" cy="1714"/>
            </a:xfrm>
          </p:grpSpPr>
          <p:sp>
            <p:nvSpPr>
              <p:cNvPr id="20558" name="Text Box 38"/>
              <p:cNvSpPr txBox="1">
                <a:spLocks noChangeArrowheads="1"/>
              </p:cNvSpPr>
              <p:nvPr/>
            </p:nvSpPr>
            <p:spPr bwMode="auto">
              <a:xfrm>
                <a:off x="1536" y="2640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e</a:t>
                </a:r>
              </a:p>
            </p:txBody>
          </p:sp>
          <p:sp>
            <p:nvSpPr>
              <p:cNvPr id="20559" name="Text Box 39"/>
              <p:cNvSpPr txBox="1">
                <a:spLocks noChangeArrowheads="1"/>
              </p:cNvSpPr>
              <p:nvPr/>
            </p:nvSpPr>
            <p:spPr bwMode="auto">
              <a:xfrm>
                <a:off x="1152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p</a:t>
                </a:r>
              </a:p>
            </p:txBody>
          </p:sp>
          <p:sp>
            <p:nvSpPr>
              <p:cNvPr id="20560" name="Text Box 40"/>
              <p:cNvSpPr txBox="1">
                <a:spLocks noChangeArrowheads="1"/>
              </p:cNvSpPr>
              <p:nvPr/>
            </p:nvSpPr>
            <p:spPr bwMode="auto">
              <a:xfrm>
                <a:off x="1296" y="3024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h</a:t>
                </a:r>
              </a:p>
            </p:txBody>
          </p:sp>
          <p:sp>
            <p:nvSpPr>
              <p:cNvPr id="20561" name="Text Box 41"/>
              <p:cNvSpPr txBox="1">
                <a:spLocks noChangeArrowheads="1"/>
              </p:cNvSpPr>
              <p:nvPr/>
            </p:nvSpPr>
            <p:spPr bwMode="auto">
              <a:xfrm>
                <a:off x="1728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f</a:t>
                </a:r>
              </a:p>
            </p:txBody>
          </p:sp>
          <p:sp>
            <p:nvSpPr>
              <p:cNvPr id="20562" name="Text Box 42"/>
              <p:cNvSpPr txBox="1">
                <a:spLocks noChangeArrowheads="1"/>
              </p:cNvSpPr>
              <p:nvPr/>
            </p:nvSpPr>
            <p:spPr bwMode="auto">
              <a:xfrm>
                <a:off x="1728" y="3024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r</a:t>
                </a:r>
              </a:p>
            </p:txBody>
          </p:sp>
          <p:sp>
            <p:nvSpPr>
              <p:cNvPr id="20563" name="Text Box 43"/>
              <p:cNvSpPr txBox="1">
                <a:spLocks noChangeArrowheads="1"/>
              </p:cNvSpPr>
              <p:nvPr/>
            </p:nvSpPr>
            <p:spPr bwMode="auto">
              <a:xfrm>
                <a:off x="1440" y="3408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q</a:t>
                </a:r>
              </a:p>
            </p:txBody>
          </p:sp>
          <p:sp>
            <p:nvSpPr>
              <p:cNvPr id="20564" name="Text Box 44"/>
              <p:cNvSpPr txBox="1">
                <a:spLocks noChangeArrowheads="1"/>
              </p:cNvSpPr>
              <p:nvPr/>
            </p:nvSpPr>
            <p:spPr bwMode="auto">
              <a:xfrm>
                <a:off x="1152" y="3753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q</a:t>
                </a:r>
              </a:p>
            </p:txBody>
          </p:sp>
          <p:sp>
            <p:nvSpPr>
              <p:cNvPr id="20565" name="Text Box 45"/>
              <p:cNvSpPr txBox="1">
                <a:spLocks noChangeArrowheads="1"/>
              </p:cNvSpPr>
              <p:nvPr/>
            </p:nvSpPr>
            <p:spPr bwMode="auto">
              <a:xfrm>
                <a:off x="1584" y="3753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c</a:t>
                </a:r>
              </a:p>
            </p:txBody>
          </p:sp>
          <p:sp>
            <p:nvSpPr>
              <p:cNvPr id="20566" name="Text Box 46"/>
              <p:cNvSpPr txBox="1">
                <a:spLocks noChangeArrowheads="1"/>
              </p:cNvSpPr>
              <p:nvPr/>
            </p:nvSpPr>
            <p:spPr bwMode="auto">
              <a:xfrm>
                <a:off x="1776" y="3792"/>
                <a:ext cx="480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600" i="1" dirty="0"/>
                  <a:t>G</a:t>
                </a:r>
              </a:p>
            </p:txBody>
          </p:sp>
          <p:sp>
            <p:nvSpPr>
              <p:cNvPr id="20567" name="Text Box 47"/>
              <p:cNvSpPr txBox="1">
                <a:spLocks noChangeArrowheads="1"/>
              </p:cNvSpPr>
              <p:nvPr/>
            </p:nvSpPr>
            <p:spPr bwMode="auto">
              <a:xfrm>
                <a:off x="1584" y="4089"/>
                <a:ext cx="240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i="1"/>
                  <a:t>a</a:t>
                </a:r>
              </a:p>
            </p:txBody>
          </p:sp>
          <p:cxnSp>
            <p:nvCxnSpPr>
              <p:cNvPr id="20568" name="AutoShape 48"/>
              <p:cNvCxnSpPr>
                <a:cxnSpLocks noChangeShapeType="1"/>
                <a:stCxn id="20558" idx="2"/>
                <a:endCxn id="20560" idx="0"/>
              </p:cNvCxnSpPr>
              <p:nvPr/>
            </p:nvCxnSpPr>
            <p:spPr bwMode="auto">
              <a:xfrm flipH="1">
                <a:off x="1416" y="2905"/>
                <a:ext cx="240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69" name="AutoShape 49"/>
              <p:cNvCxnSpPr>
                <a:cxnSpLocks noChangeShapeType="1"/>
                <a:stCxn id="20558" idx="2"/>
                <a:endCxn id="20562" idx="0"/>
              </p:cNvCxnSpPr>
              <p:nvPr/>
            </p:nvCxnSpPr>
            <p:spPr bwMode="auto">
              <a:xfrm>
                <a:off x="1656" y="2905"/>
                <a:ext cx="192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0" name="AutoShape 50"/>
              <p:cNvCxnSpPr>
                <a:cxnSpLocks noChangeShapeType="1"/>
                <a:stCxn id="20560" idx="2"/>
                <a:endCxn id="20559" idx="0"/>
              </p:cNvCxnSpPr>
              <p:nvPr/>
            </p:nvCxnSpPr>
            <p:spPr bwMode="auto">
              <a:xfrm flipH="1">
                <a:off x="1272" y="3289"/>
                <a:ext cx="144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1" name="AutoShape 51"/>
              <p:cNvCxnSpPr>
                <a:cxnSpLocks noChangeShapeType="1"/>
                <a:stCxn id="20560" idx="2"/>
                <a:endCxn id="20563" idx="0"/>
              </p:cNvCxnSpPr>
              <p:nvPr/>
            </p:nvCxnSpPr>
            <p:spPr bwMode="auto">
              <a:xfrm>
                <a:off x="1416" y="3289"/>
                <a:ext cx="144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2" name="AutoShape 52"/>
              <p:cNvCxnSpPr>
                <a:cxnSpLocks noChangeShapeType="1"/>
                <a:stCxn id="20562" idx="2"/>
                <a:endCxn id="20561" idx="0"/>
              </p:cNvCxnSpPr>
              <p:nvPr/>
            </p:nvCxnSpPr>
            <p:spPr bwMode="auto">
              <a:xfrm>
                <a:off x="1848" y="3289"/>
                <a:ext cx="0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3" name="AutoShape 53"/>
              <p:cNvCxnSpPr>
                <a:cxnSpLocks noChangeShapeType="1"/>
                <a:stCxn id="20559" idx="2"/>
                <a:endCxn id="20564" idx="0"/>
              </p:cNvCxnSpPr>
              <p:nvPr/>
            </p:nvCxnSpPr>
            <p:spPr bwMode="auto">
              <a:xfrm>
                <a:off x="1272" y="3673"/>
                <a:ext cx="0" cy="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4" name="AutoShape 54"/>
              <p:cNvCxnSpPr>
                <a:cxnSpLocks noChangeShapeType="1"/>
                <a:stCxn id="20561" idx="2"/>
                <a:endCxn id="20565" idx="0"/>
              </p:cNvCxnSpPr>
              <p:nvPr/>
            </p:nvCxnSpPr>
            <p:spPr bwMode="auto">
              <a:xfrm flipH="1">
                <a:off x="1704" y="3673"/>
                <a:ext cx="144" cy="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5" name="AutoShape 55"/>
              <p:cNvCxnSpPr>
                <a:cxnSpLocks noChangeShapeType="1"/>
                <a:stCxn id="20561" idx="2"/>
                <a:endCxn id="20566" idx="0"/>
              </p:cNvCxnSpPr>
              <p:nvPr/>
            </p:nvCxnSpPr>
            <p:spPr bwMode="auto">
              <a:xfrm>
                <a:off x="1848" y="3673"/>
                <a:ext cx="168" cy="1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20576" name="AutoShape 56"/>
              <p:cNvCxnSpPr>
                <a:cxnSpLocks noChangeShapeType="1"/>
                <a:stCxn id="20565" idx="2"/>
                <a:endCxn id="20567" idx="0"/>
              </p:cNvCxnSpPr>
              <p:nvPr/>
            </p:nvCxnSpPr>
            <p:spPr bwMode="auto">
              <a:xfrm>
                <a:off x="1704" y="4018"/>
                <a:ext cx="0" cy="7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20554" name="AutoShape 57"/>
            <p:cNvCxnSpPr>
              <a:cxnSpLocks noChangeShapeType="1"/>
              <a:stCxn id="20542" idx="2"/>
              <a:endCxn id="20558" idx="0"/>
            </p:cNvCxnSpPr>
            <p:nvPr/>
          </p:nvCxnSpPr>
          <p:spPr bwMode="auto">
            <a:xfrm>
              <a:off x="504" y="2953"/>
              <a:ext cx="624" cy="7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55" name="AutoShape 58"/>
            <p:cNvCxnSpPr>
              <a:cxnSpLocks noChangeShapeType="1"/>
              <a:stCxn id="20539" idx="2"/>
              <a:endCxn id="20542" idx="0"/>
            </p:cNvCxnSpPr>
            <p:nvPr/>
          </p:nvCxnSpPr>
          <p:spPr bwMode="auto">
            <a:xfrm flipH="1">
              <a:off x="504" y="2575"/>
              <a:ext cx="1536" cy="1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56" name="AutoShape 59"/>
            <p:cNvCxnSpPr>
              <a:cxnSpLocks noChangeShapeType="1"/>
              <a:stCxn id="20539" idx="2"/>
              <a:endCxn id="20577" idx="0"/>
            </p:cNvCxnSpPr>
            <p:nvPr/>
          </p:nvCxnSpPr>
          <p:spPr bwMode="auto">
            <a:xfrm>
              <a:off x="2040" y="2575"/>
              <a:ext cx="240" cy="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57" name="AutoShape 60"/>
            <p:cNvCxnSpPr>
              <a:cxnSpLocks noChangeShapeType="1"/>
              <a:stCxn id="20539" idx="2"/>
              <a:endCxn id="20543" idx="0"/>
            </p:cNvCxnSpPr>
            <p:nvPr/>
          </p:nvCxnSpPr>
          <p:spPr bwMode="auto">
            <a:xfrm>
              <a:off x="2040" y="2575"/>
              <a:ext cx="1344" cy="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20484" name="Group 61"/>
          <p:cNvGrpSpPr>
            <a:grpSpLocks/>
          </p:cNvGrpSpPr>
          <p:nvPr/>
        </p:nvGrpSpPr>
        <p:grpSpPr bwMode="auto">
          <a:xfrm>
            <a:off x="4589461" y="1358902"/>
            <a:ext cx="3030539" cy="1765300"/>
            <a:chOff x="624" y="1134"/>
            <a:chExt cx="4368" cy="2544"/>
          </a:xfrm>
        </p:grpSpPr>
        <p:sp>
          <p:nvSpPr>
            <p:cNvPr id="20511" name="AutoShape 62"/>
            <p:cNvSpPr>
              <a:spLocks noChangeArrowheads="1"/>
            </p:cNvSpPr>
            <p:nvPr/>
          </p:nvSpPr>
          <p:spPr bwMode="auto">
            <a:xfrm>
              <a:off x="624" y="2625"/>
              <a:ext cx="432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/>
                <a:t>S</a:t>
              </a:r>
            </a:p>
          </p:txBody>
        </p:sp>
        <p:sp>
          <p:nvSpPr>
            <p:cNvPr id="20512" name="AutoShape 63"/>
            <p:cNvSpPr>
              <a:spLocks noChangeArrowheads="1"/>
            </p:cNvSpPr>
            <p:nvPr/>
          </p:nvSpPr>
          <p:spPr bwMode="auto">
            <a:xfrm>
              <a:off x="4560" y="1134"/>
              <a:ext cx="432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G</a:t>
              </a:r>
            </a:p>
          </p:txBody>
        </p:sp>
        <p:sp>
          <p:nvSpPr>
            <p:cNvPr id="20513" name="AutoShape 64"/>
            <p:cNvSpPr>
              <a:spLocks noChangeArrowheads="1"/>
            </p:cNvSpPr>
            <p:nvPr/>
          </p:nvSpPr>
          <p:spPr bwMode="auto">
            <a:xfrm>
              <a:off x="1878" y="2231"/>
              <a:ext cx="433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d</a:t>
              </a:r>
            </a:p>
          </p:txBody>
        </p:sp>
        <p:sp>
          <p:nvSpPr>
            <p:cNvPr id="20514" name="AutoShape 65"/>
            <p:cNvSpPr>
              <a:spLocks noChangeArrowheads="1"/>
            </p:cNvSpPr>
            <p:nvPr/>
          </p:nvSpPr>
          <p:spPr bwMode="auto">
            <a:xfrm>
              <a:off x="970" y="1573"/>
              <a:ext cx="432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b</a:t>
              </a:r>
            </a:p>
          </p:txBody>
        </p:sp>
        <p:sp>
          <p:nvSpPr>
            <p:cNvPr id="20515" name="AutoShape 66"/>
            <p:cNvSpPr>
              <a:spLocks noChangeArrowheads="1"/>
            </p:cNvSpPr>
            <p:nvPr/>
          </p:nvSpPr>
          <p:spPr bwMode="auto">
            <a:xfrm>
              <a:off x="1402" y="3108"/>
              <a:ext cx="433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p</a:t>
              </a:r>
            </a:p>
          </p:txBody>
        </p:sp>
        <p:sp>
          <p:nvSpPr>
            <p:cNvPr id="20516" name="AutoShape 67"/>
            <p:cNvSpPr>
              <a:spLocks noChangeArrowheads="1"/>
            </p:cNvSpPr>
            <p:nvPr/>
          </p:nvSpPr>
          <p:spPr bwMode="auto">
            <a:xfrm>
              <a:off x="2440" y="3239"/>
              <a:ext cx="433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q</a:t>
              </a:r>
            </a:p>
          </p:txBody>
        </p:sp>
        <p:sp>
          <p:nvSpPr>
            <p:cNvPr id="20517" name="AutoShape 68"/>
            <p:cNvSpPr>
              <a:spLocks noChangeArrowheads="1"/>
            </p:cNvSpPr>
            <p:nvPr/>
          </p:nvSpPr>
          <p:spPr bwMode="auto">
            <a:xfrm>
              <a:off x="2916" y="1529"/>
              <a:ext cx="433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c</a:t>
              </a:r>
            </a:p>
          </p:txBody>
        </p:sp>
        <p:sp>
          <p:nvSpPr>
            <p:cNvPr id="20518" name="AutoShape 69"/>
            <p:cNvSpPr>
              <a:spLocks noChangeArrowheads="1"/>
            </p:cNvSpPr>
            <p:nvPr/>
          </p:nvSpPr>
          <p:spPr bwMode="auto">
            <a:xfrm>
              <a:off x="3522" y="2055"/>
              <a:ext cx="432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e</a:t>
              </a:r>
            </a:p>
          </p:txBody>
        </p:sp>
        <p:sp>
          <p:nvSpPr>
            <p:cNvPr id="20519" name="AutoShape 70"/>
            <p:cNvSpPr>
              <a:spLocks noChangeArrowheads="1"/>
            </p:cNvSpPr>
            <p:nvPr/>
          </p:nvSpPr>
          <p:spPr bwMode="auto">
            <a:xfrm>
              <a:off x="3176" y="2669"/>
              <a:ext cx="432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/>
                <a:t>h</a:t>
              </a:r>
            </a:p>
          </p:txBody>
        </p:sp>
        <p:sp>
          <p:nvSpPr>
            <p:cNvPr id="20520" name="AutoShape 71"/>
            <p:cNvSpPr>
              <a:spLocks noChangeArrowheads="1"/>
            </p:cNvSpPr>
            <p:nvPr/>
          </p:nvSpPr>
          <p:spPr bwMode="auto">
            <a:xfrm>
              <a:off x="1748" y="1178"/>
              <a:ext cx="433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a</a:t>
              </a:r>
            </a:p>
          </p:txBody>
        </p:sp>
        <p:sp>
          <p:nvSpPr>
            <p:cNvPr id="20521" name="AutoShape 72"/>
            <p:cNvSpPr>
              <a:spLocks noChangeArrowheads="1"/>
            </p:cNvSpPr>
            <p:nvPr/>
          </p:nvSpPr>
          <p:spPr bwMode="auto">
            <a:xfrm>
              <a:off x="4430" y="2318"/>
              <a:ext cx="432" cy="439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f</a:t>
              </a:r>
            </a:p>
          </p:txBody>
        </p:sp>
        <p:sp>
          <p:nvSpPr>
            <p:cNvPr id="20522" name="AutoShape 73"/>
            <p:cNvSpPr>
              <a:spLocks noChangeArrowheads="1"/>
            </p:cNvSpPr>
            <p:nvPr/>
          </p:nvSpPr>
          <p:spPr bwMode="auto">
            <a:xfrm>
              <a:off x="4257" y="3108"/>
              <a:ext cx="432" cy="438"/>
            </a:xfrm>
            <a:prstGeom prst="flowChartConnector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r</a:t>
              </a:r>
            </a:p>
          </p:txBody>
        </p:sp>
        <p:cxnSp>
          <p:nvCxnSpPr>
            <p:cNvPr id="20523" name="AutoShape 74"/>
            <p:cNvCxnSpPr>
              <a:cxnSpLocks noChangeShapeType="1"/>
              <a:stCxn id="20511" idx="5"/>
              <a:endCxn id="20515" idx="2"/>
            </p:cNvCxnSpPr>
            <p:nvPr/>
          </p:nvCxnSpPr>
          <p:spPr bwMode="auto">
            <a:xfrm>
              <a:off x="993" y="3012"/>
              <a:ext cx="397" cy="3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4" name="AutoShape 75"/>
            <p:cNvCxnSpPr>
              <a:cxnSpLocks noChangeShapeType="1"/>
              <a:stCxn id="20515" idx="5"/>
              <a:endCxn id="20516" idx="2"/>
            </p:cNvCxnSpPr>
            <p:nvPr/>
          </p:nvCxnSpPr>
          <p:spPr bwMode="auto">
            <a:xfrm flipV="1">
              <a:off x="1772" y="3459"/>
              <a:ext cx="656" cy="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5" name="AutoShape 76"/>
            <p:cNvCxnSpPr>
              <a:cxnSpLocks noChangeShapeType="1"/>
              <a:stCxn id="20519" idx="3"/>
              <a:endCxn id="20516" idx="7"/>
            </p:cNvCxnSpPr>
            <p:nvPr/>
          </p:nvCxnSpPr>
          <p:spPr bwMode="auto">
            <a:xfrm flipH="1">
              <a:off x="2810" y="3056"/>
              <a:ext cx="429" cy="2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6" name="AutoShape 77"/>
            <p:cNvCxnSpPr>
              <a:cxnSpLocks noChangeShapeType="1"/>
              <a:stCxn id="20519" idx="2"/>
              <a:endCxn id="20515" idx="6"/>
            </p:cNvCxnSpPr>
            <p:nvPr/>
          </p:nvCxnSpPr>
          <p:spPr bwMode="auto">
            <a:xfrm flipH="1">
              <a:off x="1847" y="2889"/>
              <a:ext cx="1317" cy="4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7" name="AutoShape 78"/>
            <p:cNvCxnSpPr>
              <a:cxnSpLocks noChangeShapeType="1"/>
              <a:stCxn id="20518" idx="4"/>
              <a:endCxn id="20519" idx="7"/>
            </p:cNvCxnSpPr>
            <p:nvPr/>
          </p:nvCxnSpPr>
          <p:spPr bwMode="auto">
            <a:xfrm flipH="1">
              <a:off x="3545" y="2506"/>
              <a:ext cx="193" cy="2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8" name="AutoShape 79"/>
            <p:cNvCxnSpPr>
              <a:cxnSpLocks noChangeShapeType="1"/>
              <a:stCxn id="20518" idx="5"/>
              <a:endCxn id="20522" idx="1"/>
            </p:cNvCxnSpPr>
            <p:nvPr/>
          </p:nvCxnSpPr>
          <p:spPr bwMode="auto">
            <a:xfrm>
              <a:off x="3891" y="2442"/>
              <a:ext cx="429" cy="7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29" name="AutoShape 80"/>
            <p:cNvCxnSpPr>
              <a:cxnSpLocks noChangeShapeType="1"/>
              <a:stCxn id="20522" idx="0"/>
              <a:endCxn id="20521" idx="4"/>
            </p:cNvCxnSpPr>
            <p:nvPr/>
          </p:nvCxnSpPr>
          <p:spPr bwMode="auto">
            <a:xfrm flipV="1">
              <a:off x="4473" y="2769"/>
              <a:ext cx="173" cy="32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0" name="AutoShape 81"/>
            <p:cNvCxnSpPr>
              <a:cxnSpLocks noChangeShapeType="1"/>
              <a:stCxn id="20521" idx="0"/>
              <a:endCxn id="20512" idx="4"/>
            </p:cNvCxnSpPr>
            <p:nvPr/>
          </p:nvCxnSpPr>
          <p:spPr bwMode="auto">
            <a:xfrm flipV="1">
              <a:off x="4646" y="1585"/>
              <a:ext cx="130" cy="7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1" name="AutoShape 82"/>
            <p:cNvCxnSpPr>
              <a:cxnSpLocks noChangeShapeType="1"/>
              <a:stCxn id="20511" idx="7"/>
            </p:cNvCxnSpPr>
            <p:nvPr/>
          </p:nvCxnSpPr>
          <p:spPr bwMode="auto">
            <a:xfrm flipV="1">
              <a:off x="993" y="2438"/>
              <a:ext cx="885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2" name="AutoShape 83"/>
            <p:cNvCxnSpPr>
              <a:cxnSpLocks noChangeShapeType="1"/>
              <a:stCxn id="20513" idx="1"/>
              <a:endCxn id="20514" idx="5"/>
            </p:cNvCxnSpPr>
            <p:nvPr/>
          </p:nvCxnSpPr>
          <p:spPr bwMode="auto">
            <a:xfrm flipH="1" flipV="1">
              <a:off x="1339" y="1959"/>
              <a:ext cx="602" cy="32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3" name="AutoShape 84"/>
            <p:cNvCxnSpPr>
              <a:cxnSpLocks noChangeShapeType="1"/>
              <a:endCxn id="20520" idx="2"/>
            </p:cNvCxnSpPr>
            <p:nvPr/>
          </p:nvCxnSpPr>
          <p:spPr bwMode="auto">
            <a:xfrm flipV="1">
              <a:off x="1347" y="1397"/>
              <a:ext cx="389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4" name="AutoShape 85"/>
            <p:cNvCxnSpPr>
              <a:cxnSpLocks noChangeShapeType="1"/>
              <a:stCxn id="20517" idx="2"/>
              <a:endCxn id="20520" idx="6"/>
            </p:cNvCxnSpPr>
            <p:nvPr/>
          </p:nvCxnSpPr>
          <p:spPr bwMode="auto">
            <a:xfrm flipH="1" flipV="1">
              <a:off x="2193" y="1397"/>
              <a:ext cx="711" cy="35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5" name="AutoShape 86"/>
            <p:cNvCxnSpPr>
              <a:cxnSpLocks noChangeShapeType="1"/>
              <a:stCxn id="20513" idx="7"/>
              <a:endCxn id="20517" idx="3"/>
            </p:cNvCxnSpPr>
            <p:nvPr/>
          </p:nvCxnSpPr>
          <p:spPr bwMode="auto">
            <a:xfrm flipV="1">
              <a:off x="2248" y="1915"/>
              <a:ext cx="731" cy="3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6" name="AutoShape 87"/>
            <p:cNvCxnSpPr>
              <a:cxnSpLocks noChangeShapeType="1"/>
              <a:stCxn id="20513" idx="6"/>
              <a:endCxn id="20518" idx="2"/>
            </p:cNvCxnSpPr>
            <p:nvPr/>
          </p:nvCxnSpPr>
          <p:spPr bwMode="auto">
            <a:xfrm flipV="1">
              <a:off x="2323" y="2275"/>
              <a:ext cx="1187" cy="1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7" name="AutoShape 88"/>
            <p:cNvCxnSpPr>
              <a:cxnSpLocks noChangeShapeType="1"/>
              <a:stCxn id="20521" idx="1"/>
              <a:endCxn id="20517" idx="6"/>
            </p:cNvCxnSpPr>
            <p:nvPr/>
          </p:nvCxnSpPr>
          <p:spPr bwMode="auto">
            <a:xfrm rot="5400000" flipH="1">
              <a:off x="3616" y="1493"/>
              <a:ext cx="622" cy="113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538" name="AutoShape 89"/>
            <p:cNvCxnSpPr>
              <a:cxnSpLocks noChangeShapeType="1"/>
              <a:stCxn id="20511" idx="6"/>
              <a:endCxn id="20518" idx="3"/>
            </p:cNvCxnSpPr>
            <p:nvPr/>
          </p:nvCxnSpPr>
          <p:spPr bwMode="auto">
            <a:xfrm flipV="1">
              <a:off x="1068" y="2442"/>
              <a:ext cx="2517" cy="403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90"/>
          <p:cNvGrpSpPr>
            <a:grpSpLocks/>
          </p:cNvGrpSpPr>
          <p:nvPr/>
        </p:nvGrpSpPr>
        <p:grpSpPr bwMode="auto">
          <a:xfrm>
            <a:off x="1447802" y="3532194"/>
            <a:ext cx="7337425" cy="2325687"/>
            <a:chOff x="132" y="2225"/>
            <a:chExt cx="4622" cy="1465"/>
          </a:xfrm>
        </p:grpSpPr>
        <p:sp>
          <p:nvSpPr>
            <p:cNvPr id="20504" name="Rectangle 91"/>
            <p:cNvSpPr>
              <a:spLocks noChangeArrowheads="1"/>
            </p:cNvSpPr>
            <p:nvPr/>
          </p:nvSpPr>
          <p:spPr bwMode="auto">
            <a:xfrm>
              <a:off x="1142" y="2225"/>
              <a:ext cx="3611" cy="172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Rectangle 92"/>
            <p:cNvSpPr>
              <a:spLocks noChangeArrowheads="1"/>
            </p:cNvSpPr>
            <p:nvPr/>
          </p:nvSpPr>
          <p:spPr bwMode="auto">
            <a:xfrm>
              <a:off x="1138" y="2516"/>
              <a:ext cx="3611" cy="172"/>
            </a:xfrm>
            <a:prstGeom prst="rect">
              <a:avLst/>
            </a:prstGeom>
            <a:solidFill>
              <a:srgbClr val="FF6600">
                <a:alpha val="2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Rectangle 93"/>
            <p:cNvSpPr>
              <a:spLocks noChangeArrowheads="1"/>
            </p:cNvSpPr>
            <p:nvPr/>
          </p:nvSpPr>
          <p:spPr bwMode="auto">
            <a:xfrm>
              <a:off x="1143" y="2844"/>
              <a:ext cx="3611" cy="172"/>
            </a:xfrm>
            <a:prstGeom prst="rect">
              <a:avLst/>
            </a:prstGeom>
            <a:solidFill>
              <a:srgbClr val="008000">
                <a:alpha val="2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Rectangle 94"/>
            <p:cNvSpPr>
              <a:spLocks noChangeArrowheads="1"/>
            </p:cNvSpPr>
            <p:nvPr/>
          </p:nvSpPr>
          <p:spPr bwMode="auto">
            <a:xfrm>
              <a:off x="1139" y="3188"/>
              <a:ext cx="3607" cy="172"/>
            </a:xfrm>
            <a:prstGeom prst="rect">
              <a:avLst/>
            </a:prstGeom>
            <a:solidFill>
              <a:srgbClr val="0000FF">
                <a:alpha val="2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AutoShape 95"/>
            <p:cNvSpPr>
              <a:spLocks/>
            </p:cNvSpPr>
            <p:nvPr/>
          </p:nvSpPr>
          <p:spPr bwMode="auto">
            <a:xfrm>
              <a:off x="807" y="2236"/>
              <a:ext cx="178" cy="1450"/>
            </a:xfrm>
            <a:prstGeom prst="leftBrace">
              <a:avLst>
                <a:gd name="adj1" fmla="val 6788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Text Box 96"/>
            <p:cNvSpPr txBox="1">
              <a:spLocks noChangeArrowheads="1"/>
            </p:cNvSpPr>
            <p:nvPr/>
          </p:nvSpPr>
          <p:spPr bwMode="auto">
            <a:xfrm>
              <a:off x="132" y="2693"/>
              <a:ext cx="602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Search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Tiers</a:t>
              </a:r>
            </a:p>
          </p:txBody>
        </p:sp>
        <p:sp>
          <p:nvSpPr>
            <p:cNvPr id="20510" name="Rectangle 97"/>
            <p:cNvSpPr>
              <a:spLocks noChangeArrowheads="1"/>
            </p:cNvSpPr>
            <p:nvPr/>
          </p:nvSpPr>
          <p:spPr bwMode="auto">
            <a:xfrm>
              <a:off x="1143" y="3518"/>
              <a:ext cx="3607" cy="172"/>
            </a:xfrm>
            <a:prstGeom prst="rect">
              <a:avLst/>
            </a:prstGeom>
            <a:solidFill>
              <a:srgbClr val="CC00CC">
                <a:alpha val="2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8818" name="Oval 98"/>
          <p:cNvSpPr>
            <a:spLocks noChangeArrowheads="1"/>
          </p:cNvSpPr>
          <p:nvPr/>
        </p:nvSpPr>
        <p:spPr bwMode="auto">
          <a:xfrm>
            <a:off x="6237287" y="3525839"/>
            <a:ext cx="290512" cy="265112"/>
          </a:xfrm>
          <a:prstGeom prst="ellipse">
            <a:avLst/>
          </a:prstGeom>
          <a:solidFill>
            <a:srgbClr val="FF33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0487" name="Oval 99"/>
          <p:cNvSpPr>
            <a:spLocks noChangeArrowheads="1"/>
          </p:cNvSpPr>
          <p:nvPr/>
        </p:nvSpPr>
        <p:spPr bwMode="auto">
          <a:xfrm>
            <a:off x="6237287" y="3525839"/>
            <a:ext cx="290512" cy="265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0" name="Oval 100"/>
          <p:cNvSpPr>
            <a:spLocks noChangeArrowheads="1"/>
          </p:cNvSpPr>
          <p:nvPr/>
        </p:nvSpPr>
        <p:spPr bwMode="auto">
          <a:xfrm>
            <a:off x="3808411" y="4021139"/>
            <a:ext cx="290512" cy="265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1" name="Oval 101"/>
          <p:cNvSpPr>
            <a:spLocks noChangeArrowheads="1"/>
          </p:cNvSpPr>
          <p:nvPr/>
        </p:nvSpPr>
        <p:spPr bwMode="auto">
          <a:xfrm>
            <a:off x="6629402" y="3976688"/>
            <a:ext cx="290513" cy="265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2" name="Oval 102"/>
          <p:cNvSpPr>
            <a:spLocks noChangeArrowheads="1"/>
          </p:cNvSpPr>
          <p:nvPr/>
        </p:nvSpPr>
        <p:spPr bwMode="auto">
          <a:xfrm>
            <a:off x="8380411" y="3990981"/>
            <a:ext cx="290512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3" name="Oval 103"/>
          <p:cNvSpPr>
            <a:spLocks noChangeArrowheads="1"/>
          </p:cNvSpPr>
          <p:nvPr/>
        </p:nvSpPr>
        <p:spPr bwMode="auto">
          <a:xfrm>
            <a:off x="3278184" y="4521205"/>
            <a:ext cx="290512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4" name="Oval 104"/>
          <p:cNvSpPr>
            <a:spLocks noChangeArrowheads="1"/>
          </p:cNvSpPr>
          <p:nvPr/>
        </p:nvSpPr>
        <p:spPr bwMode="auto">
          <a:xfrm>
            <a:off x="3952878" y="4513263"/>
            <a:ext cx="290513" cy="265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5" name="Oval 105"/>
          <p:cNvSpPr>
            <a:spLocks noChangeArrowheads="1"/>
          </p:cNvSpPr>
          <p:nvPr/>
        </p:nvSpPr>
        <p:spPr bwMode="auto">
          <a:xfrm>
            <a:off x="4799011" y="4513263"/>
            <a:ext cx="290512" cy="265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6" name="Oval 106"/>
          <p:cNvSpPr>
            <a:spLocks noChangeArrowheads="1"/>
          </p:cNvSpPr>
          <p:nvPr/>
        </p:nvSpPr>
        <p:spPr bwMode="auto">
          <a:xfrm>
            <a:off x="6243635" y="4505330"/>
            <a:ext cx="290512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7" name="Oval 107"/>
          <p:cNvSpPr>
            <a:spLocks noChangeArrowheads="1"/>
          </p:cNvSpPr>
          <p:nvPr/>
        </p:nvSpPr>
        <p:spPr bwMode="auto">
          <a:xfrm>
            <a:off x="6945311" y="4505330"/>
            <a:ext cx="290512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8" name="Oval 108"/>
          <p:cNvSpPr>
            <a:spLocks noChangeArrowheads="1"/>
          </p:cNvSpPr>
          <p:nvPr/>
        </p:nvSpPr>
        <p:spPr bwMode="auto">
          <a:xfrm>
            <a:off x="8378828" y="4505330"/>
            <a:ext cx="290513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29" name="Oval 109"/>
          <p:cNvSpPr>
            <a:spLocks noChangeArrowheads="1"/>
          </p:cNvSpPr>
          <p:nvPr/>
        </p:nvSpPr>
        <p:spPr bwMode="auto">
          <a:xfrm>
            <a:off x="3268660" y="5051430"/>
            <a:ext cx="290512" cy="2651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30" name="Oval 110"/>
          <p:cNvSpPr>
            <a:spLocks noChangeArrowheads="1"/>
          </p:cNvSpPr>
          <p:nvPr/>
        </p:nvSpPr>
        <p:spPr bwMode="auto">
          <a:xfrm>
            <a:off x="3808411" y="4019556"/>
            <a:ext cx="290512" cy="265113"/>
          </a:xfrm>
          <a:prstGeom prst="ellipse">
            <a:avLst/>
          </a:prstGeom>
          <a:solidFill>
            <a:srgbClr val="FF66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31" name="Oval 111"/>
          <p:cNvSpPr>
            <a:spLocks noChangeArrowheads="1"/>
          </p:cNvSpPr>
          <p:nvPr/>
        </p:nvSpPr>
        <p:spPr bwMode="auto">
          <a:xfrm>
            <a:off x="6632578" y="3978281"/>
            <a:ext cx="290513" cy="265113"/>
          </a:xfrm>
          <a:prstGeom prst="ellipse">
            <a:avLst/>
          </a:prstGeom>
          <a:solidFill>
            <a:srgbClr val="FF66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32" name="Oval 112"/>
          <p:cNvSpPr>
            <a:spLocks noChangeArrowheads="1"/>
          </p:cNvSpPr>
          <p:nvPr/>
        </p:nvSpPr>
        <p:spPr bwMode="auto">
          <a:xfrm>
            <a:off x="8382002" y="3995739"/>
            <a:ext cx="290513" cy="265112"/>
          </a:xfrm>
          <a:prstGeom prst="ellipse">
            <a:avLst/>
          </a:prstGeom>
          <a:solidFill>
            <a:srgbClr val="FF66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798833" name="Oval 113"/>
          <p:cNvSpPr>
            <a:spLocks noChangeArrowheads="1"/>
          </p:cNvSpPr>
          <p:nvPr/>
        </p:nvSpPr>
        <p:spPr bwMode="auto">
          <a:xfrm>
            <a:off x="3281360" y="4516439"/>
            <a:ext cx="290512" cy="265112"/>
          </a:xfrm>
          <a:prstGeom prst="ellipse">
            <a:avLst/>
          </a:prstGeom>
          <a:solidFill>
            <a:srgbClr val="0080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0502" name="Line 114"/>
          <p:cNvSpPr>
            <a:spLocks noChangeShapeType="1"/>
          </p:cNvSpPr>
          <p:nvPr/>
        </p:nvSpPr>
        <p:spPr bwMode="auto">
          <a:xfrm>
            <a:off x="2" y="3371851"/>
            <a:ext cx="121920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20503" name="Text Box 115"/>
          <p:cNvSpPr txBox="1">
            <a:spLocks noChangeArrowheads="1"/>
          </p:cNvSpPr>
          <p:nvPr/>
        </p:nvSpPr>
        <p:spPr bwMode="auto">
          <a:xfrm>
            <a:off x="376237" y="1371602"/>
            <a:ext cx="2366963" cy="1338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Strategy: </a:t>
            </a:r>
            <a:r>
              <a:rPr lang="en-US" i="1" dirty="0" smtClean="0">
                <a:latin typeface="Calibri" pitchFamily="34" charset="0"/>
              </a:rPr>
              <a:t>expand a </a:t>
            </a:r>
            <a:r>
              <a:rPr lang="en-US" i="1" dirty="0">
                <a:latin typeface="Calibri" pitchFamily="34" charset="0"/>
              </a:rPr>
              <a:t>shallowest node first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Implementation: Fringe is a FIFO queue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18" grpId="0" animBg="1"/>
      <p:bldP spid="798820" grpId="0" animBg="1"/>
      <p:bldP spid="798821" grpId="0" animBg="1"/>
      <p:bldP spid="798822" grpId="0" animBg="1"/>
      <p:bldP spid="798823" grpId="0" animBg="1"/>
      <p:bldP spid="798824" grpId="0" animBg="1"/>
      <p:bldP spid="798825" grpId="0" animBg="1"/>
      <p:bldP spid="798826" grpId="0" animBg="1"/>
      <p:bldP spid="798827" grpId="0" animBg="1"/>
      <p:bldP spid="798828" grpId="0" animBg="1"/>
      <p:bldP spid="798829" grpId="0" animBg="1"/>
      <p:bldP spid="798830" grpId="0" animBg="1"/>
      <p:bldP spid="798831" grpId="0" animBg="1"/>
      <p:bldP spid="798832" grpId="0" animBg="1"/>
      <p:bldP spid="7988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64"/>
          <p:cNvSpPr>
            <a:spLocks/>
          </p:cNvSpPr>
          <p:nvPr/>
        </p:nvSpPr>
        <p:spPr bwMode="auto">
          <a:xfrm>
            <a:off x="8526461" y="2038351"/>
            <a:ext cx="541339" cy="419100"/>
          </a:xfrm>
          <a:custGeom>
            <a:avLst/>
            <a:gdLst>
              <a:gd name="T0" fmla="*/ 2147483647 w 1087"/>
              <a:gd name="T1" fmla="*/ 0 h 926"/>
              <a:gd name="T2" fmla="*/ 0 w 1087"/>
              <a:gd name="T3" fmla="*/ 2147483647 h 926"/>
              <a:gd name="T4" fmla="*/ 2147483647 w 1087"/>
              <a:gd name="T5" fmla="*/ 2147483647 h 926"/>
              <a:gd name="T6" fmla="*/ 2147483647 w 1087"/>
              <a:gd name="T7" fmla="*/ 0 h 926"/>
              <a:gd name="T8" fmla="*/ 0 60000 65536"/>
              <a:gd name="T9" fmla="*/ 0 60000 65536"/>
              <a:gd name="T10" fmla="*/ 0 60000 65536"/>
              <a:gd name="T11" fmla="*/ 0 60000 65536"/>
              <a:gd name="T12" fmla="*/ 0 w 1087"/>
              <a:gd name="T13" fmla="*/ 0 h 926"/>
              <a:gd name="T14" fmla="*/ 1087 w 1087"/>
              <a:gd name="T15" fmla="*/ 926 h 9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7" h="926">
                <a:moveTo>
                  <a:pt x="538" y="0"/>
                </a:moveTo>
                <a:lnTo>
                  <a:pt x="0" y="926"/>
                </a:lnTo>
                <a:lnTo>
                  <a:pt x="1087" y="926"/>
                </a:lnTo>
                <a:lnTo>
                  <a:pt x="538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802818" name="Freeform 2"/>
          <p:cNvSpPr>
            <a:spLocks/>
          </p:cNvSpPr>
          <p:nvPr/>
        </p:nvSpPr>
        <p:spPr bwMode="auto">
          <a:xfrm>
            <a:off x="7939088" y="2020890"/>
            <a:ext cx="1725613" cy="1470025"/>
          </a:xfrm>
          <a:custGeom>
            <a:avLst/>
            <a:gdLst>
              <a:gd name="T0" fmla="*/ 2147483647 w 1087"/>
              <a:gd name="T1" fmla="*/ 0 h 926"/>
              <a:gd name="T2" fmla="*/ 0 w 1087"/>
              <a:gd name="T3" fmla="*/ 2147483647 h 926"/>
              <a:gd name="T4" fmla="*/ 2147483647 w 1087"/>
              <a:gd name="T5" fmla="*/ 2147483647 h 926"/>
              <a:gd name="T6" fmla="*/ 2147483647 w 1087"/>
              <a:gd name="T7" fmla="*/ 0 h 926"/>
              <a:gd name="T8" fmla="*/ 0 60000 65536"/>
              <a:gd name="T9" fmla="*/ 0 60000 65536"/>
              <a:gd name="T10" fmla="*/ 0 60000 65536"/>
              <a:gd name="T11" fmla="*/ 0 60000 65536"/>
              <a:gd name="T12" fmla="*/ 0 w 1087"/>
              <a:gd name="T13" fmla="*/ 0 h 926"/>
              <a:gd name="T14" fmla="*/ 1087 w 1087"/>
              <a:gd name="T15" fmla="*/ 926 h 9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7" h="926">
                <a:moveTo>
                  <a:pt x="538" y="0"/>
                </a:moveTo>
                <a:lnTo>
                  <a:pt x="0" y="926"/>
                </a:lnTo>
                <a:lnTo>
                  <a:pt x="1087" y="926"/>
                </a:lnTo>
                <a:lnTo>
                  <a:pt x="538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35" name="Freeform 4"/>
          <p:cNvSpPr>
            <a:spLocks/>
          </p:cNvSpPr>
          <p:nvPr/>
        </p:nvSpPr>
        <p:spPr bwMode="auto">
          <a:xfrm>
            <a:off x="8077200" y="2038349"/>
            <a:ext cx="1447800" cy="1162051"/>
          </a:xfrm>
          <a:custGeom>
            <a:avLst/>
            <a:gdLst>
              <a:gd name="T0" fmla="*/ 2147483647 w 1087"/>
              <a:gd name="T1" fmla="*/ 0 h 926"/>
              <a:gd name="T2" fmla="*/ 0 w 1087"/>
              <a:gd name="T3" fmla="*/ 2147483647 h 926"/>
              <a:gd name="T4" fmla="*/ 2147483647 w 1087"/>
              <a:gd name="T5" fmla="*/ 2147483647 h 926"/>
              <a:gd name="T6" fmla="*/ 2147483647 w 1087"/>
              <a:gd name="T7" fmla="*/ 0 h 926"/>
              <a:gd name="T8" fmla="*/ 0 60000 65536"/>
              <a:gd name="T9" fmla="*/ 0 60000 65536"/>
              <a:gd name="T10" fmla="*/ 0 60000 65536"/>
              <a:gd name="T11" fmla="*/ 0 60000 65536"/>
              <a:gd name="T12" fmla="*/ 0 w 1087"/>
              <a:gd name="T13" fmla="*/ 0 h 926"/>
              <a:gd name="T14" fmla="*/ 1087 w 1087"/>
              <a:gd name="T15" fmla="*/ 926 h 9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7" h="926">
                <a:moveTo>
                  <a:pt x="538" y="0"/>
                </a:moveTo>
                <a:lnTo>
                  <a:pt x="0" y="926"/>
                </a:lnTo>
                <a:lnTo>
                  <a:pt x="1087" y="926"/>
                </a:lnTo>
                <a:lnTo>
                  <a:pt x="538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37" name="Freeform 4"/>
          <p:cNvSpPr>
            <a:spLocks/>
          </p:cNvSpPr>
          <p:nvPr/>
        </p:nvSpPr>
        <p:spPr bwMode="auto">
          <a:xfrm>
            <a:off x="8305803" y="2038349"/>
            <a:ext cx="990599" cy="781051"/>
          </a:xfrm>
          <a:custGeom>
            <a:avLst/>
            <a:gdLst>
              <a:gd name="T0" fmla="*/ 2147483647 w 1087"/>
              <a:gd name="T1" fmla="*/ 0 h 926"/>
              <a:gd name="T2" fmla="*/ 0 w 1087"/>
              <a:gd name="T3" fmla="*/ 2147483647 h 926"/>
              <a:gd name="T4" fmla="*/ 2147483647 w 1087"/>
              <a:gd name="T5" fmla="*/ 2147483647 h 926"/>
              <a:gd name="T6" fmla="*/ 2147483647 w 1087"/>
              <a:gd name="T7" fmla="*/ 0 h 926"/>
              <a:gd name="T8" fmla="*/ 0 60000 65536"/>
              <a:gd name="T9" fmla="*/ 0 60000 65536"/>
              <a:gd name="T10" fmla="*/ 0 60000 65536"/>
              <a:gd name="T11" fmla="*/ 0 60000 65536"/>
              <a:gd name="T12" fmla="*/ 0 w 1087"/>
              <a:gd name="T13" fmla="*/ 0 h 926"/>
              <a:gd name="T14" fmla="*/ 1087 w 1087"/>
              <a:gd name="T15" fmla="*/ 926 h 9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7" h="926">
                <a:moveTo>
                  <a:pt x="538" y="0"/>
                </a:moveTo>
                <a:lnTo>
                  <a:pt x="0" y="926"/>
                </a:lnTo>
                <a:lnTo>
                  <a:pt x="1087" y="926"/>
                </a:lnTo>
                <a:lnTo>
                  <a:pt x="538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Breadth-First Search (BFS) Properties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>
          <a:xfrm>
            <a:off x="406400" y="1397003"/>
            <a:ext cx="5689600" cy="4729164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What nodes does BFS expand?</a:t>
            </a:r>
          </a:p>
          <a:p>
            <a:pPr lvl="1"/>
            <a:r>
              <a:rPr lang="en-US" sz="2000" dirty="0" smtClean="0"/>
              <a:t>Processes all nodes above shallowest solution</a:t>
            </a:r>
          </a:p>
          <a:p>
            <a:pPr lvl="1"/>
            <a:r>
              <a:rPr lang="en-US" sz="2000" dirty="0" smtClean="0"/>
              <a:t>Let depth of shallowest solution be s</a:t>
            </a:r>
          </a:p>
          <a:p>
            <a:pPr lvl="1"/>
            <a:r>
              <a:rPr lang="en-US" sz="2000" dirty="0" smtClean="0"/>
              <a:t>Search takes time O(</a:t>
            </a:r>
            <a:r>
              <a:rPr lang="en-US" sz="2000" dirty="0" err="1" smtClean="0"/>
              <a:t>b</a:t>
            </a:r>
            <a:r>
              <a:rPr lang="en-US" sz="2000" baseline="30000" dirty="0" err="1" smtClean="0"/>
              <a:t>s</a:t>
            </a:r>
            <a:r>
              <a:rPr lang="en-US" sz="2000" dirty="0" smtClean="0"/>
              <a:t>)</a:t>
            </a:r>
          </a:p>
          <a:p>
            <a:pPr lvl="3"/>
            <a:endParaRPr lang="en-US" sz="1200" dirty="0" smtClean="0"/>
          </a:p>
          <a:p>
            <a:r>
              <a:rPr lang="en-US" sz="2400" dirty="0" smtClean="0"/>
              <a:t>How much space does the fringe take?</a:t>
            </a:r>
          </a:p>
          <a:p>
            <a:pPr lvl="1"/>
            <a:r>
              <a:rPr lang="en-US" sz="2000" dirty="0" smtClean="0"/>
              <a:t>Has roughly the last tier, so O(</a:t>
            </a:r>
            <a:r>
              <a:rPr lang="en-US" sz="2000" dirty="0" err="1" smtClean="0"/>
              <a:t>b</a:t>
            </a:r>
            <a:r>
              <a:rPr lang="en-US" sz="2000" baseline="30000" dirty="0" err="1" smtClean="0"/>
              <a:t>s</a:t>
            </a:r>
            <a:r>
              <a:rPr lang="en-US" sz="2000" dirty="0" smtClean="0"/>
              <a:t>)</a:t>
            </a:r>
          </a:p>
          <a:p>
            <a:pPr lvl="3"/>
            <a:endParaRPr lang="en-US" sz="1200" dirty="0" smtClean="0"/>
          </a:p>
          <a:p>
            <a:r>
              <a:rPr lang="en-US" sz="2400" dirty="0" smtClean="0"/>
              <a:t>Is it complete?</a:t>
            </a:r>
          </a:p>
          <a:p>
            <a:pPr lvl="1"/>
            <a:r>
              <a:rPr lang="en-US" sz="2000" dirty="0" smtClean="0"/>
              <a:t>s must be finite if a solution exists, so yes!</a:t>
            </a:r>
          </a:p>
          <a:p>
            <a:pPr lvl="2"/>
            <a:endParaRPr lang="en-US" sz="800" dirty="0" smtClean="0"/>
          </a:p>
          <a:p>
            <a:r>
              <a:rPr lang="en-US" sz="2400" dirty="0" smtClean="0"/>
              <a:t>Is it optimal?</a:t>
            </a:r>
          </a:p>
          <a:p>
            <a:pPr lvl="1"/>
            <a:r>
              <a:rPr lang="en-US" sz="2000" dirty="0" smtClean="0"/>
              <a:t>Only if costs are all 1 (more on costs later)</a:t>
            </a:r>
          </a:p>
          <a:p>
            <a:endParaRPr lang="en-US" dirty="0"/>
          </a:p>
        </p:txBody>
      </p:sp>
      <p:sp>
        <p:nvSpPr>
          <p:cNvPr id="24614" name="Freeform 38"/>
          <p:cNvSpPr>
            <a:spLocks/>
          </p:cNvSpPr>
          <p:nvPr/>
        </p:nvSpPr>
        <p:spPr bwMode="auto">
          <a:xfrm>
            <a:off x="7346954" y="2001835"/>
            <a:ext cx="2927351" cy="2554288"/>
          </a:xfrm>
          <a:custGeom>
            <a:avLst/>
            <a:gdLst>
              <a:gd name="T0" fmla="*/ 0 w 1844"/>
              <a:gd name="T1" fmla="*/ 2147483647 h 1609"/>
              <a:gd name="T2" fmla="*/ 2147483647 w 1844"/>
              <a:gd name="T3" fmla="*/ 2147483647 h 1609"/>
              <a:gd name="T4" fmla="*/ 2147483647 w 1844"/>
              <a:gd name="T5" fmla="*/ 0 h 1609"/>
              <a:gd name="T6" fmla="*/ 0 w 1844"/>
              <a:gd name="T7" fmla="*/ 2147483647 h 1609"/>
              <a:gd name="T8" fmla="*/ 0 60000 65536"/>
              <a:gd name="T9" fmla="*/ 0 60000 65536"/>
              <a:gd name="T10" fmla="*/ 0 60000 65536"/>
              <a:gd name="T11" fmla="*/ 0 60000 65536"/>
              <a:gd name="T12" fmla="*/ 0 w 1844"/>
              <a:gd name="T13" fmla="*/ 0 h 1609"/>
              <a:gd name="T14" fmla="*/ 1844 w 1844"/>
              <a:gd name="T15" fmla="*/ 1609 h 16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44" h="1609">
                <a:moveTo>
                  <a:pt x="0" y="1609"/>
                </a:moveTo>
                <a:lnTo>
                  <a:pt x="1844" y="1609"/>
                </a:lnTo>
                <a:lnTo>
                  <a:pt x="915" y="0"/>
                </a:lnTo>
                <a:lnTo>
                  <a:pt x="0" y="160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24615" name="Oval 39"/>
          <p:cNvSpPr>
            <a:spLocks noChangeArrowheads="1"/>
          </p:cNvSpPr>
          <p:nvPr/>
        </p:nvSpPr>
        <p:spPr bwMode="auto">
          <a:xfrm>
            <a:off x="8701090" y="1931987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16" name="Oval 40"/>
          <p:cNvSpPr>
            <a:spLocks noChangeArrowheads="1"/>
          </p:cNvSpPr>
          <p:nvPr/>
        </p:nvSpPr>
        <p:spPr bwMode="auto">
          <a:xfrm>
            <a:off x="8469314" y="2357438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17" name="Oval 41"/>
          <p:cNvSpPr>
            <a:spLocks noChangeArrowheads="1"/>
          </p:cNvSpPr>
          <p:nvPr/>
        </p:nvSpPr>
        <p:spPr bwMode="auto">
          <a:xfrm>
            <a:off x="8945563" y="2347911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8599491" y="2208214"/>
            <a:ext cx="274639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…</a:t>
            </a:r>
          </a:p>
        </p:txBody>
      </p:sp>
      <p:sp>
        <p:nvSpPr>
          <p:cNvPr id="24619" name="Freeform 43"/>
          <p:cNvSpPr>
            <a:spLocks/>
          </p:cNvSpPr>
          <p:nvPr/>
        </p:nvSpPr>
        <p:spPr bwMode="auto">
          <a:xfrm>
            <a:off x="8582026" y="2162175"/>
            <a:ext cx="444500" cy="88900"/>
          </a:xfrm>
          <a:custGeom>
            <a:avLst/>
            <a:gdLst>
              <a:gd name="T0" fmla="*/ 0 w 280"/>
              <a:gd name="T1" fmla="*/ 2147483647 h 56"/>
              <a:gd name="T2" fmla="*/ 2147483647 w 280"/>
              <a:gd name="T3" fmla="*/ 2147483647 h 56"/>
              <a:gd name="T4" fmla="*/ 2147483647 w 280"/>
              <a:gd name="T5" fmla="*/ 0 h 56"/>
              <a:gd name="T6" fmla="*/ 0 60000 65536"/>
              <a:gd name="T7" fmla="*/ 0 60000 65536"/>
              <a:gd name="T8" fmla="*/ 0 60000 65536"/>
              <a:gd name="T9" fmla="*/ 0 w 280"/>
              <a:gd name="T10" fmla="*/ 0 h 56"/>
              <a:gd name="T11" fmla="*/ 280 w 280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0" h="56">
                <a:moveTo>
                  <a:pt x="0" y="11"/>
                </a:moveTo>
                <a:cubicBezTo>
                  <a:pt x="52" y="33"/>
                  <a:pt x="104" y="56"/>
                  <a:pt x="151" y="54"/>
                </a:cubicBezTo>
                <a:cubicBezTo>
                  <a:pt x="198" y="52"/>
                  <a:pt x="239" y="26"/>
                  <a:pt x="28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sm" len="sm"/>
          </a:ln>
        </p:spPr>
        <p:txBody>
          <a:bodyPr lIns="91432" tIns="45718" rIns="91432" bIns="45718"/>
          <a:lstStyle/>
          <a:p>
            <a:endParaRPr lang="en-US"/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8983664" y="1960562"/>
            <a:ext cx="298451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10410828" y="1812926"/>
            <a:ext cx="1119187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node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10412414" y="2166935"/>
            <a:ext cx="1119188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 nodes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0412414" y="2578097"/>
            <a:ext cx="1119188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r>
              <a:rPr lang="en-US" baseline="30000"/>
              <a:t>2</a:t>
            </a:r>
            <a:r>
              <a:rPr lang="en-US"/>
              <a:t> nodes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10426702" y="4203699"/>
            <a:ext cx="14605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  <a:r>
              <a:rPr lang="en-US" baseline="30000"/>
              <a:t>m</a:t>
            </a:r>
            <a:r>
              <a:rPr lang="en-US"/>
              <a:t> nodes</a:t>
            </a:r>
          </a:p>
        </p:txBody>
      </p:sp>
      <p:sp>
        <p:nvSpPr>
          <p:cNvPr id="24625" name="Oval 49"/>
          <p:cNvSpPr>
            <a:spLocks noChangeArrowheads="1"/>
          </p:cNvSpPr>
          <p:nvPr/>
        </p:nvSpPr>
        <p:spPr bwMode="auto">
          <a:xfrm>
            <a:off x="8140701" y="4473576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26" name="Oval 50"/>
          <p:cNvSpPr>
            <a:spLocks noChangeArrowheads="1"/>
          </p:cNvSpPr>
          <p:nvPr/>
        </p:nvSpPr>
        <p:spPr bwMode="auto">
          <a:xfrm>
            <a:off x="9193214" y="3397249"/>
            <a:ext cx="179388" cy="179387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27" name="Oval 51"/>
          <p:cNvSpPr>
            <a:spLocks noChangeArrowheads="1"/>
          </p:cNvSpPr>
          <p:nvPr/>
        </p:nvSpPr>
        <p:spPr bwMode="auto">
          <a:xfrm>
            <a:off x="8713787" y="3952876"/>
            <a:ext cx="179388" cy="179387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31" name="AutoShape 55"/>
          <p:cNvSpPr>
            <a:spLocks/>
          </p:cNvSpPr>
          <p:nvPr/>
        </p:nvSpPr>
        <p:spPr bwMode="auto">
          <a:xfrm>
            <a:off x="6915149" y="1752602"/>
            <a:ext cx="265112" cy="1684337"/>
          </a:xfrm>
          <a:prstGeom prst="leftBrace">
            <a:avLst>
              <a:gd name="adj1" fmla="val 529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8" rIns="91432" bIns="45718" anchor="ctr"/>
          <a:lstStyle/>
          <a:p>
            <a:endParaRPr lang="en-US"/>
          </a:p>
        </p:txBody>
      </p:sp>
      <p:sp>
        <p:nvSpPr>
          <p:cNvPr id="24632" name="Text Box 56"/>
          <p:cNvSpPr txBox="1">
            <a:spLocks noChangeArrowheads="1"/>
          </p:cNvSpPr>
          <p:nvPr/>
        </p:nvSpPr>
        <p:spPr bwMode="auto">
          <a:xfrm>
            <a:off x="5905503" y="2392362"/>
            <a:ext cx="1265237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 tiers</a:t>
            </a:r>
          </a:p>
        </p:txBody>
      </p:sp>
      <p:sp>
        <p:nvSpPr>
          <p:cNvPr id="24637" name="Text Box 61"/>
          <p:cNvSpPr txBox="1">
            <a:spLocks noChangeArrowheads="1"/>
          </p:cNvSpPr>
          <p:nvPr/>
        </p:nvSpPr>
        <p:spPr bwMode="auto">
          <a:xfrm>
            <a:off x="10401302" y="3179762"/>
            <a:ext cx="14605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b</a:t>
            </a:r>
            <a:r>
              <a:rPr lang="en-US" baseline="30000" dirty="0" err="1"/>
              <a:t>s</a:t>
            </a:r>
            <a:r>
              <a:rPr lang="en-US" dirty="0"/>
              <a:t>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802818" grpId="0" animBg="1"/>
      <p:bldP spid="35" grpId="0" animBg="1"/>
      <p:bldP spid="35" grpId="1" animBg="1"/>
      <p:bldP spid="37" grpId="0" animBg="1"/>
      <p:bldP spid="37" grpId="1" animBg="1"/>
      <p:bldP spid="24631" grpId="0" animBg="1"/>
      <p:bldP spid="24632" grpId="0"/>
      <p:bldP spid="246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37441</TotalTime>
  <Words>303</Words>
  <Application>Microsoft Office PowerPoint</Application>
  <PresentationFormat>Geniş ekran</PresentationFormat>
  <Paragraphs>126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Calibri</vt:lpstr>
      <vt:lpstr>erdana</vt:lpstr>
      <vt:lpstr>Tahoma</vt:lpstr>
      <vt:lpstr>Times New Roman</vt:lpstr>
      <vt:lpstr>Trebuchet MS</vt:lpstr>
      <vt:lpstr>verdana</vt:lpstr>
      <vt:lpstr>Wingdings 3</vt:lpstr>
      <vt:lpstr>Yüzeyler</vt:lpstr>
      <vt:lpstr>Yapay Zeka  802600715151  </vt:lpstr>
      <vt:lpstr>Lecturer</vt:lpstr>
      <vt:lpstr>Depth-First Search</vt:lpstr>
      <vt:lpstr>Depth-First Search</vt:lpstr>
      <vt:lpstr>Depth-First Search  </vt:lpstr>
      <vt:lpstr>Breadth-First Search</vt:lpstr>
      <vt:lpstr>Breadth-First Search</vt:lpstr>
      <vt:lpstr>Breadth-First Search</vt:lpstr>
      <vt:lpstr>Breadth-First Search (BFS) Properties</vt:lpstr>
      <vt:lpstr>DFS vs BFS</vt:lpstr>
      <vt:lpstr>Cost-Sensitive 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pc</cp:lastModifiedBy>
  <cp:revision>2001</cp:revision>
  <cp:lastPrinted>2014-01-23T07:59:40Z</cp:lastPrinted>
  <dcterms:created xsi:type="dcterms:W3CDTF">2004-08-27T04:16:05Z</dcterms:created>
  <dcterms:modified xsi:type="dcterms:W3CDTF">2019-11-28T17:01:50Z</dcterms:modified>
</cp:coreProperties>
</file>