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93" r:id="rId4"/>
    <p:sldId id="290" r:id="rId5"/>
    <p:sldId id="294" r:id="rId6"/>
    <p:sldId id="291" r:id="rId7"/>
    <p:sldId id="295" r:id="rId8"/>
    <p:sldId id="296" r:id="rId9"/>
    <p:sldId id="297" r:id="rId10"/>
    <p:sldId id="298" r:id="rId11"/>
    <p:sldId id="299" r:id="rId12"/>
    <p:sldId id="292" r:id="rId13"/>
    <p:sldId id="30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6039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42286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60349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03211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8805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2675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36F4C3-7717-4BC6-82ED-1E3C09D54A94}"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6688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36F4C3-7717-4BC6-82ED-1E3C09D54A94}"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79732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36F4C3-7717-4BC6-82ED-1E3C09D54A94}"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00564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36409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431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6F4C3-7717-4BC6-82ED-1E3C09D54A94}"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1AADF-AE55-4B74-A24F-F41EFE1507B5}" type="slidenum">
              <a:rPr lang="tr-TR" smtClean="0"/>
              <a:t>‹#›</a:t>
            </a:fld>
            <a:endParaRPr lang="tr-TR"/>
          </a:p>
        </p:txBody>
      </p:sp>
    </p:spTree>
    <p:extLst>
      <p:ext uri="{BB962C8B-B14F-4D97-AF65-F5344CB8AC3E}">
        <p14:creationId xmlns:p14="http://schemas.microsoft.com/office/powerpoint/2010/main" val="16457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700644"/>
            <a:ext cx="9144000" cy="3319958"/>
          </a:xfrm>
        </p:spPr>
        <p:txBody>
          <a:bodyPr>
            <a:normAutofit fontScale="90000"/>
          </a:bodyPr>
          <a:lstStyle/>
          <a:p>
            <a:pPr>
              <a:lnSpc>
                <a:spcPct val="100000"/>
              </a:lnSpc>
            </a:pPr>
            <a:r>
              <a:rPr lang="tr-TR" dirty="0"/>
              <a:t>DAVRANIŞ BİLİMLERİNDE </a:t>
            </a:r>
            <a:r>
              <a:rPr lang="tr-TR" dirty="0" smtClean="0"/>
              <a:t>İLERİ İSTATİSTİK</a:t>
            </a:r>
            <a:r>
              <a:rPr lang="tr-TR" dirty="0"/>
              <a:t/>
            </a:r>
            <a:br>
              <a:rPr lang="tr-TR" dirty="0"/>
            </a:br>
            <a:r>
              <a:rPr lang="tr-TR" dirty="0" smtClean="0"/>
              <a:t/>
            </a:r>
            <a:br>
              <a:rPr lang="tr-TR" dirty="0" smtClean="0"/>
            </a:br>
            <a:r>
              <a:rPr lang="tr-TR" dirty="0" smtClean="0"/>
              <a:t>DOKTORA</a:t>
            </a:r>
            <a:endParaRPr lang="tr-TR" dirty="0"/>
          </a:p>
        </p:txBody>
      </p:sp>
      <p:sp>
        <p:nvSpPr>
          <p:cNvPr id="3" name="Alt Başlık 2"/>
          <p:cNvSpPr>
            <a:spLocks noGrp="1"/>
          </p:cNvSpPr>
          <p:nvPr>
            <p:ph type="subTitle" idx="1"/>
          </p:nvPr>
        </p:nvSpPr>
        <p:spPr>
          <a:xfrm>
            <a:off x="1524000" y="4421435"/>
            <a:ext cx="9144000" cy="1655762"/>
          </a:xfrm>
        </p:spPr>
        <p:txBody>
          <a:bodyPr/>
          <a:lstStyle/>
          <a:p>
            <a:r>
              <a:rPr lang="tr-TR" dirty="0"/>
              <a:t>Doç. Dr. ÖMAY ÇOKLUK BÖKEOĞLU</a:t>
            </a:r>
          </a:p>
          <a:p>
            <a:endParaRPr lang="tr-TR" dirty="0"/>
          </a:p>
        </p:txBody>
      </p:sp>
    </p:spTree>
    <p:extLst>
      <p:ext uri="{BB962C8B-B14F-4D97-AF65-F5344CB8AC3E}">
        <p14:creationId xmlns:p14="http://schemas.microsoft.com/office/powerpoint/2010/main" val="2890422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Faktör analizi </a:t>
            </a:r>
            <a:r>
              <a:rPr lang="tr-TR" sz="2000" b="1" dirty="0"/>
              <a:t>(Büyüköztürk, 2004)</a:t>
            </a:r>
            <a:endParaRPr lang="tr-TR" sz="2000" dirty="0"/>
          </a:p>
        </p:txBody>
      </p:sp>
      <p:sp>
        <p:nvSpPr>
          <p:cNvPr id="3" name="İçerik Yer Tutucusu 2"/>
          <p:cNvSpPr>
            <a:spLocks noGrp="1"/>
          </p:cNvSpPr>
          <p:nvPr>
            <p:ph idx="1"/>
          </p:nvPr>
        </p:nvSpPr>
        <p:spPr/>
        <p:txBody>
          <a:bodyPr>
            <a:normAutofit/>
          </a:bodyPr>
          <a:lstStyle/>
          <a:p>
            <a:pPr>
              <a:lnSpc>
                <a:spcPct val="150000"/>
              </a:lnSpc>
            </a:pPr>
            <a:r>
              <a:rPr lang="tr-TR" dirty="0"/>
              <a:t>Verilerin, faktör analizi için uygunluğu </a:t>
            </a:r>
            <a:r>
              <a:rPr lang="tr-TR" dirty="0" err="1"/>
              <a:t>Kaiser-Meyer-Olkin</a:t>
            </a:r>
            <a:r>
              <a:rPr lang="tr-TR" dirty="0"/>
              <a:t> (KMO) </a:t>
            </a:r>
            <a:r>
              <a:rPr lang="tr-TR" dirty="0" err="1"/>
              <a:t>kasayısı</a:t>
            </a:r>
            <a:r>
              <a:rPr lang="tr-TR" dirty="0"/>
              <a:t> ve </a:t>
            </a:r>
            <a:r>
              <a:rPr lang="tr-TR" dirty="0" err="1"/>
              <a:t>Barlett</a:t>
            </a:r>
            <a:r>
              <a:rPr lang="tr-TR" dirty="0"/>
              <a:t> küresellik (</a:t>
            </a:r>
            <a:r>
              <a:rPr lang="tr-TR" dirty="0" err="1"/>
              <a:t>sphericity</a:t>
            </a:r>
            <a:r>
              <a:rPr lang="tr-TR" dirty="0"/>
              <a:t>) testi ile incelenebilir</a:t>
            </a:r>
            <a:r>
              <a:rPr lang="tr-TR" dirty="0" smtClean="0"/>
              <a:t>.</a:t>
            </a:r>
          </a:p>
          <a:p>
            <a:pPr>
              <a:lnSpc>
                <a:spcPct val="150000"/>
              </a:lnSpc>
            </a:pPr>
            <a:r>
              <a:rPr lang="tr-TR" dirty="0"/>
              <a:t>KMO katsayısı, veri matrisinin faktör analizi için uygun olup olmadığını, veri yapısının faktör çıkarma için uygunluğu hakkında bilgi verir. </a:t>
            </a:r>
          </a:p>
        </p:txBody>
      </p:sp>
    </p:spTree>
    <p:extLst>
      <p:ext uri="{BB962C8B-B14F-4D97-AF65-F5344CB8AC3E}">
        <p14:creationId xmlns:p14="http://schemas.microsoft.com/office/powerpoint/2010/main" val="1502373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Faktör analizi </a:t>
            </a:r>
            <a:r>
              <a:rPr lang="tr-TR" sz="2000" b="1" dirty="0"/>
              <a:t>(Büyüköztürk, 2004)</a:t>
            </a:r>
            <a:endParaRPr lang="tr-TR" sz="2000" dirty="0"/>
          </a:p>
        </p:txBody>
      </p:sp>
      <p:sp>
        <p:nvSpPr>
          <p:cNvPr id="3" name="İçerik Yer Tutucusu 2"/>
          <p:cNvSpPr>
            <a:spLocks noGrp="1"/>
          </p:cNvSpPr>
          <p:nvPr>
            <p:ph idx="1"/>
          </p:nvPr>
        </p:nvSpPr>
        <p:spPr/>
        <p:txBody>
          <a:bodyPr>
            <a:normAutofit/>
          </a:bodyPr>
          <a:lstStyle/>
          <a:p>
            <a:pPr>
              <a:lnSpc>
                <a:spcPct val="150000"/>
              </a:lnSpc>
            </a:pPr>
            <a:r>
              <a:rPr lang="tr-TR" dirty="0" err="1" smtClean="0"/>
              <a:t>Faktörleştirilebilirlik</a:t>
            </a:r>
            <a:r>
              <a:rPr lang="tr-TR" dirty="0" smtClean="0"/>
              <a:t> </a:t>
            </a:r>
            <a:r>
              <a:rPr lang="tr-TR" dirty="0"/>
              <a:t>(</a:t>
            </a:r>
            <a:r>
              <a:rPr lang="tr-TR" dirty="0" err="1"/>
              <a:t>factorability</a:t>
            </a:r>
            <a:r>
              <a:rPr lang="tr-TR" dirty="0"/>
              <a:t>) için  </a:t>
            </a:r>
            <a:r>
              <a:rPr lang="tr-TR" dirty="0" err="1"/>
              <a:t>KMO’nun</a:t>
            </a:r>
            <a:r>
              <a:rPr lang="tr-TR" dirty="0"/>
              <a:t> .60’dan yüksek çıkması beklenir. </a:t>
            </a:r>
            <a:endParaRPr lang="tr-TR" dirty="0" smtClean="0"/>
          </a:p>
          <a:p>
            <a:pPr>
              <a:lnSpc>
                <a:spcPct val="150000"/>
              </a:lnSpc>
            </a:pPr>
            <a:r>
              <a:rPr lang="tr-TR" dirty="0" err="1" smtClean="0"/>
              <a:t>Barlett</a:t>
            </a:r>
            <a:r>
              <a:rPr lang="tr-TR" dirty="0" smtClean="0"/>
              <a:t> </a:t>
            </a:r>
            <a:r>
              <a:rPr lang="tr-TR" dirty="0"/>
              <a:t>testi, değişkenler arasında ilişki olup olmadığını kısmi korelasyonlar temelinde inceler. Hesaplanan ki-kare istatistiğinin anlamlı çıkması, veri matrisinin uygun olduğunun göstergesidir. </a:t>
            </a:r>
          </a:p>
        </p:txBody>
      </p:sp>
    </p:spTree>
    <p:extLst>
      <p:ext uri="{BB962C8B-B14F-4D97-AF65-F5344CB8AC3E}">
        <p14:creationId xmlns:p14="http://schemas.microsoft.com/office/powerpoint/2010/main" val="3396079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08668"/>
            <a:ext cx="10515600" cy="1325563"/>
          </a:xfrm>
        </p:spPr>
        <p:txBody>
          <a:bodyPr>
            <a:normAutofit/>
          </a:bodyPr>
          <a:lstStyle/>
          <a:p>
            <a:pPr algn="ctr"/>
            <a:r>
              <a:rPr lang="tr-TR" sz="3200" b="1" dirty="0" smtClean="0"/>
              <a:t>Uygulama Dersi</a:t>
            </a:r>
            <a:endParaRPr lang="tr-TR" sz="3200" b="1" dirty="0"/>
          </a:p>
        </p:txBody>
      </p:sp>
      <p:sp>
        <p:nvSpPr>
          <p:cNvPr id="3" name="İçerik Yer Tutucusu 2"/>
          <p:cNvSpPr>
            <a:spLocks noGrp="1"/>
          </p:cNvSpPr>
          <p:nvPr>
            <p:ph idx="1"/>
          </p:nvPr>
        </p:nvSpPr>
        <p:spPr/>
        <p:txBody>
          <a:bodyPr/>
          <a:lstStyle/>
          <a:p>
            <a:endParaRPr lang="tr-TR" dirty="0" smtClean="0"/>
          </a:p>
          <a:p>
            <a:pPr algn="just">
              <a:lnSpc>
                <a:spcPct val="150000"/>
              </a:lnSpc>
            </a:pPr>
            <a:r>
              <a:rPr lang="tr-TR" dirty="0" smtClean="0"/>
              <a:t>Tek faktörlü ve çok faktörlü ölçme araçları için </a:t>
            </a:r>
            <a:r>
              <a:rPr lang="tr-TR" dirty="0"/>
              <a:t>f</a:t>
            </a:r>
            <a:r>
              <a:rPr lang="tr-TR" dirty="0" smtClean="0"/>
              <a:t>aktör analizi uygulamaları ve güvenirlik hesaplamaları </a:t>
            </a:r>
            <a:endParaRPr lang="tr-TR" dirty="0"/>
          </a:p>
        </p:txBody>
      </p:sp>
    </p:spTree>
    <p:extLst>
      <p:ext uri="{BB962C8B-B14F-4D97-AF65-F5344CB8AC3E}">
        <p14:creationId xmlns:p14="http://schemas.microsoft.com/office/powerpoint/2010/main" val="834598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pPr>
              <a:lnSpc>
                <a:spcPct val="150000"/>
              </a:lnSpc>
            </a:pPr>
            <a:r>
              <a:rPr lang="tr-TR" dirty="0"/>
              <a:t>Büyüköztürk, Ş. (</a:t>
            </a:r>
            <a:r>
              <a:rPr lang="tr-TR" dirty="0" smtClean="0"/>
              <a:t>2004). </a:t>
            </a:r>
            <a:r>
              <a:rPr lang="tr-TR" i="1" dirty="0"/>
              <a:t>Sosyal Bilimler için Veri Analizi El </a:t>
            </a:r>
            <a:r>
              <a:rPr lang="tr-TR" i="1" dirty="0" smtClean="0"/>
              <a:t>Kitabı</a:t>
            </a:r>
            <a:r>
              <a:rPr lang="tr-TR" dirty="0" smtClean="0"/>
              <a:t>. Ankara</a:t>
            </a:r>
            <a:r>
              <a:rPr lang="tr-TR" dirty="0"/>
              <a:t>: </a:t>
            </a:r>
            <a:r>
              <a:rPr lang="tr-TR" dirty="0" err="1"/>
              <a:t>Pegem</a:t>
            </a:r>
            <a:r>
              <a:rPr lang="tr-TR" dirty="0"/>
              <a:t> A Yayıncılık.</a:t>
            </a:r>
            <a:endParaRPr lang="tr-TR" dirty="0"/>
          </a:p>
        </p:txBody>
      </p:sp>
    </p:spTree>
    <p:extLst>
      <p:ext uri="{BB962C8B-B14F-4D97-AF65-F5344CB8AC3E}">
        <p14:creationId xmlns:p14="http://schemas.microsoft.com/office/powerpoint/2010/main" val="1592215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
            </a:r>
            <a:br>
              <a:rPr lang="tr-TR" b="1" dirty="0" smtClean="0"/>
            </a:br>
            <a:r>
              <a:rPr lang="tr-TR" sz="3600" b="1" dirty="0" smtClean="0"/>
              <a:t>Geçerlik ve Güvenirlik </a:t>
            </a:r>
            <a:br>
              <a:rPr lang="tr-TR" sz="3600" b="1" dirty="0" smtClean="0"/>
            </a:br>
            <a:r>
              <a:rPr lang="tr-TR" sz="3600" b="1" dirty="0" smtClean="0"/>
              <a:t>Analizleri </a:t>
            </a:r>
            <a:r>
              <a:rPr lang="tr-TR" sz="3600" dirty="0" smtClean="0"/>
              <a:t/>
            </a:r>
            <a:br>
              <a:rPr lang="tr-TR" sz="3600" dirty="0" smtClean="0"/>
            </a:br>
            <a:endParaRPr lang="tr-TR" sz="3600" dirty="0"/>
          </a:p>
        </p:txBody>
      </p:sp>
      <p:sp>
        <p:nvSpPr>
          <p:cNvPr id="3" name="İçerik Yer Tutucusu 2"/>
          <p:cNvSpPr>
            <a:spLocks noGrp="1"/>
          </p:cNvSpPr>
          <p:nvPr>
            <p:ph idx="1"/>
          </p:nvPr>
        </p:nvSpPr>
        <p:spPr/>
        <p:txBody>
          <a:bodyPr/>
          <a:lstStyle/>
          <a:p>
            <a:endParaRPr lang="tr-TR" dirty="0" smtClean="0"/>
          </a:p>
          <a:p>
            <a:r>
              <a:rPr lang="tr-TR" dirty="0" smtClean="0"/>
              <a:t>Geçerlik ve Güvenirlik Kavramları</a:t>
            </a:r>
          </a:p>
          <a:p>
            <a:endParaRPr lang="tr-TR" dirty="0" smtClean="0"/>
          </a:p>
          <a:p>
            <a:r>
              <a:rPr lang="tr-TR" dirty="0" smtClean="0"/>
              <a:t>Geçerlik ve Güvenirlik Türleri</a:t>
            </a:r>
          </a:p>
          <a:p>
            <a:endParaRPr lang="tr-TR" dirty="0"/>
          </a:p>
          <a:p>
            <a:r>
              <a:rPr lang="tr-TR" dirty="0" smtClean="0"/>
              <a:t>Farklı Ölçme Araçlarına Uygun Geçerlik ve Güvenirlik Türleri</a:t>
            </a:r>
            <a:endParaRPr lang="tr-TR" dirty="0"/>
          </a:p>
        </p:txBody>
      </p:sp>
    </p:spTree>
    <p:extLst>
      <p:ext uri="{BB962C8B-B14F-4D97-AF65-F5344CB8AC3E}">
        <p14:creationId xmlns:p14="http://schemas.microsoft.com/office/powerpoint/2010/main" val="294058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Geçerlik</a:t>
            </a:r>
            <a:endParaRPr lang="tr-TR" dirty="0"/>
          </a:p>
        </p:txBody>
      </p:sp>
      <p:sp>
        <p:nvSpPr>
          <p:cNvPr id="3" name="İçerik Yer Tutucusu 2"/>
          <p:cNvSpPr>
            <a:spLocks noGrp="1"/>
          </p:cNvSpPr>
          <p:nvPr>
            <p:ph idx="1"/>
          </p:nvPr>
        </p:nvSpPr>
        <p:spPr/>
        <p:txBody>
          <a:bodyPr>
            <a:normAutofit lnSpcReduction="10000"/>
          </a:bodyPr>
          <a:lstStyle/>
          <a:p>
            <a:pPr>
              <a:lnSpc>
                <a:spcPct val="150000"/>
              </a:lnSpc>
            </a:pPr>
            <a:r>
              <a:rPr lang="tr-TR" dirty="0" smtClean="0"/>
              <a:t>Bir ölçme aracının ölçmek istediği amaca hizmet etme derecesidir.</a:t>
            </a:r>
          </a:p>
          <a:p>
            <a:pPr>
              <a:lnSpc>
                <a:spcPct val="150000"/>
              </a:lnSpc>
            </a:pPr>
            <a:r>
              <a:rPr lang="tr-TR" b="1" dirty="0" smtClean="0"/>
              <a:t>Geçerlik türleri:</a:t>
            </a:r>
          </a:p>
          <a:p>
            <a:pPr lvl="1">
              <a:lnSpc>
                <a:spcPct val="150000"/>
              </a:lnSpc>
            </a:pPr>
            <a:r>
              <a:rPr lang="tr-TR" dirty="0" smtClean="0"/>
              <a:t>Yapı (ölçme </a:t>
            </a:r>
            <a:r>
              <a:rPr lang="tr-TR" dirty="0"/>
              <a:t>aracının ölçmeyi amaçladığı psikolojik özelliği temsil etme </a:t>
            </a:r>
            <a:r>
              <a:rPr lang="tr-TR" dirty="0" smtClean="0"/>
              <a:t>gücü)</a:t>
            </a:r>
          </a:p>
          <a:p>
            <a:pPr lvl="1">
              <a:lnSpc>
                <a:spcPct val="150000"/>
              </a:lnSpc>
            </a:pPr>
            <a:r>
              <a:rPr lang="tr-TR" dirty="0" smtClean="0"/>
              <a:t>Kapsam (</a:t>
            </a:r>
            <a:r>
              <a:rPr lang="tr-TR" dirty="0"/>
              <a:t>Ölçme aracının ölçmeyi amaçladığı davranış evrenini temsil etme </a:t>
            </a:r>
            <a:r>
              <a:rPr lang="tr-TR" dirty="0" smtClean="0"/>
              <a:t>gücü)</a:t>
            </a:r>
          </a:p>
          <a:p>
            <a:pPr lvl="1">
              <a:lnSpc>
                <a:spcPct val="150000"/>
              </a:lnSpc>
            </a:pPr>
            <a:r>
              <a:rPr lang="tr-TR" dirty="0" smtClean="0"/>
              <a:t>Ölçüt dayanaklı (ölçüt puanlarının elde ediliş zamanına göre- yordama ve hem-zaman geçerliği)</a:t>
            </a:r>
            <a:endParaRPr lang="tr-TR" dirty="0"/>
          </a:p>
        </p:txBody>
      </p:sp>
    </p:spTree>
    <p:extLst>
      <p:ext uri="{BB962C8B-B14F-4D97-AF65-F5344CB8AC3E}">
        <p14:creationId xmlns:p14="http://schemas.microsoft.com/office/powerpoint/2010/main" val="1988158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200" b="1" dirty="0" smtClean="0"/>
              <a:t/>
            </a:r>
            <a:br>
              <a:rPr lang="tr-TR" sz="3200" b="1" dirty="0" smtClean="0"/>
            </a:br>
            <a:r>
              <a:rPr lang="tr-TR" sz="3200" b="1" dirty="0" smtClean="0"/>
              <a:t>Geçerlik </a:t>
            </a:r>
            <a:r>
              <a:rPr lang="tr-TR" sz="3200" b="1" dirty="0"/>
              <a:t>ve Güvenirlik </a:t>
            </a:r>
            <a:r>
              <a:rPr lang="tr-TR" sz="3200" b="1" dirty="0" smtClean="0"/>
              <a:t>Analizleri-Devam </a:t>
            </a:r>
            <a:r>
              <a:rPr lang="tr-TR" sz="3200" dirty="0"/>
              <a:t/>
            </a:r>
            <a:br>
              <a:rPr lang="tr-TR" sz="3200" dirty="0"/>
            </a:br>
            <a:endParaRPr lang="tr-TR" sz="3200" dirty="0"/>
          </a:p>
        </p:txBody>
      </p:sp>
      <p:sp>
        <p:nvSpPr>
          <p:cNvPr id="3" name="İçerik Yer Tutucusu 2"/>
          <p:cNvSpPr>
            <a:spLocks noGrp="1"/>
          </p:cNvSpPr>
          <p:nvPr>
            <p:ph idx="1"/>
          </p:nvPr>
        </p:nvSpPr>
        <p:spPr/>
        <p:txBody>
          <a:bodyPr>
            <a:normAutofit/>
          </a:bodyPr>
          <a:lstStyle/>
          <a:p>
            <a:pPr marL="0" indent="0">
              <a:buNone/>
            </a:pPr>
            <a:endParaRPr lang="tr-TR" dirty="0"/>
          </a:p>
          <a:p>
            <a:r>
              <a:rPr lang="tr-TR" dirty="0" smtClean="0"/>
              <a:t>Geçerlik Analizleri: </a:t>
            </a:r>
          </a:p>
          <a:p>
            <a:pPr marL="0" indent="0">
              <a:lnSpc>
                <a:spcPct val="150000"/>
              </a:lnSpc>
              <a:buNone/>
            </a:pPr>
            <a:r>
              <a:rPr lang="tr-TR" dirty="0" smtClean="0"/>
              <a:t>	</a:t>
            </a:r>
            <a:r>
              <a:rPr lang="tr-TR" dirty="0" err="1" smtClean="0"/>
              <a:t>Açımlayıcı</a:t>
            </a:r>
            <a:r>
              <a:rPr lang="tr-TR" dirty="0" smtClean="0"/>
              <a:t> Faktör Analizi</a:t>
            </a:r>
          </a:p>
          <a:p>
            <a:pPr marL="0" indent="0">
              <a:lnSpc>
                <a:spcPct val="150000"/>
              </a:lnSpc>
              <a:buNone/>
            </a:pPr>
            <a:r>
              <a:rPr lang="tr-TR" dirty="0"/>
              <a:t>	</a:t>
            </a:r>
            <a:r>
              <a:rPr lang="tr-TR" dirty="0" smtClean="0"/>
              <a:t>Doğrulayıcı Faktör Analizi</a:t>
            </a:r>
          </a:p>
          <a:p>
            <a:pPr marL="0" indent="0">
              <a:lnSpc>
                <a:spcPct val="150000"/>
              </a:lnSpc>
              <a:buNone/>
            </a:pPr>
            <a:endParaRPr lang="tr-TR" dirty="0"/>
          </a:p>
        </p:txBody>
      </p:sp>
    </p:spTree>
    <p:extLst>
      <p:ext uri="{BB962C8B-B14F-4D97-AF65-F5344CB8AC3E}">
        <p14:creationId xmlns:p14="http://schemas.microsoft.com/office/powerpoint/2010/main" val="2069481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Güvenirlik</a:t>
            </a:r>
            <a:endParaRPr lang="tr-TR" dirty="0"/>
          </a:p>
        </p:txBody>
      </p:sp>
      <p:sp>
        <p:nvSpPr>
          <p:cNvPr id="3" name="İçerik Yer Tutucusu 2"/>
          <p:cNvSpPr>
            <a:spLocks noGrp="1"/>
          </p:cNvSpPr>
          <p:nvPr>
            <p:ph idx="1"/>
          </p:nvPr>
        </p:nvSpPr>
        <p:spPr/>
        <p:txBody>
          <a:bodyPr>
            <a:normAutofit lnSpcReduction="10000"/>
          </a:bodyPr>
          <a:lstStyle/>
          <a:p>
            <a:r>
              <a:rPr lang="tr-TR" dirty="0" smtClean="0"/>
              <a:t>Elde edilen ölçümler arasındaki tutarlılık, kararlılık</a:t>
            </a:r>
          </a:p>
          <a:p>
            <a:pPr algn="just">
              <a:lnSpc>
                <a:spcPct val="150000"/>
              </a:lnSpc>
            </a:pPr>
            <a:r>
              <a:rPr lang="tr-TR" dirty="0"/>
              <a:t>Testin güvenirlik katsayısı olarak hesaplanan korelasyon (r), test puanlarına ilişkin bireysel farklılıkların ne derece gerçek ve ne derece hata faktörüne bağlı olduğunu yorumlamak amacıyla kullanılır. Güvenirlik katsayısı .80 olan bir test için bireyler arası gözlenen test puanlarındaki farkların %80 oranında gerçek farkları, %20 oranında ise hatayı yansıttığı </a:t>
            </a:r>
            <a:r>
              <a:rPr lang="tr-TR" dirty="0" smtClean="0"/>
              <a:t>söylenebilir (Büyüköztürk, 2004).  </a:t>
            </a:r>
            <a:endParaRPr lang="tr-TR" dirty="0"/>
          </a:p>
          <a:p>
            <a:endParaRPr lang="tr-TR" dirty="0"/>
          </a:p>
        </p:txBody>
      </p:sp>
    </p:spTree>
    <p:extLst>
      <p:ext uri="{BB962C8B-B14F-4D97-AF65-F5344CB8AC3E}">
        <p14:creationId xmlns:p14="http://schemas.microsoft.com/office/powerpoint/2010/main" val="120315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Geçerlik ve Güvenirlik Analizleri-Devam </a:t>
            </a:r>
            <a:r>
              <a:rPr lang="tr-TR" sz="3200" dirty="0"/>
              <a:t/>
            </a:r>
            <a:br>
              <a:rPr lang="tr-TR" sz="3200" dirty="0"/>
            </a:br>
            <a:endParaRPr lang="tr-TR" sz="3200" dirty="0"/>
          </a:p>
        </p:txBody>
      </p:sp>
      <p:sp>
        <p:nvSpPr>
          <p:cNvPr id="3" name="İçerik Yer Tutucusu 2"/>
          <p:cNvSpPr>
            <a:spLocks noGrp="1"/>
          </p:cNvSpPr>
          <p:nvPr>
            <p:ph idx="1"/>
          </p:nvPr>
        </p:nvSpPr>
        <p:spPr/>
        <p:txBody>
          <a:bodyPr/>
          <a:lstStyle/>
          <a:p>
            <a:endParaRPr lang="tr-TR" dirty="0" smtClean="0"/>
          </a:p>
          <a:p>
            <a:r>
              <a:rPr lang="tr-TR" dirty="0" smtClean="0"/>
              <a:t>Güvenirlik Analizleri</a:t>
            </a:r>
            <a:r>
              <a:rPr lang="tr-TR" dirty="0"/>
              <a:t>: </a:t>
            </a:r>
            <a:endParaRPr lang="tr-TR" dirty="0" smtClean="0"/>
          </a:p>
          <a:p>
            <a:pPr lvl="1">
              <a:lnSpc>
                <a:spcPct val="150000"/>
              </a:lnSpc>
            </a:pPr>
            <a:r>
              <a:rPr lang="tr-TR" dirty="0" smtClean="0"/>
              <a:t>Madde </a:t>
            </a:r>
            <a:r>
              <a:rPr lang="tr-TR" dirty="0"/>
              <a:t>Toplam </a:t>
            </a:r>
            <a:r>
              <a:rPr lang="tr-TR" dirty="0" smtClean="0"/>
              <a:t>Korelasyonu</a:t>
            </a:r>
          </a:p>
          <a:p>
            <a:pPr lvl="1">
              <a:lnSpc>
                <a:spcPct val="150000"/>
              </a:lnSpc>
            </a:pPr>
            <a:r>
              <a:rPr lang="tr-TR" dirty="0" smtClean="0"/>
              <a:t>Testi Yarılama</a:t>
            </a:r>
          </a:p>
          <a:p>
            <a:pPr lvl="1">
              <a:lnSpc>
                <a:spcPct val="150000"/>
              </a:lnSpc>
            </a:pPr>
            <a:r>
              <a:rPr lang="tr-TR" dirty="0" smtClean="0"/>
              <a:t>Test-Tekrar Test </a:t>
            </a:r>
          </a:p>
          <a:p>
            <a:pPr lvl="1">
              <a:lnSpc>
                <a:spcPct val="150000"/>
              </a:lnSpc>
            </a:pPr>
            <a:r>
              <a:rPr lang="tr-TR" dirty="0" err="1"/>
              <a:t>Cronbach</a:t>
            </a:r>
            <a:r>
              <a:rPr lang="tr-TR" dirty="0"/>
              <a:t>-Alfa </a:t>
            </a:r>
            <a:r>
              <a:rPr lang="tr-TR" dirty="0" smtClean="0"/>
              <a:t>iç tutarlılık katsayısının hesaplanması vb. </a:t>
            </a:r>
            <a:endParaRPr lang="tr-TR" dirty="0"/>
          </a:p>
          <a:p>
            <a:pPr marL="457200" lvl="1"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1636742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Faktör </a:t>
            </a:r>
            <a:r>
              <a:rPr lang="tr-TR" b="1" dirty="0" smtClean="0"/>
              <a:t>analizi </a:t>
            </a:r>
            <a:r>
              <a:rPr lang="tr-TR" sz="2000" b="1" dirty="0" smtClean="0"/>
              <a:t>(Büyüköztürk, 2004)</a:t>
            </a:r>
            <a:endParaRPr lang="tr-TR" sz="2000" b="1" dirty="0"/>
          </a:p>
        </p:txBody>
      </p:sp>
      <p:sp>
        <p:nvSpPr>
          <p:cNvPr id="3" name="İçerik Yer Tutucusu 2"/>
          <p:cNvSpPr>
            <a:spLocks noGrp="1"/>
          </p:cNvSpPr>
          <p:nvPr>
            <p:ph idx="1"/>
          </p:nvPr>
        </p:nvSpPr>
        <p:spPr/>
        <p:txBody>
          <a:bodyPr>
            <a:normAutofit/>
          </a:bodyPr>
          <a:lstStyle/>
          <a:p>
            <a:pPr>
              <a:lnSpc>
                <a:spcPct val="150000"/>
              </a:lnSpc>
            </a:pPr>
            <a:r>
              <a:rPr lang="tr-TR" dirty="0"/>
              <a:t>Faktör analizi, birbiriyle ilişkili p tane değişkeni </a:t>
            </a:r>
            <a:r>
              <a:rPr lang="tr-TR" dirty="0" err="1"/>
              <a:t>biraraya</a:t>
            </a:r>
            <a:r>
              <a:rPr lang="tr-TR" dirty="0"/>
              <a:t> getirerek az sayıda ilişkisiz ve kavramsal olarak anlamlı yeni değişkenler (faktörler, boyutlar) bulmayı, keşfetmeyi amaçlayan  çok değişkenli bir istatistiktir. </a:t>
            </a:r>
            <a:endParaRPr lang="tr-TR" dirty="0" smtClean="0"/>
          </a:p>
          <a:p>
            <a:pPr>
              <a:lnSpc>
                <a:spcPct val="150000"/>
              </a:lnSpc>
            </a:pPr>
            <a:r>
              <a:rPr lang="tr-TR" dirty="0" err="1" smtClean="0"/>
              <a:t>Açımlayıcı</a:t>
            </a:r>
            <a:r>
              <a:rPr lang="tr-TR" dirty="0" smtClean="0"/>
              <a:t> </a:t>
            </a:r>
            <a:r>
              <a:rPr lang="tr-TR" dirty="0"/>
              <a:t>(keşfedici, </a:t>
            </a:r>
            <a:r>
              <a:rPr lang="tr-TR" dirty="0" err="1"/>
              <a:t>exploratory</a:t>
            </a:r>
            <a:r>
              <a:rPr lang="tr-TR" dirty="0"/>
              <a:t>) ve doğrulayıcı (</a:t>
            </a:r>
            <a:r>
              <a:rPr lang="tr-TR" dirty="0" err="1"/>
              <a:t>confirmatory</a:t>
            </a:r>
            <a:r>
              <a:rPr lang="tr-TR" dirty="0"/>
              <a:t>) olmak üzere iki tür faktör analizi yaklaşımı vardır.  </a:t>
            </a:r>
          </a:p>
          <a:p>
            <a:endParaRPr lang="tr-TR" dirty="0"/>
          </a:p>
        </p:txBody>
      </p:sp>
    </p:spTree>
    <p:extLst>
      <p:ext uri="{BB962C8B-B14F-4D97-AF65-F5344CB8AC3E}">
        <p14:creationId xmlns:p14="http://schemas.microsoft.com/office/powerpoint/2010/main" val="1999098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Faktör </a:t>
            </a:r>
            <a:r>
              <a:rPr lang="tr-TR" b="1" dirty="0" smtClean="0"/>
              <a:t>analizi </a:t>
            </a:r>
            <a:r>
              <a:rPr lang="tr-TR" sz="2000" b="1" dirty="0"/>
              <a:t>(Büyüköztürk, 2004)</a:t>
            </a:r>
          </a:p>
        </p:txBody>
      </p:sp>
      <p:sp>
        <p:nvSpPr>
          <p:cNvPr id="3" name="İçerik Yer Tutucusu 2"/>
          <p:cNvSpPr>
            <a:spLocks noGrp="1"/>
          </p:cNvSpPr>
          <p:nvPr>
            <p:ph idx="1"/>
          </p:nvPr>
        </p:nvSpPr>
        <p:spPr/>
        <p:txBody>
          <a:bodyPr>
            <a:normAutofit/>
          </a:bodyPr>
          <a:lstStyle/>
          <a:p>
            <a:pPr>
              <a:lnSpc>
                <a:spcPct val="150000"/>
              </a:lnSpc>
            </a:pPr>
            <a:r>
              <a:rPr lang="tr-TR" dirty="0" err="1" smtClean="0"/>
              <a:t>Açımlayıcı</a:t>
            </a:r>
            <a:r>
              <a:rPr lang="tr-TR" dirty="0" smtClean="0"/>
              <a:t> </a:t>
            </a:r>
            <a:r>
              <a:rPr lang="tr-TR" dirty="0"/>
              <a:t>faktör analizinde, değişkenler arasındaki ilişkilerden hareketle faktör bulmaya yönelik bir işlem; doğrulayıcı faktör analizinde ise değişkenler arasındaki ilişkiye dair daha önce saptanan bir hipotezin ya da kuramın test edilmesi söz konusudur. </a:t>
            </a:r>
          </a:p>
        </p:txBody>
      </p:sp>
    </p:spTree>
    <p:extLst>
      <p:ext uri="{BB962C8B-B14F-4D97-AF65-F5344CB8AC3E}">
        <p14:creationId xmlns:p14="http://schemas.microsoft.com/office/powerpoint/2010/main" val="3394709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Faktör analizi </a:t>
            </a:r>
            <a:r>
              <a:rPr lang="tr-TR" sz="2000" b="1" dirty="0"/>
              <a:t>(Büyüköztürk, 2004)</a:t>
            </a:r>
            <a:endParaRPr lang="tr-TR" sz="2000" dirty="0"/>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a:t>Faktör analizinde, faktörlerin her bir değişken üzerinde yol açtıkları </a:t>
            </a:r>
            <a:r>
              <a:rPr lang="tr-TR" b="1" dirty="0"/>
              <a:t>ortak </a:t>
            </a:r>
            <a:r>
              <a:rPr lang="tr-TR" b="1" dirty="0" err="1"/>
              <a:t>varyansın</a:t>
            </a:r>
            <a:r>
              <a:rPr lang="tr-TR" dirty="0"/>
              <a:t> ya da </a:t>
            </a:r>
            <a:r>
              <a:rPr lang="tr-TR" b="1" dirty="0"/>
              <a:t>ortak faktör </a:t>
            </a:r>
            <a:r>
              <a:rPr lang="tr-TR" b="1" dirty="0" err="1"/>
              <a:t>varyansınının</a:t>
            </a:r>
            <a:r>
              <a:rPr lang="tr-TR" dirty="0"/>
              <a:t> (</a:t>
            </a:r>
            <a:r>
              <a:rPr lang="tr-TR" dirty="0" err="1"/>
              <a:t>communality</a:t>
            </a:r>
            <a:r>
              <a:rPr lang="tr-TR" dirty="0"/>
              <a:t>) en </a:t>
            </a:r>
            <a:r>
              <a:rPr lang="tr-TR" dirty="0" err="1"/>
              <a:t>çoklaştırılması</a:t>
            </a:r>
            <a:r>
              <a:rPr lang="tr-TR" dirty="0"/>
              <a:t> amaçlanır. </a:t>
            </a:r>
            <a:endParaRPr lang="tr-TR" dirty="0" smtClean="0"/>
          </a:p>
          <a:p>
            <a:pPr>
              <a:lnSpc>
                <a:spcPct val="150000"/>
              </a:lnSpc>
            </a:pPr>
            <a:r>
              <a:rPr lang="tr-TR" dirty="0" smtClean="0"/>
              <a:t>Bu </a:t>
            </a:r>
            <a:r>
              <a:rPr lang="tr-TR" dirty="0"/>
              <a:t>değer, maddelerin her bir faktördeki yük değerlerine bağlıdır ve bir maddenin önemli faktörlerdeki yük değerlerinin karelerinin toplamına eşittir. </a:t>
            </a:r>
            <a:r>
              <a:rPr lang="tr-TR" b="1" dirty="0"/>
              <a:t>Faktör yük değeri</a:t>
            </a:r>
            <a:r>
              <a:rPr lang="tr-TR" dirty="0"/>
              <a:t> (</a:t>
            </a:r>
            <a:r>
              <a:rPr lang="tr-TR" dirty="0" err="1"/>
              <a:t>factor</a:t>
            </a:r>
            <a:r>
              <a:rPr lang="tr-TR" dirty="0"/>
              <a:t> </a:t>
            </a:r>
            <a:r>
              <a:rPr lang="tr-TR" dirty="0" err="1"/>
              <a:t>loading</a:t>
            </a:r>
            <a:r>
              <a:rPr lang="tr-TR" dirty="0"/>
              <a:t>), maddelerin faktörlerle olan ilişkisini açıklayan bir katsayıdır. </a:t>
            </a:r>
          </a:p>
          <a:p>
            <a:pPr>
              <a:lnSpc>
                <a:spcPct val="150000"/>
              </a:lnSpc>
            </a:pPr>
            <a:endParaRPr lang="tr-TR" dirty="0"/>
          </a:p>
        </p:txBody>
      </p:sp>
    </p:spTree>
    <p:extLst>
      <p:ext uri="{BB962C8B-B14F-4D97-AF65-F5344CB8AC3E}">
        <p14:creationId xmlns:p14="http://schemas.microsoft.com/office/powerpoint/2010/main" val="14613510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TotalTime>
  <Words>453</Words>
  <Application>Microsoft Office PowerPoint</Application>
  <PresentationFormat>Geniş ekran</PresentationFormat>
  <Paragraphs>50</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DAVRANIŞ BİLİMLERİNDE İLERİ İSTATİSTİK  DOKTORA</vt:lpstr>
      <vt:lpstr> Geçerlik ve Güvenirlik  Analizleri  </vt:lpstr>
      <vt:lpstr>Geçerlik</vt:lpstr>
      <vt:lpstr> Geçerlik ve Güvenirlik Analizleri-Devam  </vt:lpstr>
      <vt:lpstr>Güvenirlik</vt:lpstr>
      <vt:lpstr>Geçerlik ve Güvenirlik Analizleri-Devam  </vt:lpstr>
      <vt:lpstr>Faktör analizi (Büyüköztürk, 2004)</vt:lpstr>
      <vt:lpstr>Faktör analizi (Büyüköztürk, 2004)</vt:lpstr>
      <vt:lpstr>Faktör analizi (Büyüköztürk, 2004)</vt:lpstr>
      <vt:lpstr>Faktör analizi (Büyüköztürk, 2004)</vt:lpstr>
      <vt:lpstr>Faktör analizi (Büyüköztürk, 2004)</vt:lpstr>
      <vt:lpstr>Uygulama Dersi</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NUKHET_DEMİRTASLI</cp:lastModifiedBy>
  <cp:revision>34</cp:revision>
  <dcterms:created xsi:type="dcterms:W3CDTF">2017-05-18T14:31:00Z</dcterms:created>
  <dcterms:modified xsi:type="dcterms:W3CDTF">2018-01-31T19:56:14Z</dcterms:modified>
</cp:coreProperties>
</file>