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6" r:id="rId6"/>
    <p:sldId id="258" r:id="rId7"/>
    <p:sldId id="259" r:id="rId8"/>
    <p:sldId id="263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metu.edu.tr/kaymakci/turkish/sedimentoloji_dersnotlari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metu.edu.tr/kaymakci/turkish/sedimentoloji_dersnotlari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metu.edu.tr/kaymakci/turkish/sedimentoloji_dersnotlari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ea typeface="Calibri"/>
              </a:rPr>
              <a:t>Tane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boyu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ve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tane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şekli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3.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7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G:\Dersler\Alüvyal 2013\alüvyal ek\DSC_0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477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tr-TR" dirty="0" err="1" smtClean="0"/>
              <a:t>Silt</a:t>
            </a:r>
            <a:endParaRPr lang="tr-TR" dirty="0"/>
          </a:p>
        </p:txBody>
      </p:sp>
      <p:pic>
        <p:nvPicPr>
          <p:cNvPr id="2050" name="Picture 2" descr="E:\Masaüstü Bilgisayar Aralık 2012\2014\KIZILIRMAK TÜBİTAK 2012\Kızılırmak agustos 2013\1\118___08\IMG_2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05356"/>
            <a:ext cx="8078390" cy="5380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Sediman </a:t>
            </a:r>
            <a:r>
              <a:rPr lang="en-US" sz="2600" dirty="0" err="1">
                <a:solidFill>
                  <a:srgbClr val="000000"/>
                </a:solidFill>
              </a:rPr>
              <a:t>dokusu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daha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çok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sedimantasyon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proseslerine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bağlı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olarak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biçim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alır</a:t>
            </a:r>
            <a:r>
              <a:rPr lang="en-US" sz="2600" dirty="0">
                <a:solidFill>
                  <a:srgbClr val="000000"/>
                </a:solidFill>
              </a:rPr>
              <a:t>. </a:t>
            </a:r>
            <a:r>
              <a:rPr lang="en-US" sz="2600" dirty="0" err="1">
                <a:solidFill>
                  <a:srgbClr val="000000"/>
                </a:solidFill>
              </a:rPr>
              <a:t>Dolayısıyla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doku</a:t>
            </a:r>
            <a:r>
              <a:rPr lang="tr-TR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tane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boyu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tane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boyu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parametreleri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tane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yüzey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morfolojisi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tane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yüzey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dokusu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ve</a:t>
            </a:r>
            <a:r>
              <a:rPr lang="en-US" sz="2600" dirty="0">
                <a:solidFill>
                  <a:srgbClr val="000000"/>
                </a:solidFill>
              </a:rPr>
              <a:t> sediman </a:t>
            </a:r>
            <a:r>
              <a:rPr lang="en-US" sz="2600" dirty="0" err="1" smtClean="0">
                <a:solidFill>
                  <a:srgbClr val="000000"/>
                </a:solidFill>
              </a:rPr>
              <a:t>biçimi</a:t>
            </a:r>
            <a:r>
              <a:rPr lang="tr-TR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>
                <a:solidFill>
                  <a:srgbClr val="000000"/>
                </a:solidFill>
              </a:rPr>
              <a:t>fabric) </a:t>
            </a:r>
            <a:r>
              <a:rPr lang="en-US" sz="2600" dirty="0" err="1">
                <a:solidFill>
                  <a:srgbClr val="000000"/>
                </a:solidFill>
              </a:rPr>
              <a:t>ile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ilişkilendirilir</a:t>
            </a:r>
            <a:r>
              <a:rPr lang="en-US" sz="2600" dirty="0">
                <a:solidFill>
                  <a:srgbClr val="000000"/>
                </a:solidFill>
              </a:rPr>
              <a:t>. </a:t>
            </a:r>
            <a:r>
              <a:rPr lang="en-US" sz="2600" dirty="0" err="1">
                <a:solidFill>
                  <a:srgbClr val="000000"/>
                </a:solidFill>
              </a:rPr>
              <a:t>Dolayısıyla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dokunun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geliş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biçimine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göre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sedimanlar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dokusal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olgunluk</a:t>
            </a:r>
            <a:r>
              <a:rPr lang="tr-TR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>
                <a:solidFill>
                  <a:srgbClr val="000000"/>
                </a:solidFill>
              </a:rPr>
              <a:t>textural maturity) </a:t>
            </a:r>
            <a:r>
              <a:rPr lang="en-US" sz="2600" dirty="0" err="1">
                <a:solidFill>
                  <a:srgbClr val="000000"/>
                </a:solidFill>
              </a:rPr>
              <a:t>derecelerine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ayrılabilirler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  <a:br>
              <a:rPr lang="en-US" sz="26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827584" y="5013176"/>
            <a:ext cx="7723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http://users.metu.edu.tr/kaymakci/turkish/sedimentoloji_dersnotlari.pdf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92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855" y="0"/>
            <a:ext cx="8229600" cy="5865515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Tane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boyu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sedimenter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kayaçların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temel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özellikleridir</a:t>
            </a:r>
            <a:r>
              <a:rPr lang="en-US" sz="2000" dirty="0">
                <a:solidFill>
                  <a:srgbClr val="000000"/>
                </a:solidFill>
              </a:rPr>
              <a:t>. Bu </a:t>
            </a:r>
            <a:r>
              <a:rPr lang="en-US" sz="2000" dirty="0" err="1">
                <a:solidFill>
                  <a:srgbClr val="000000"/>
                </a:solidFill>
              </a:rPr>
              <a:t>amaçla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çok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boyu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sınıflandırma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ölçekleri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geliştirilmiş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olmakla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birlikte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günümüzde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fazla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kabul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görmüş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yaygın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olarak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kullanılan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ölçek</a:t>
            </a:r>
            <a:r>
              <a:rPr lang="en-US" sz="2000" dirty="0">
                <a:solidFill>
                  <a:srgbClr val="000000"/>
                </a:solidFill>
              </a:rPr>
              <a:t> 2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katlarına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bağlı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olan</a:t>
            </a:r>
            <a:r>
              <a:rPr lang="en-US" sz="2000" dirty="0">
                <a:solidFill>
                  <a:srgbClr val="000000"/>
                </a:solidFill>
              </a:rPr>
              <a:t> J.A. </a:t>
            </a:r>
            <a:r>
              <a:rPr lang="en-US" sz="2000" dirty="0" err="1">
                <a:solidFill>
                  <a:srgbClr val="000000"/>
                </a:solidFill>
              </a:rPr>
              <a:t>Udden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C.K. Wentworth </a:t>
            </a:r>
            <a:r>
              <a:rPr lang="en-US" sz="2000" dirty="0" err="1" smtClean="0">
                <a:solidFill>
                  <a:srgbClr val="000000"/>
                </a:solidFill>
              </a:rPr>
              <a:t>tarafından</a:t>
            </a:r>
            <a:r>
              <a:rPr lang="tr-TR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geliştirlmiş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boyu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ölçeğidir</a:t>
            </a:r>
            <a:r>
              <a:rPr lang="en-US" sz="2000" dirty="0">
                <a:solidFill>
                  <a:srgbClr val="000000"/>
                </a:solidFill>
              </a:rPr>
              <a:t>. Bu </a:t>
            </a:r>
            <a:r>
              <a:rPr lang="en-US" sz="2000" dirty="0" err="1">
                <a:solidFill>
                  <a:srgbClr val="000000"/>
                </a:solidFill>
              </a:rPr>
              <a:t>ölçeğin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sınırları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sınırlara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düşen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isimleri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Tablo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gösterilmiştir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Udden-Wenthworth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ölçeğindeki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ikinin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katlarını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kullanarak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Krumbein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aritmetik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ölçek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yani</a:t>
            </a:r>
            <a:r>
              <a:rPr lang="en-US" sz="2000" dirty="0">
                <a:solidFill>
                  <a:srgbClr val="000000"/>
                </a:solidFill>
              </a:rPr>
              <a:t> 1,2,3,... </a:t>
            </a:r>
            <a:r>
              <a:rPr lang="en-US" sz="2000" dirty="0" err="1">
                <a:solidFill>
                  <a:srgbClr val="000000"/>
                </a:solidFill>
              </a:rPr>
              <a:t>gibi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dirty="0" err="1">
                <a:solidFill>
                  <a:srgbClr val="000000"/>
                </a:solidFill>
              </a:rPr>
              <a:t>önermiştir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l-GR" sz="2000" dirty="0">
                <a:solidFill>
                  <a:srgbClr val="000000"/>
                </a:solidFill>
              </a:rPr>
              <a:t>Φ). </a:t>
            </a:r>
            <a:r>
              <a:rPr lang="en-US" sz="2000" dirty="0">
                <a:solidFill>
                  <a:srgbClr val="000000"/>
                </a:solidFill>
              </a:rPr>
              <a:t>Bu </a:t>
            </a:r>
            <a:r>
              <a:rPr lang="en-US" sz="2000" dirty="0" err="1">
                <a:solidFill>
                  <a:srgbClr val="000000"/>
                </a:solidFill>
              </a:rPr>
              <a:t>ölçekte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Φ=-</a:t>
            </a:r>
            <a:r>
              <a:rPr lang="en-US" sz="2000" dirty="0">
                <a:solidFill>
                  <a:srgbClr val="000000"/>
                </a:solidFill>
              </a:rPr>
              <a:t>log2S </a:t>
            </a:r>
            <a:r>
              <a:rPr lang="en-US" sz="2000" dirty="0" err="1">
                <a:solidFill>
                  <a:srgbClr val="000000"/>
                </a:solidFill>
              </a:rPr>
              <a:t>bağıntısı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ile</a:t>
            </a:r>
            <a:r>
              <a:rPr lang="en-US" sz="2000" dirty="0">
                <a:solidFill>
                  <a:srgbClr val="000000"/>
                </a:solidFill>
              </a:rPr>
              <a:t> 2´nin </a:t>
            </a:r>
            <a:r>
              <a:rPr lang="en-US" sz="2000" dirty="0" err="1">
                <a:solidFill>
                  <a:srgbClr val="000000"/>
                </a:solidFill>
              </a:rPr>
              <a:t>katları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logaritmik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çevirimle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artmetik</a:t>
            </a:r>
            <a:r>
              <a:rPr lang="en-US" sz="2000" dirty="0">
                <a:solidFill>
                  <a:srgbClr val="000000"/>
                </a:solidFill>
              </a:rPr>
              <a:t> hale </a:t>
            </a:r>
            <a:r>
              <a:rPr lang="en-US" sz="2000" dirty="0" err="1">
                <a:solidFill>
                  <a:srgbClr val="000000"/>
                </a:solidFill>
              </a:rPr>
              <a:t>getirilir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Matematiksel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hesaplamalardaki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kolaylığı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sebebi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Krumbein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ölçeğini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kullanmak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daha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avantajlıdır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Arazide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kumtaşı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sınıfları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lup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ile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çakıl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boyları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doğrudan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cetvel</a:t>
            </a:r>
            <a:r>
              <a:rPr lang="en-US" sz="2000" dirty="0">
                <a:solidFill>
                  <a:srgbClr val="000000"/>
                </a:solidFill>
              </a:rPr>
              <a:t> yada </a:t>
            </a:r>
            <a:r>
              <a:rPr lang="en-US" sz="2000" dirty="0" err="1">
                <a:solidFill>
                  <a:srgbClr val="000000"/>
                </a:solidFill>
              </a:rPr>
              <a:t>metre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yaklaşık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olarak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yapılabilir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Daha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hassas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ölçümler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için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gevşek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tutturulmuş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çimentolanmış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çimentosuz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 err="1">
                <a:solidFill>
                  <a:srgbClr val="000000"/>
                </a:solidFill>
              </a:rPr>
              <a:t>kumtaşları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çakıltaşları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için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çok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laboratuvar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yöntemleri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geliştirilmiştir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Bunlardan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yaygın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olarak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kullanılanı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elekten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geçirme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eleme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yöntemidir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Orta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taneli</a:t>
            </a:r>
            <a:r>
              <a:rPr lang="en-US" sz="2000" dirty="0">
                <a:solidFill>
                  <a:srgbClr val="000000"/>
                </a:solidFill>
              </a:rPr>
              <a:t> silt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çakıl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taneleri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kolayca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elenebilirken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boyu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sınıfları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için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çökeltme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metodu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geliştirilmiştir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Sıkı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tutturulmuş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silttaşı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kumtaşı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kireçtaşı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için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mikroskop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altında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nokta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sayım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metodu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geliştirilmiştir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/>
          </a:p>
        </p:txBody>
      </p:sp>
      <p:sp>
        <p:nvSpPr>
          <p:cNvPr id="4" name="Dikdörtgen 3"/>
          <p:cNvSpPr/>
          <p:nvPr/>
        </p:nvSpPr>
        <p:spPr>
          <a:xfrm>
            <a:off x="952532" y="6391479"/>
            <a:ext cx="7723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http://users.metu.edu.tr/kaymakci/turkish/sedimentoloji_dersnotlari.pdf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54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07390"/>
            <a:ext cx="4032448" cy="694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703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08520" y="1600200"/>
            <a:ext cx="879532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100" b="1" dirty="0" err="1">
                <a:solidFill>
                  <a:srgbClr val="000000"/>
                </a:solidFill>
              </a:rPr>
              <a:t>Tane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Morfolojisi</a:t>
            </a:r>
            <a:r>
              <a:rPr lang="en-US" sz="3100" dirty="0">
                <a:solidFill>
                  <a:srgbClr val="000000"/>
                </a:solidFill>
              </a:rPr>
              <a:t/>
            </a:r>
            <a:br>
              <a:rPr lang="en-US" sz="3100" dirty="0">
                <a:solidFill>
                  <a:srgbClr val="000000"/>
                </a:solidFill>
              </a:rPr>
            </a:br>
            <a:r>
              <a:rPr lang="en-US" sz="3100" dirty="0" err="1">
                <a:solidFill>
                  <a:srgbClr val="000000"/>
                </a:solidFill>
              </a:rPr>
              <a:t>Tane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morfolojisi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tane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ş</a:t>
            </a:r>
            <a:r>
              <a:rPr lang="en-US" sz="3100" b="1" dirty="0" err="1">
                <a:solidFill>
                  <a:srgbClr val="000000"/>
                </a:solidFill>
              </a:rPr>
              <a:t>ekli</a:t>
            </a:r>
            <a:r>
              <a:rPr lang="en-US" sz="3100" dirty="0">
                <a:solidFill>
                  <a:srgbClr val="000000"/>
                </a:solidFill>
              </a:rPr>
              <a:t>, </a:t>
            </a:r>
            <a:r>
              <a:rPr lang="en-US" sz="3100" b="1" dirty="0" err="1">
                <a:solidFill>
                  <a:srgbClr val="000000"/>
                </a:solidFill>
              </a:rPr>
              <a:t>küresellik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ve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yuvarlaklıklı</a:t>
            </a:r>
            <a:r>
              <a:rPr lang="en-US" sz="3100" dirty="0" err="1">
                <a:solidFill>
                  <a:srgbClr val="000000"/>
                </a:solidFill>
              </a:rPr>
              <a:t>ğ</a:t>
            </a:r>
            <a:r>
              <a:rPr lang="en-US" sz="3100" b="1" dirty="0" err="1">
                <a:solidFill>
                  <a:srgbClr val="000000"/>
                </a:solidFill>
              </a:rPr>
              <a:t>ı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içerir</a:t>
            </a:r>
            <a:r>
              <a:rPr lang="en-US" sz="3100" dirty="0">
                <a:solidFill>
                  <a:srgbClr val="000000"/>
                </a:solidFill>
              </a:rPr>
              <a:t> (</a:t>
            </a:r>
            <a:r>
              <a:rPr lang="en-US" sz="3100" dirty="0" err="1">
                <a:solidFill>
                  <a:srgbClr val="000000"/>
                </a:solidFill>
              </a:rPr>
              <a:t>Şekil</a:t>
            </a:r>
            <a:r>
              <a:rPr lang="en-US" sz="3100" dirty="0">
                <a:solidFill>
                  <a:srgbClr val="000000"/>
                </a:solidFill>
              </a:rPr>
              <a:t> 9). </a:t>
            </a:r>
            <a:r>
              <a:rPr lang="en-US" sz="3100" dirty="0" err="1">
                <a:solidFill>
                  <a:srgbClr val="000000"/>
                </a:solidFill>
              </a:rPr>
              <a:t>Şekil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tanenin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uzun</a:t>
            </a:r>
            <a:r>
              <a:rPr lang="en-US" sz="3100" dirty="0">
                <a:solidFill>
                  <a:srgbClr val="000000"/>
                </a:solidFill>
              </a:rPr>
              <a:t>, </a:t>
            </a:r>
            <a:r>
              <a:rPr lang="en-US" sz="3100" dirty="0" err="1" smtClean="0">
                <a:solidFill>
                  <a:srgbClr val="000000"/>
                </a:solidFill>
              </a:rPr>
              <a:t>orta</a:t>
            </a:r>
            <a:r>
              <a:rPr lang="tr-TR" sz="3100" dirty="0" smtClean="0">
                <a:solidFill>
                  <a:srgbClr val="000000"/>
                </a:solidFill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</a:rPr>
              <a:t>ve</a:t>
            </a:r>
            <a:r>
              <a:rPr lang="en-US" sz="3100" dirty="0" smtClean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kısa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eksenleri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arasındaki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orana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göre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belirlenir</a:t>
            </a:r>
            <a:r>
              <a:rPr lang="en-US" sz="3100" dirty="0">
                <a:solidFill>
                  <a:srgbClr val="000000"/>
                </a:solidFill>
              </a:rPr>
              <a:t>. Bu </a:t>
            </a:r>
            <a:r>
              <a:rPr lang="en-US" sz="3100" dirty="0" err="1">
                <a:solidFill>
                  <a:srgbClr val="000000"/>
                </a:solidFill>
              </a:rPr>
              <a:t>oranlara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göre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dört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sınıf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tane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şekli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</a:rPr>
              <a:t>vardır</a:t>
            </a:r>
            <a:r>
              <a:rPr lang="tr-TR" sz="3100" dirty="0" smtClean="0">
                <a:solidFill>
                  <a:srgbClr val="000000"/>
                </a:solidFill>
              </a:rPr>
              <a:t>. B</a:t>
            </a:r>
            <a:r>
              <a:rPr lang="en-US" sz="3100" dirty="0" err="1" smtClean="0">
                <a:solidFill>
                  <a:srgbClr val="000000"/>
                </a:solidFill>
              </a:rPr>
              <a:t>unlar</a:t>
            </a:r>
            <a:r>
              <a:rPr lang="en-US" sz="3100" dirty="0">
                <a:solidFill>
                  <a:srgbClr val="000000"/>
                </a:solidFill>
              </a:rPr>
              <a:t>: </a:t>
            </a:r>
            <a:r>
              <a:rPr lang="en-US" sz="3100" b="1" dirty="0">
                <a:solidFill>
                  <a:srgbClr val="000000"/>
                </a:solidFill>
              </a:rPr>
              <a:t>disk </a:t>
            </a:r>
            <a:r>
              <a:rPr lang="en-US" sz="3100" dirty="0" err="1">
                <a:solidFill>
                  <a:srgbClr val="000000"/>
                </a:solidFill>
              </a:rPr>
              <a:t>ş</a:t>
            </a:r>
            <a:r>
              <a:rPr lang="en-US" sz="3100" b="1" dirty="0" err="1">
                <a:solidFill>
                  <a:srgbClr val="000000"/>
                </a:solidFill>
              </a:rPr>
              <a:t>ekilli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dirty="0">
                <a:solidFill>
                  <a:srgbClr val="000000"/>
                </a:solidFill>
              </a:rPr>
              <a:t>(</a:t>
            </a:r>
            <a:r>
              <a:rPr lang="en-US" sz="3100" b="1" dirty="0">
                <a:solidFill>
                  <a:srgbClr val="000000"/>
                </a:solidFill>
              </a:rPr>
              <a:t>oblate</a:t>
            </a:r>
            <a:r>
              <a:rPr lang="en-US" sz="3100" dirty="0">
                <a:solidFill>
                  <a:srgbClr val="000000"/>
                </a:solidFill>
              </a:rPr>
              <a:t>), </a:t>
            </a:r>
            <a:r>
              <a:rPr lang="en-US" sz="3100" b="1" dirty="0" err="1">
                <a:solidFill>
                  <a:srgbClr val="000000"/>
                </a:solidFill>
              </a:rPr>
              <a:t>e</a:t>
            </a:r>
            <a:r>
              <a:rPr lang="en-US" sz="3100" dirty="0" err="1">
                <a:solidFill>
                  <a:srgbClr val="000000"/>
                </a:solidFill>
              </a:rPr>
              <a:t>ş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eksenli</a:t>
            </a:r>
            <a:r>
              <a:rPr lang="en-US" sz="3100" dirty="0">
                <a:solidFill>
                  <a:srgbClr val="000000"/>
                </a:solidFill>
              </a:rPr>
              <a:t>, </a:t>
            </a:r>
            <a:r>
              <a:rPr lang="en-US" sz="3100" b="1" dirty="0" err="1">
                <a:solidFill>
                  <a:srgbClr val="000000"/>
                </a:solidFill>
              </a:rPr>
              <a:t>kübik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veya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küresel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dirty="0">
                <a:solidFill>
                  <a:srgbClr val="000000"/>
                </a:solidFill>
              </a:rPr>
              <a:t>(</a:t>
            </a:r>
            <a:r>
              <a:rPr lang="en-US" sz="3100" b="1" dirty="0">
                <a:solidFill>
                  <a:srgbClr val="000000"/>
                </a:solidFill>
              </a:rPr>
              <a:t>equant</a:t>
            </a:r>
            <a:r>
              <a:rPr lang="en-US" sz="3100" dirty="0">
                <a:solidFill>
                  <a:srgbClr val="000000"/>
                </a:solidFill>
              </a:rPr>
              <a:t>, </a:t>
            </a:r>
            <a:r>
              <a:rPr lang="en-US" sz="3100" b="1" dirty="0">
                <a:solidFill>
                  <a:srgbClr val="000000"/>
                </a:solidFill>
              </a:rPr>
              <a:t>cubic</a:t>
            </a:r>
            <a:r>
              <a:rPr lang="en-US" sz="3100" dirty="0">
                <a:solidFill>
                  <a:srgbClr val="000000"/>
                </a:solidFill>
              </a:rPr>
              <a:t>, </a:t>
            </a:r>
            <a:r>
              <a:rPr lang="en-US" sz="3100" b="1" dirty="0">
                <a:solidFill>
                  <a:srgbClr val="000000"/>
                </a:solidFill>
              </a:rPr>
              <a:t>spherical</a:t>
            </a:r>
            <a:r>
              <a:rPr lang="en-US" sz="3100" dirty="0" smtClean="0">
                <a:solidFill>
                  <a:srgbClr val="000000"/>
                </a:solidFill>
              </a:rPr>
              <a:t>),</a:t>
            </a:r>
            <a:r>
              <a:rPr lang="tr-TR" sz="3100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 smtClean="0">
                <a:solidFill>
                  <a:srgbClr val="000000"/>
                </a:solidFill>
              </a:rPr>
              <a:t>bıça</a:t>
            </a:r>
            <a:r>
              <a:rPr lang="en-US" sz="3100" dirty="0" err="1" smtClean="0">
                <a:solidFill>
                  <a:srgbClr val="000000"/>
                </a:solidFill>
              </a:rPr>
              <a:t>ğ</a:t>
            </a:r>
            <a:r>
              <a:rPr lang="en-US" sz="3100" b="1" dirty="0" err="1" smtClean="0">
                <a:solidFill>
                  <a:srgbClr val="000000"/>
                </a:solidFill>
              </a:rPr>
              <a:t>ımsı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dirty="0">
                <a:solidFill>
                  <a:srgbClr val="000000"/>
                </a:solidFill>
              </a:rPr>
              <a:t>(</a:t>
            </a:r>
            <a:r>
              <a:rPr lang="en-US" sz="3100" b="1" dirty="0">
                <a:solidFill>
                  <a:srgbClr val="000000"/>
                </a:solidFill>
              </a:rPr>
              <a:t>bladed</a:t>
            </a:r>
            <a:r>
              <a:rPr lang="en-US" sz="3100" dirty="0">
                <a:solidFill>
                  <a:srgbClr val="000000"/>
                </a:solidFill>
              </a:rPr>
              <a:t>) </a:t>
            </a:r>
            <a:r>
              <a:rPr lang="en-US" sz="3100" dirty="0" err="1">
                <a:solidFill>
                  <a:srgbClr val="000000"/>
                </a:solidFill>
              </a:rPr>
              <a:t>ve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kalemsi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dirty="0">
                <a:solidFill>
                  <a:srgbClr val="000000"/>
                </a:solidFill>
              </a:rPr>
              <a:t>(</a:t>
            </a:r>
            <a:r>
              <a:rPr lang="en-US" sz="3100" b="1" dirty="0">
                <a:solidFill>
                  <a:srgbClr val="000000"/>
                </a:solidFill>
              </a:rPr>
              <a:t>rod-shaped</a:t>
            </a:r>
            <a:r>
              <a:rPr lang="en-US" sz="3100" dirty="0">
                <a:solidFill>
                  <a:srgbClr val="000000"/>
                </a:solidFill>
              </a:rPr>
              <a:t>). </a:t>
            </a:r>
            <a:r>
              <a:rPr lang="en-US" sz="3100" dirty="0" err="1">
                <a:solidFill>
                  <a:srgbClr val="000000"/>
                </a:solidFill>
              </a:rPr>
              <a:t>Küresellik</a:t>
            </a:r>
            <a:r>
              <a:rPr lang="en-US" sz="3100" dirty="0">
                <a:solidFill>
                  <a:srgbClr val="000000"/>
                </a:solidFill>
              </a:rPr>
              <a:t>, </a:t>
            </a:r>
            <a:r>
              <a:rPr lang="en-US" sz="3100" dirty="0" err="1">
                <a:solidFill>
                  <a:srgbClr val="000000"/>
                </a:solidFill>
              </a:rPr>
              <a:t>bir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tanenin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küreye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olan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</a:rPr>
              <a:t>benzerliğinin</a:t>
            </a:r>
            <a:r>
              <a:rPr lang="tr-TR" sz="3100" dirty="0" smtClean="0">
                <a:solidFill>
                  <a:srgbClr val="000000"/>
                </a:solidFill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</a:rPr>
              <a:t>oranıdır</a:t>
            </a:r>
            <a:r>
              <a:rPr lang="en-US" sz="3100" dirty="0">
                <a:solidFill>
                  <a:srgbClr val="000000"/>
                </a:solidFill>
              </a:rPr>
              <a:t>. </a:t>
            </a:r>
            <a:r>
              <a:rPr lang="en-US" sz="3100" dirty="0" err="1">
                <a:solidFill>
                  <a:srgbClr val="000000"/>
                </a:solidFill>
              </a:rPr>
              <a:t>Yuvarlaklık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ise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altı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kategoride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sınıflandırılır</a:t>
            </a:r>
            <a:r>
              <a:rPr lang="en-US" sz="3100" dirty="0">
                <a:solidFill>
                  <a:srgbClr val="000000"/>
                </a:solidFill>
              </a:rPr>
              <a:t> (</a:t>
            </a:r>
            <a:r>
              <a:rPr lang="en-US" sz="3100" dirty="0" err="1">
                <a:solidFill>
                  <a:srgbClr val="000000"/>
                </a:solidFill>
              </a:rPr>
              <a:t>Şekil</a:t>
            </a:r>
            <a:r>
              <a:rPr lang="en-US" sz="3100" dirty="0">
                <a:solidFill>
                  <a:srgbClr val="000000"/>
                </a:solidFill>
              </a:rPr>
              <a:t> 10) </a:t>
            </a:r>
            <a:r>
              <a:rPr lang="en-US" sz="3100" dirty="0" err="1">
                <a:solidFill>
                  <a:srgbClr val="000000"/>
                </a:solidFill>
              </a:rPr>
              <a:t>ve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bir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tanenin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köşeli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olup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olmadığı</a:t>
            </a:r>
            <a:r>
              <a:rPr lang="en-US" sz="3100" dirty="0">
                <a:solidFill>
                  <a:srgbClr val="000000"/>
                </a:solidFill>
              </a:rPr>
              <a:t/>
            </a:r>
            <a:br>
              <a:rPr lang="en-US" sz="3100" dirty="0">
                <a:solidFill>
                  <a:srgbClr val="000000"/>
                </a:solidFill>
              </a:rPr>
            </a:br>
            <a:r>
              <a:rPr lang="en-US" sz="3100" dirty="0" err="1">
                <a:solidFill>
                  <a:srgbClr val="000000"/>
                </a:solidFill>
              </a:rPr>
              <a:t>veya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köşelerinin</a:t>
            </a:r>
            <a:r>
              <a:rPr lang="en-US" sz="3100" dirty="0">
                <a:solidFill>
                  <a:srgbClr val="000000"/>
                </a:solidFill>
              </a:rPr>
              <a:t> ne </a:t>
            </a:r>
            <a:r>
              <a:rPr lang="en-US" sz="3100" dirty="0" err="1">
                <a:solidFill>
                  <a:srgbClr val="000000"/>
                </a:solidFill>
              </a:rPr>
              <a:t>kadar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yuvarlaklaştığının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ölçüsüdür</a:t>
            </a:r>
            <a:r>
              <a:rPr lang="en-US" sz="3100" dirty="0">
                <a:solidFill>
                  <a:srgbClr val="000000"/>
                </a:solidFill>
              </a:rPr>
              <a:t> ).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952532" y="6391479"/>
            <a:ext cx="7723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http://users.metu.edu.tr/kaymakci/turkish/sedimentoloji_dersnotlari.pdf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376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678"/>
            <a:ext cx="8568951" cy="603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606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Çok kötü boylanma</a:t>
            </a:r>
            <a:endParaRPr lang="en-US" dirty="0"/>
          </a:p>
        </p:txBody>
      </p:sp>
      <p:pic>
        <p:nvPicPr>
          <p:cNvPr id="3074" name="Picture 2" descr="G:\Dersler\Alüvyal 2013\alüvyal ek\DSC_0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312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saüstü Bilgisayar Aralık 2012\2014\KIZILIRMAK TÜBİTAK 2012\Kızılırmak agustos 2013\1\118___08\IMG_2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30" y="1600200"/>
            <a:ext cx="6795740" cy="4525963"/>
          </a:xfrm>
          <a:prstGeom prst="rect">
            <a:avLst/>
          </a:prstGeom>
          <a:noFill/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Çok kötü boylanma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:\Dersler\Alüvyal 2013\alüvyal ek\DSC02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12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212</Words>
  <Application>Microsoft Office PowerPoint</Application>
  <PresentationFormat>Ekran Gösterisi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Tane boyu ve tane şekli</vt:lpstr>
      <vt:lpstr>Slayt 2</vt:lpstr>
      <vt:lpstr>Slayt 3</vt:lpstr>
      <vt:lpstr>Slayt 4</vt:lpstr>
      <vt:lpstr>Slayt 5</vt:lpstr>
      <vt:lpstr>Slayt 6</vt:lpstr>
      <vt:lpstr>Çok kötü boylanma</vt:lpstr>
      <vt:lpstr>Slayt 8</vt:lpstr>
      <vt:lpstr>Slayt 9</vt:lpstr>
      <vt:lpstr>Slayt 10</vt:lpstr>
      <vt:lpstr>Silt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Tane boyu ve tane şekli</dc:title>
  <dc:creator>Kullanıcı</dc:creator>
  <cp:lastModifiedBy>-</cp:lastModifiedBy>
  <cp:revision>9</cp:revision>
  <dcterms:created xsi:type="dcterms:W3CDTF">2020-01-31T19:57:06Z</dcterms:created>
  <dcterms:modified xsi:type="dcterms:W3CDTF">2020-02-06T11:39:42Z</dcterms:modified>
</cp:coreProperties>
</file>