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8"/>
  </p:notesMasterIdLst>
  <p:sldIdLst>
    <p:sldId id="257" r:id="rId2"/>
    <p:sldId id="298" r:id="rId3"/>
    <p:sldId id="299" r:id="rId4"/>
    <p:sldId id="328" r:id="rId5"/>
    <p:sldId id="329" r:id="rId6"/>
    <p:sldId id="296" r:id="rId7"/>
    <p:sldId id="327" r:id="rId8"/>
    <p:sldId id="330" r:id="rId9"/>
    <p:sldId id="304" r:id="rId10"/>
    <p:sldId id="300" r:id="rId11"/>
    <p:sldId id="301" r:id="rId12"/>
    <p:sldId id="302" r:id="rId13"/>
    <p:sldId id="303" r:id="rId14"/>
    <p:sldId id="332" r:id="rId15"/>
    <p:sldId id="331" r:id="rId16"/>
    <p:sldId id="305" r:id="rId17"/>
    <p:sldId id="306" r:id="rId18"/>
    <p:sldId id="335" r:id="rId19"/>
    <p:sldId id="307" r:id="rId20"/>
    <p:sldId id="336" r:id="rId21"/>
    <p:sldId id="308" r:id="rId22"/>
    <p:sldId id="337" r:id="rId23"/>
    <p:sldId id="309" r:id="rId24"/>
    <p:sldId id="310" r:id="rId25"/>
    <p:sldId id="338" r:id="rId26"/>
    <p:sldId id="312" r:id="rId27"/>
    <p:sldId id="311" r:id="rId28"/>
    <p:sldId id="313" r:id="rId29"/>
    <p:sldId id="314" r:id="rId30"/>
    <p:sldId id="315" r:id="rId31"/>
    <p:sldId id="316" r:id="rId32"/>
    <p:sldId id="317" r:id="rId33"/>
    <p:sldId id="318" r:id="rId34"/>
    <p:sldId id="341" r:id="rId35"/>
    <p:sldId id="319" r:id="rId36"/>
    <p:sldId id="320" r:id="rId37"/>
    <p:sldId id="321" r:id="rId38"/>
    <p:sldId id="322" r:id="rId39"/>
    <p:sldId id="340" r:id="rId40"/>
    <p:sldId id="323" r:id="rId41"/>
    <p:sldId id="324" r:id="rId42"/>
    <p:sldId id="325" r:id="rId43"/>
    <p:sldId id="326" r:id="rId44"/>
    <p:sldId id="333" r:id="rId45"/>
    <p:sldId id="334" r:id="rId46"/>
    <p:sldId id="297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 snapToGrid="0">
      <p:cViewPr varScale="1">
        <p:scale>
          <a:sx n="63" d="100"/>
          <a:sy n="63" d="100"/>
        </p:scale>
        <p:origin x="140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eb385fbd599c2de" providerId="LiveId" clId="{E61A2354-B049-4FAC-BA78-4253B369C4D0}"/>
    <pc:docChg chg="custSel addSld delSld modSld">
      <pc:chgData name="" userId="6eb385fbd599c2de" providerId="LiveId" clId="{E61A2354-B049-4FAC-BA78-4253B369C4D0}" dt="2021-04-27T10:39:33.808" v="43" actId="20577"/>
      <pc:docMkLst>
        <pc:docMk/>
      </pc:docMkLst>
      <pc:sldChg chg="modSp">
        <pc:chgData name="" userId="6eb385fbd599c2de" providerId="LiveId" clId="{E61A2354-B049-4FAC-BA78-4253B369C4D0}" dt="2021-04-27T00:45:27.076" v="5" actId="20577"/>
        <pc:sldMkLst>
          <pc:docMk/>
          <pc:sldMk cId="2904382730" sldId="314"/>
        </pc:sldMkLst>
        <pc:spChg chg="mod">
          <ac:chgData name="" userId="6eb385fbd599c2de" providerId="LiveId" clId="{E61A2354-B049-4FAC-BA78-4253B369C4D0}" dt="2021-04-27T00:45:27.076" v="5" actId="20577"/>
          <ac:spMkLst>
            <pc:docMk/>
            <pc:sldMk cId="2904382730" sldId="314"/>
            <ac:spMk id="6" creationId="{00000000-0000-0000-0000-000000000000}"/>
          </ac:spMkLst>
        </pc:spChg>
      </pc:sldChg>
      <pc:sldChg chg="modSp">
        <pc:chgData name="" userId="6eb385fbd599c2de" providerId="LiveId" clId="{E61A2354-B049-4FAC-BA78-4253B369C4D0}" dt="2021-04-27T00:54:12.273" v="10" actId="114"/>
        <pc:sldMkLst>
          <pc:docMk/>
          <pc:sldMk cId="2904382730" sldId="319"/>
        </pc:sldMkLst>
        <pc:spChg chg="mod">
          <ac:chgData name="" userId="6eb385fbd599c2de" providerId="LiveId" clId="{E61A2354-B049-4FAC-BA78-4253B369C4D0}" dt="2021-04-27T00:54:12.273" v="10" actId="114"/>
          <ac:spMkLst>
            <pc:docMk/>
            <pc:sldMk cId="2904382730" sldId="319"/>
            <ac:spMk id="6" creationId="{00000000-0000-0000-0000-000000000000}"/>
          </ac:spMkLst>
        </pc:spChg>
      </pc:sldChg>
      <pc:sldChg chg="modSp">
        <pc:chgData name="" userId="6eb385fbd599c2de" providerId="LiveId" clId="{E61A2354-B049-4FAC-BA78-4253B369C4D0}" dt="2021-04-27T00:59:07.559" v="39" actId="20577"/>
        <pc:sldMkLst>
          <pc:docMk/>
          <pc:sldMk cId="2904382730" sldId="324"/>
        </pc:sldMkLst>
        <pc:spChg chg="mod">
          <ac:chgData name="" userId="6eb385fbd599c2de" providerId="LiveId" clId="{E61A2354-B049-4FAC-BA78-4253B369C4D0}" dt="2021-04-27T00:59:07.559" v="39" actId="20577"/>
          <ac:spMkLst>
            <pc:docMk/>
            <pc:sldMk cId="2904382730" sldId="324"/>
            <ac:spMk id="23" creationId="{00000000-0000-0000-0000-000000000000}"/>
          </ac:spMkLst>
        </pc:spChg>
      </pc:sldChg>
      <pc:sldChg chg="modSp">
        <pc:chgData name="" userId="6eb385fbd599c2de" providerId="LiveId" clId="{E61A2354-B049-4FAC-BA78-4253B369C4D0}" dt="2021-04-27T10:39:33.808" v="43" actId="20577"/>
        <pc:sldMkLst>
          <pc:docMk/>
          <pc:sldMk cId="0" sldId="335"/>
        </pc:sldMkLst>
        <pc:spChg chg="mod">
          <ac:chgData name="" userId="6eb385fbd599c2de" providerId="LiveId" clId="{E61A2354-B049-4FAC-BA78-4253B369C4D0}" dt="2021-04-27T10:39:33.808" v="43" actId="20577"/>
          <ac:spMkLst>
            <pc:docMk/>
            <pc:sldMk cId="0" sldId="335"/>
            <ac:spMk id="6" creationId="{00000000-0000-0000-0000-000000000000}"/>
          </ac:spMkLst>
        </pc:spChg>
      </pc:sldChg>
      <pc:sldChg chg="modSp">
        <pc:chgData name="" userId="6eb385fbd599c2de" providerId="LiveId" clId="{E61A2354-B049-4FAC-BA78-4253B369C4D0}" dt="2021-04-27T00:39:35.174" v="3" actId="20577"/>
        <pc:sldMkLst>
          <pc:docMk/>
          <pc:sldMk cId="0" sldId="337"/>
        </pc:sldMkLst>
        <pc:spChg chg="mod">
          <ac:chgData name="" userId="6eb385fbd599c2de" providerId="LiveId" clId="{E61A2354-B049-4FAC-BA78-4253B369C4D0}" dt="2021-04-27T00:39:35.174" v="3" actId="20577"/>
          <ac:spMkLst>
            <pc:docMk/>
            <pc:sldMk cId="0" sldId="337"/>
            <ac:spMk id="6" creationId="{00000000-0000-0000-0000-000000000000}"/>
          </ac:spMkLst>
        </pc:spChg>
      </pc:sldChg>
      <pc:sldChg chg="del">
        <pc:chgData name="" userId="6eb385fbd599c2de" providerId="LiveId" clId="{E61A2354-B049-4FAC-BA78-4253B369C4D0}" dt="2021-04-27T00:52:50.779" v="9" actId="2696"/>
        <pc:sldMkLst>
          <pc:docMk/>
          <pc:sldMk cId="0" sldId="339"/>
        </pc:sldMkLst>
      </pc:sldChg>
      <pc:sldChg chg="addSp delSp modSp delAnim modAnim">
        <pc:chgData name="" userId="6eb385fbd599c2de" providerId="LiveId" clId="{E61A2354-B049-4FAC-BA78-4253B369C4D0}" dt="2021-04-27T00:57:58.129" v="38" actId="1036"/>
        <pc:sldMkLst>
          <pc:docMk/>
          <pc:sldMk cId="0" sldId="340"/>
        </pc:sldMkLst>
        <pc:spChg chg="add del mod">
          <ac:chgData name="" userId="6eb385fbd599c2de" providerId="LiveId" clId="{E61A2354-B049-4FAC-BA78-4253B369C4D0}" dt="2021-04-27T00:56:37.860" v="12"/>
          <ac:spMkLst>
            <pc:docMk/>
            <pc:sldMk cId="0" sldId="340"/>
            <ac:spMk id="8" creationId="{F28E2ABB-5859-4D8C-97DC-CC1AB980B9AA}"/>
          </ac:spMkLst>
        </pc:spChg>
        <pc:picChg chg="del">
          <ac:chgData name="" userId="6eb385fbd599c2de" providerId="LiveId" clId="{E61A2354-B049-4FAC-BA78-4253B369C4D0}" dt="2021-04-27T00:56:29.686" v="11" actId="478"/>
          <ac:picMkLst>
            <pc:docMk/>
            <pc:sldMk cId="0" sldId="340"/>
            <ac:picMk id="7" creationId="{00000000-0000-0000-0000-000000000000}"/>
          </ac:picMkLst>
        </pc:picChg>
        <pc:picChg chg="add mod">
          <ac:chgData name="" userId="6eb385fbd599c2de" providerId="LiveId" clId="{E61A2354-B049-4FAC-BA78-4253B369C4D0}" dt="2021-04-27T00:57:58.129" v="38" actId="1036"/>
          <ac:picMkLst>
            <pc:docMk/>
            <pc:sldMk cId="0" sldId="340"/>
            <ac:picMk id="9" creationId="{B4A508AA-307D-408E-A8B5-585038DC9D05}"/>
          </ac:picMkLst>
        </pc:picChg>
      </pc:sldChg>
      <pc:sldChg chg="addSp delSp modSp add delAnim modAnim">
        <pc:chgData name="" userId="6eb385fbd599c2de" providerId="LiveId" clId="{E61A2354-B049-4FAC-BA78-4253B369C4D0}" dt="2021-04-27T00:52:44.890" v="8"/>
        <pc:sldMkLst>
          <pc:docMk/>
          <pc:sldMk cId="1299853269" sldId="341"/>
        </pc:sldMkLst>
        <pc:spChg chg="add del mod">
          <ac:chgData name="" userId="6eb385fbd599c2de" providerId="LiveId" clId="{E61A2354-B049-4FAC-BA78-4253B369C4D0}" dt="2021-04-27T00:52:44.890" v="8"/>
          <ac:spMkLst>
            <pc:docMk/>
            <pc:sldMk cId="1299853269" sldId="341"/>
            <ac:spMk id="8" creationId="{A278CD1D-DCD8-45A0-9461-95B4629662FE}"/>
          </ac:spMkLst>
        </pc:spChg>
        <pc:picChg chg="del">
          <ac:chgData name="" userId="6eb385fbd599c2de" providerId="LiveId" clId="{E61A2354-B049-4FAC-BA78-4253B369C4D0}" dt="2021-04-27T00:52:13.738" v="7" actId="478"/>
          <ac:picMkLst>
            <pc:docMk/>
            <pc:sldMk cId="1299853269" sldId="341"/>
            <ac:picMk id="7" creationId="{00000000-0000-0000-0000-000000000000}"/>
          </ac:picMkLst>
        </pc:picChg>
        <pc:picChg chg="add mod">
          <ac:chgData name="" userId="6eb385fbd599c2de" providerId="LiveId" clId="{E61A2354-B049-4FAC-BA78-4253B369C4D0}" dt="2021-04-27T00:52:44.890" v="8"/>
          <ac:picMkLst>
            <pc:docMk/>
            <pc:sldMk cId="1299853269" sldId="341"/>
            <ac:picMk id="9" creationId="{BADF7963-83AE-4F22-90A1-9B408E248B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C7DD4-3DAB-471E-9294-1417E9F8FED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C7DD4-3DAB-471E-9294-1417E9F8FED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305E6-ADDB-44AA-AFEB-8743CE058629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FDE 216-FP</a:t>
            </a: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E7C7-EEEF-4AE4-99AF-7A27DC2FA3A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031AD72-898D-4696-A7D6-739E992A6AF6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C70-C67D-4464-BA11-7E7E8CE54D9B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D0F990-ED9F-420B-90F1-9FE8002FC1E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FDE 216-FP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4002BB-F79F-4CAD-9062-E931AA824379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FDE 216-FP</a:t>
            </a:r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FE14-CB27-4E0A-959C-3F724AFBC032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574-6229-40F6-822C-84183297718C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EB76-5CA7-4598-91E8-02AEAC4D7F78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A83872-DC81-43CD-94BB-DACDA97AA853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/>
              <a:t>FDE 216-FP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7C5407-DB54-4C97-8D59-9CF166A6536B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/>
              <a:t>FDE 216-FP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yMgSGgiUO4A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IdAlaGqXxQ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1085850"/>
            <a:ext cx="8458200" cy="2282927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/>
              <a:t>METAL </a:t>
            </a:r>
            <a:r>
              <a:rPr lang="tr-TR" sz="7200" b="1" dirty="0" err="1"/>
              <a:t>packagIng</a:t>
            </a:r>
            <a:r>
              <a:rPr lang="tr-TR" sz="7200" b="1" dirty="0"/>
              <a:t> MATERIALS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4100052"/>
            <a:ext cx="6751942" cy="18172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b="1" dirty="0" err="1">
                <a:solidFill>
                  <a:schemeClr val="tx1"/>
                </a:solidFill>
              </a:rPr>
              <a:t>Instructor</a:t>
            </a:r>
            <a:endParaRPr lang="tr-TR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tr-TR" dirty="0" err="1">
                <a:solidFill>
                  <a:schemeClr val="tx1"/>
                </a:solidFill>
              </a:rPr>
              <a:t>Assist</a:t>
            </a:r>
            <a:r>
              <a:rPr lang="tr-TR" dirty="0">
                <a:solidFill>
                  <a:schemeClr val="tx1"/>
                </a:solidFill>
              </a:rPr>
              <a:t>. Prof. Dr. Eda </a:t>
            </a:r>
            <a:r>
              <a:rPr lang="tr-TR" dirty="0" err="1">
                <a:solidFill>
                  <a:schemeClr val="tx1"/>
                </a:solidFill>
              </a:rPr>
              <a:t>Demirok</a:t>
            </a:r>
            <a:r>
              <a:rPr lang="tr-TR" dirty="0">
                <a:solidFill>
                  <a:schemeClr val="tx1"/>
                </a:solidFill>
              </a:rPr>
              <a:t> Soncu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E-mail: </a:t>
            </a:r>
            <a:r>
              <a:rPr lang="tr-TR" b="1" dirty="0" err="1">
                <a:solidFill>
                  <a:schemeClr val="tx1"/>
                </a:solidFill>
              </a:rPr>
              <a:t>edemirok</a:t>
            </a:r>
            <a:r>
              <a:rPr lang="tr-TR" b="1" dirty="0">
                <a:solidFill>
                  <a:schemeClr val="tx1"/>
                </a:solidFill>
              </a:rPr>
              <a:t>@</a:t>
            </a:r>
            <a:r>
              <a:rPr lang="tr-TR" b="1" dirty="0" err="1">
                <a:solidFill>
                  <a:schemeClr val="tx1"/>
                </a:solidFill>
              </a:rPr>
              <a:t>eng</a:t>
            </a:r>
            <a:r>
              <a:rPr lang="tr-TR" b="1" dirty="0">
                <a:solidFill>
                  <a:schemeClr val="tx1"/>
                </a:solidFill>
              </a:rPr>
              <a:t>.</a:t>
            </a:r>
            <a:r>
              <a:rPr lang="tr-TR" b="1" dirty="0" err="1">
                <a:solidFill>
                  <a:schemeClr val="tx1"/>
                </a:solidFill>
              </a:rPr>
              <a:t>ankara</a:t>
            </a:r>
            <a:r>
              <a:rPr lang="tr-TR" b="1" dirty="0">
                <a:solidFill>
                  <a:schemeClr val="tx1"/>
                </a:solidFill>
              </a:rPr>
              <a:t>.edu.tr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Phone: +90312 203 3300 (3639 </a:t>
            </a:r>
            <a:r>
              <a:rPr lang="tr-TR" dirty="0" err="1">
                <a:solidFill>
                  <a:schemeClr val="tx1"/>
                </a:solidFill>
              </a:rPr>
              <a:t>ext</a:t>
            </a:r>
            <a:r>
              <a:rPr lang="tr-TR" dirty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Office: 2</a:t>
            </a:r>
            <a:r>
              <a:rPr lang="tr-TR" baseline="30000" dirty="0">
                <a:solidFill>
                  <a:schemeClr val="tx1"/>
                </a:solidFill>
              </a:rPr>
              <a:t>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floor</a:t>
            </a:r>
            <a:r>
              <a:rPr lang="tr-TR" dirty="0">
                <a:solidFill>
                  <a:schemeClr val="tx1"/>
                </a:solidFill>
              </a:rPr>
              <a:t> #212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0240" y="6103187"/>
            <a:ext cx="5765118" cy="559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Fde</a:t>
            </a:r>
            <a:r>
              <a:rPr lang="tr-TR" sz="2400" b="1" dirty="0">
                <a:solidFill>
                  <a:schemeClr val="tx1"/>
                </a:solidFill>
              </a:rPr>
              <a:t> 216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packagıng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Raw</a:t>
            </a:r>
            <a:r>
              <a:rPr lang="tr-TR" b="1" dirty="0"/>
              <a:t> </a:t>
            </a:r>
            <a:r>
              <a:rPr lang="tr-TR" b="1" dirty="0" err="1"/>
              <a:t>materials</a:t>
            </a:r>
            <a:r>
              <a:rPr lang="tr-TR" b="1" dirty="0"/>
              <a:t> </a:t>
            </a:r>
            <a:r>
              <a:rPr lang="tr-TR" b="1" dirty="0" err="1"/>
              <a:t>used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can </a:t>
            </a:r>
            <a:r>
              <a:rPr lang="tr-TR" b="1" dirty="0" err="1"/>
              <a:t>making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3600" b="1" dirty="0" err="1">
                <a:solidFill>
                  <a:srgbClr val="C00000"/>
                </a:solidFill>
              </a:rPr>
              <a:t>Steel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3600" b="1" dirty="0" err="1">
                <a:solidFill>
                  <a:srgbClr val="0000FF"/>
                </a:solidFill>
              </a:rPr>
              <a:t>aluminium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raw</a:t>
            </a:r>
            <a:r>
              <a:rPr lang="tr-TR" sz="2800" dirty="0"/>
              <a:t> </a:t>
            </a:r>
            <a:r>
              <a:rPr lang="tr-TR" sz="2800" dirty="0" err="1"/>
              <a:t>materials</a:t>
            </a:r>
            <a:r>
              <a:rPr lang="tr-TR" sz="2800" dirty="0"/>
              <a:t>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metal </a:t>
            </a:r>
            <a:r>
              <a:rPr lang="tr-TR" sz="2800" dirty="0" err="1"/>
              <a:t>containers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metal </a:t>
            </a:r>
            <a:r>
              <a:rPr lang="tr-TR" sz="2800" dirty="0" err="1"/>
              <a:t>closing</a:t>
            </a:r>
            <a:r>
              <a:rPr lang="tr-TR" sz="2800" dirty="0"/>
              <a:t> </a:t>
            </a:r>
            <a:r>
              <a:rPr lang="tr-TR" sz="2800" dirty="0" err="1"/>
              <a:t>tools</a:t>
            </a:r>
            <a:endParaRPr lang="tr-TR" sz="2800" dirty="0"/>
          </a:p>
          <a:p>
            <a:endParaRPr lang="tr-TR" sz="2000" dirty="0"/>
          </a:p>
          <a:p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</a:t>
            </a: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advantages</a:t>
            </a:r>
            <a:r>
              <a:rPr lang="tr-TR" sz="2800" dirty="0"/>
              <a:t>,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endParaRPr lang="tr-TR" sz="2800" dirty="0"/>
          </a:p>
          <a:p>
            <a:pPr lvl="2"/>
            <a:r>
              <a:rPr lang="tr-TR" sz="2800" dirty="0" err="1"/>
              <a:t>Low</a:t>
            </a:r>
            <a:r>
              <a:rPr lang="tr-TR" sz="2800" dirty="0"/>
              <a:t>-</a:t>
            </a:r>
            <a:r>
              <a:rPr lang="tr-TR" sz="2800" dirty="0" err="1"/>
              <a:t>cost</a:t>
            </a:r>
            <a:endParaRPr lang="tr-TR" sz="2800" dirty="0"/>
          </a:p>
          <a:p>
            <a:pPr lvl="2"/>
            <a:r>
              <a:rPr lang="tr-TR" sz="2800" dirty="0" err="1"/>
              <a:t>Non</a:t>
            </a:r>
            <a:r>
              <a:rPr lang="tr-TR" sz="2800" dirty="0"/>
              <a:t>-</a:t>
            </a:r>
            <a:r>
              <a:rPr lang="tr-TR" sz="2800" dirty="0" err="1"/>
              <a:t>toxic</a:t>
            </a:r>
            <a:endParaRPr lang="tr-TR" sz="2800" dirty="0"/>
          </a:p>
          <a:p>
            <a:pPr lvl="2"/>
            <a:r>
              <a:rPr lang="tr-TR" sz="2800" dirty="0" err="1"/>
              <a:t>Adequate</a:t>
            </a:r>
            <a:r>
              <a:rPr lang="tr-TR" sz="2800" dirty="0"/>
              <a:t> </a:t>
            </a:r>
            <a:r>
              <a:rPr lang="tr-TR" sz="2800" dirty="0" err="1"/>
              <a:t>strenght</a:t>
            </a:r>
            <a:r>
              <a:rPr lang="tr-TR" sz="2800" dirty="0"/>
              <a:t> </a:t>
            </a:r>
          </a:p>
          <a:p>
            <a:pPr lvl="2"/>
            <a:r>
              <a:rPr lang="tr-TR" sz="2800" dirty="0" err="1"/>
              <a:t>Suitable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hard </a:t>
            </a:r>
            <a:r>
              <a:rPr lang="tr-TR" sz="2800" dirty="0" err="1"/>
              <a:t>material</a:t>
            </a:r>
            <a:r>
              <a:rPr lang="tr-TR" sz="2800" dirty="0"/>
              <a:t> </a:t>
            </a:r>
            <a:r>
              <a:rPr lang="tr-TR" sz="2800" dirty="0" err="1"/>
              <a:t>making</a:t>
            </a:r>
            <a:endParaRPr lang="tr-TR" sz="2800" dirty="0"/>
          </a:p>
          <a:p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/>
              <a:t>A </a:t>
            </a:r>
            <a:r>
              <a:rPr lang="tr-TR" sz="4000" b="1" dirty="0" err="1"/>
              <a:t>raw</a:t>
            </a:r>
            <a:r>
              <a:rPr lang="tr-TR" sz="4000" b="1" dirty="0"/>
              <a:t> </a:t>
            </a:r>
            <a:r>
              <a:rPr lang="tr-TR" sz="4000" b="1" dirty="0" err="1"/>
              <a:t>material</a:t>
            </a:r>
            <a:r>
              <a:rPr lang="tr-TR" sz="4000" b="1" dirty="0"/>
              <a:t> </a:t>
            </a:r>
            <a:r>
              <a:rPr lang="tr-TR" sz="4000" b="1" dirty="0" err="1"/>
              <a:t>for</a:t>
            </a:r>
            <a:r>
              <a:rPr lang="tr-TR" sz="4000" b="1" dirty="0"/>
              <a:t> can </a:t>
            </a:r>
            <a:r>
              <a:rPr lang="tr-TR" sz="4000" b="1" dirty="0" err="1"/>
              <a:t>making</a:t>
            </a:r>
            <a:r>
              <a:rPr lang="tr-TR" sz="4000" b="1" dirty="0"/>
              <a:t>: </a:t>
            </a:r>
            <a:r>
              <a:rPr lang="tr-TR" sz="4000" b="1" dirty="0" err="1"/>
              <a:t>Steel</a:t>
            </a:r>
            <a:r>
              <a:rPr lang="tr-TR" sz="4000" b="1" dirty="0"/>
              <a:t> </a:t>
            </a:r>
            <a:endParaRPr lang="en-US" sz="40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23" name="2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3200" dirty="0" err="1"/>
              <a:t>In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first</a:t>
            </a:r>
            <a:r>
              <a:rPr lang="tr-TR" sz="3200" dirty="0"/>
              <a:t> </a:t>
            </a:r>
            <a:r>
              <a:rPr lang="tr-TR" sz="3200" dirty="0" err="1"/>
              <a:t>stage</a:t>
            </a:r>
            <a:r>
              <a:rPr lang="tr-TR" sz="3200" dirty="0"/>
              <a:t>, </a:t>
            </a:r>
            <a:r>
              <a:rPr lang="tr-TR" sz="3200" dirty="0" err="1"/>
              <a:t>low</a:t>
            </a:r>
            <a:r>
              <a:rPr lang="tr-TR" sz="3200" dirty="0"/>
              <a:t>-</a:t>
            </a:r>
            <a:r>
              <a:rPr lang="tr-TR" sz="3200" dirty="0" err="1"/>
              <a:t>carbon</a:t>
            </a:r>
            <a:r>
              <a:rPr lang="tr-TR" sz="3200" dirty="0"/>
              <a:t> </a:t>
            </a:r>
            <a:r>
              <a:rPr lang="tr-TR" sz="3200" dirty="0" err="1"/>
              <a:t>steel</a:t>
            </a:r>
            <a:r>
              <a:rPr lang="tr-TR" sz="3200" dirty="0"/>
              <a:t> is </a:t>
            </a:r>
            <a:r>
              <a:rPr lang="tr-TR" sz="3200" dirty="0" err="1"/>
              <a:t>produced</a:t>
            </a:r>
            <a:r>
              <a:rPr lang="tr-TR" sz="3200" dirty="0"/>
              <a:t> as </a:t>
            </a:r>
            <a:r>
              <a:rPr lang="en-US" sz="3200" dirty="0" err="1"/>
              <a:t>blackplate</a:t>
            </a:r>
            <a:r>
              <a:rPr lang="en-US" sz="3200" dirty="0"/>
              <a:t> </a:t>
            </a:r>
            <a:endParaRPr lang="tr-TR" sz="3200" dirty="0"/>
          </a:p>
          <a:p>
            <a:endParaRPr lang="tr-TR" sz="3200" dirty="0"/>
          </a:p>
          <a:p>
            <a:r>
              <a:rPr lang="en-US" sz="3200" dirty="0"/>
              <a:t>T</a:t>
            </a:r>
            <a:r>
              <a:rPr lang="tr-TR" sz="3200" dirty="0"/>
              <a:t>h</a:t>
            </a:r>
            <a:r>
              <a:rPr lang="en-US" sz="3200" dirty="0"/>
              <a:t>en</a:t>
            </a:r>
            <a:r>
              <a:rPr lang="tr-TR" sz="3200" dirty="0"/>
              <a:t>, it is</a:t>
            </a:r>
            <a:r>
              <a:rPr lang="en-US" sz="3200" dirty="0"/>
              <a:t> converted into </a:t>
            </a:r>
            <a:r>
              <a:rPr lang="en-US" sz="4000" b="1" dirty="0">
                <a:solidFill>
                  <a:srgbClr val="C00000"/>
                </a:solidFill>
              </a:rPr>
              <a:t>tinplate</a:t>
            </a:r>
            <a:r>
              <a:rPr lang="en-US" sz="3200" dirty="0"/>
              <a:t> or </a:t>
            </a:r>
            <a:r>
              <a:rPr lang="en-US" sz="4000" b="1" dirty="0">
                <a:solidFill>
                  <a:srgbClr val="0000FF"/>
                </a:solidFill>
              </a:rPr>
              <a:t>tin-free steel (TFS) </a:t>
            </a:r>
            <a:r>
              <a:rPr lang="en-US" sz="3200" dirty="0"/>
              <a:t>for container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closure</a:t>
            </a:r>
            <a:r>
              <a:rPr lang="tr-TR" sz="3200" dirty="0"/>
              <a:t> </a:t>
            </a:r>
            <a:r>
              <a:rPr lang="tr-TR" sz="3200" dirty="0" err="1"/>
              <a:t>manufacture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/>
              <a:t>Tinplate</a:t>
            </a:r>
            <a:r>
              <a:rPr lang="tr-TR" sz="4800" b="1" dirty="0"/>
              <a:t> </a:t>
            </a:r>
            <a:r>
              <a:rPr lang="tr-TR" sz="4800" b="1" dirty="0" err="1"/>
              <a:t>from</a:t>
            </a:r>
            <a:r>
              <a:rPr lang="tr-TR" sz="4800" b="1" dirty="0"/>
              <a:t> </a:t>
            </a:r>
            <a:r>
              <a:rPr lang="tr-TR" sz="4800" b="1" dirty="0" err="1"/>
              <a:t>steel</a:t>
            </a:r>
            <a:endParaRPr lang="en-US" sz="48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600" dirty="0" err="1"/>
              <a:t>Tinplate</a:t>
            </a:r>
            <a:r>
              <a:rPr lang="tr-TR" sz="2600" dirty="0"/>
              <a:t> is </a:t>
            </a:r>
            <a:r>
              <a:rPr lang="tr-TR" sz="2600" b="1" dirty="0" err="1">
                <a:solidFill>
                  <a:srgbClr val="0000FF"/>
                </a:solidFill>
              </a:rPr>
              <a:t>produced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by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coating</a:t>
            </a:r>
            <a:r>
              <a:rPr lang="tr-TR" sz="2600" b="1" dirty="0">
                <a:solidFill>
                  <a:srgbClr val="0000FF"/>
                </a:solidFill>
              </a:rPr>
              <a:t> of </a:t>
            </a:r>
            <a:r>
              <a:rPr lang="tr-TR" sz="2600" b="1" dirty="0" err="1">
                <a:solidFill>
                  <a:srgbClr val="0000FF"/>
                </a:solidFill>
              </a:rPr>
              <a:t>blackplate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with</a:t>
            </a:r>
            <a:r>
              <a:rPr lang="tr-TR" sz="2600" b="1" dirty="0">
                <a:solidFill>
                  <a:srgbClr val="0000FF"/>
                </a:solidFill>
              </a:rPr>
              <a:t> a </a:t>
            </a:r>
            <a:r>
              <a:rPr lang="tr-TR" sz="2600" b="1" dirty="0" err="1">
                <a:solidFill>
                  <a:srgbClr val="0000FF"/>
                </a:solidFill>
              </a:rPr>
              <a:t>thin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layer</a:t>
            </a:r>
            <a:r>
              <a:rPr lang="tr-TR" sz="2600" b="1" dirty="0">
                <a:solidFill>
                  <a:srgbClr val="0000FF"/>
                </a:solidFill>
              </a:rPr>
              <a:t> of tin (Sn)</a:t>
            </a:r>
            <a:endParaRPr lang="tr-TR" sz="2600" dirty="0"/>
          </a:p>
          <a:p>
            <a:r>
              <a:rPr lang="tr-TR" sz="2600" b="1" dirty="0">
                <a:solidFill>
                  <a:srgbClr val="C00000"/>
                </a:solidFill>
              </a:rPr>
              <a:t>Tin </a:t>
            </a:r>
            <a:r>
              <a:rPr lang="tr-TR" sz="2600" b="1" dirty="0" err="1">
                <a:solidFill>
                  <a:srgbClr val="C00000"/>
                </a:solidFill>
              </a:rPr>
              <a:t>coating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provides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good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barrier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properties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against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to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corrosion</a:t>
            </a:r>
            <a:r>
              <a:rPr lang="tr-TR" sz="2600" b="1" dirty="0">
                <a:solidFill>
                  <a:srgbClr val="C00000"/>
                </a:solidFill>
              </a:rPr>
              <a:t> of </a:t>
            </a:r>
            <a:r>
              <a:rPr lang="tr-TR" sz="2600" b="1" dirty="0" err="1">
                <a:solidFill>
                  <a:srgbClr val="C00000"/>
                </a:solidFill>
              </a:rPr>
              <a:t>steel</a:t>
            </a:r>
            <a:endParaRPr lang="tr-TR" sz="2600" b="1" dirty="0">
              <a:solidFill>
                <a:srgbClr val="C00000"/>
              </a:solidFill>
            </a:endParaRPr>
          </a:p>
          <a:p>
            <a:r>
              <a:rPr lang="tr-TR" sz="2600" b="1" dirty="0"/>
              <a:t>Tin </a:t>
            </a:r>
            <a:r>
              <a:rPr lang="tr-TR" sz="2600" b="1" dirty="0" err="1"/>
              <a:t>coating</a:t>
            </a:r>
            <a:r>
              <a:rPr lang="tr-TR" sz="2600" b="1" dirty="0"/>
              <a:t> </a:t>
            </a:r>
            <a:r>
              <a:rPr lang="tr-TR" sz="2600" b="1" dirty="0" err="1"/>
              <a:t>makes</a:t>
            </a:r>
            <a:r>
              <a:rPr lang="tr-TR" sz="2600" b="1" dirty="0"/>
              <a:t> </a:t>
            </a:r>
            <a:r>
              <a:rPr lang="tr-TR" sz="2600" b="1" dirty="0" err="1"/>
              <a:t>the</a:t>
            </a:r>
            <a:r>
              <a:rPr lang="tr-TR" sz="2600" b="1" dirty="0"/>
              <a:t> can </a:t>
            </a:r>
            <a:r>
              <a:rPr lang="tr-TR" sz="2600" b="1" dirty="0" err="1"/>
              <a:t>suitable</a:t>
            </a:r>
            <a:r>
              <a:rPr lang="tr-TR" sz="2600" b="1" dirty="0"/>
              <a:t> </a:t>
            </a:r>
            <a:r>
              <a:rPr lang="tr-TR" sz="2600" b="1" dirty="0" err="1"/>
              <a:t>for</a:t>
            </a:r>
            <a:r>
              <a:rPr lang="tr-TR" sz="2600" b="1" dirty="0"/>
              <a:t> </a:t>
            </a:r>
            <a:r>
              <a:rPr lang="tr-TR" sz="2600" b="1" dirty="0" err="1"/>
              <a:t>direct</a:t>
            </a:r>
            <a:r>
              <a:rPr lang="tr-TR" sz="2600" b="1" dirty="0"/>
              <a:t> </a:t>
            </a:r>
            <a:r>
              <a:rPr lang="tr-TR" sz="2600" b="1" dirty="0" err="1"/>
              <a:t>contact</a:t>
            </a:r>
            <a:r>
              <a:rPr lang="tr-TR" sz="2600" b="1" dirty="0"/>
              <a:t> </a:t>
            </a:r>
            <a:r>
              <a:rPr lang="tr-TR" sz="2600" b="1" dirty="0" err="1"/>
              <a:t>with</a:t>
            </a:r>
            <a:r>
              <a:rPr lang="tr-TR" sz="2600" b="1" dirty="0"/>
              <a:t> </a:t>
            </a:r>
            <a:r>
              <a:rPr lang="tr-TR" sz="2600" b="1" dirty="0" err="1"/>
              <a:t>many</a:t>
            </a:r>
            <a:r>
              <a:rPr lang="tr-TR" sz="2600" b="1" dirty="0"/>
              <a:t> </a:t>
            </a:r>
            <a:r>
              <a:rPr lang="tr-TR" sz="2600" b="1" dirty="0" err="1"/>
              <a:t>food</a:t>
            </a:r>
            <a:r>
              <a:rPr lang="tr-TR" sz="2600" b="1" dirty="0"/>
              <a:t> </a:t>
            </a:r>
            <a:r>
              <a:rPr lang="tr-TR" sz="2600" b="1" dirty="0" err="1"/>
              <a:t>products</a:t>
            </a:r>
            <a:r>
              <a:rPr lang="tr-TR" sz="2600" b="1" dirty="0"/>
              <a:t> </a:t>
            </a:r>
            <a:r>
              <a:rPr lang="tr-TR" sz="2600" dirty="0" err="1"/>
              <a:t>such</a:t>
            </a:r>
            <a:r>
              <a:rPr lang="tr-TR" sz="2600" dirty="0"/>
              <a:t> as </a:t>
            </a:r>
            <a:r>
              <a:rPr lang="tr-TR" sz="2600" dirty="0" err="1"/>
              <a:t>fruits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tomato</a:t>
            </a:r>
            <a:r>
              <a:rPr lang="tr-TR" sz="2600" dirty="0"/>
              <a:t> </a:t>
            </a:r>
            <a:r>
              <a:rPr lang="tr-TR" sz="2600" dirty="0" err="1"/>
              <a:t>based</a:t>
            </a:r>
            <a:r>
              <a:rPr lang="tr-TR" sz="2600" dirty="0"/>
              <a:t> </a:t>
            </a:r>
            <a:r>
              <a:rPr lang="tr-TR" sz="2600" dirty="0" err="1"/>
              <a:t>product</a:t>
            </a:r>
            <a:endParaRPr lang="tr-TR" sz="2600" dirty="0"/>
          </a:p>
          <a:p>
            <a:r>
              <a:rPr lang="tr-TR" sz="2600" b="1" dirty="0" err="1">
                <a:solidFill>
                  <a:srgbClr val="0000FF"/>
                </a:solidFill>
              </a:rPr>
              <a:t>For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most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foods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and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drinks</a:t>
            </a:r>
            <a:r>
              <a:rPr lang="tr-TR" sz="2600" dirty="0"/>
              <a:t>, </a:t>
            </a:r>
            <a:r>
              <a:rPr lang="tr-TR" sz="2600" b="1" dirty="0" err="1"/>
              <a:t>application</a:t>
            </a:r>
            <a:r>
              <a:rPr lang="tr-TR" sz="2600" b="1" dirty="0"/>
              <a:t> of </a:t>
            </a:r>
            <a:r>
              <a:rPr lang="tr-TR" sz="2600" b="1" dirty="0" err="1"/>
              <a:t>organic</a:t>
            </a:r>
            <a:r>
              <a:rPr lang="tr-TR" sz="2600" b="1" dirty="0"/>
              <a:t> </a:t>
            </a:r>
            <a:r>
              <a:rPr lang="tr-TR" sz="2600" b="1" dirty="0" err="1"/>
              <a:t>coating</a:t>
            </a:r>
            <a:r>
              <a:rPr lang="tr-TR" sz="2600" b="1" dirty="0"/>
              <a:t> </a:t>
            </a:r>
            <a:r>
              <a:rPr lang="tr-TR" sz="2600" b="1" dirty="0" err="1"/>
              <a:t>to</a:t>
            </a:r>
            <a:r>
              <a:rPr lang="tr-TR" sz="2600" b="1" dirty="0"/>
              <a:t> </a:t>
            </a:r>
            <a:r>
              <a:rPr lang="tr-TR" sz="2600" b="1" dirty="0" err="1"/>
              <a:t>the</a:t>
            </a:r>
            <a:r>
              <a:rPr lang="tr-TR" sz="2600" b="1" dirty="0"/>
              <a:t> inside </a:t>
            </a:r>
            <a:r>
              <a:rPr lang="tr-TR" sz="2600" b="1" dirty="0" err="1"/>
              <a:t>surface</a:t>
            </a:r>
            <a:r>
              <a:rPr lang="tr-TR" sz="2600" b="1" dirty="0"/>
              <a:t> of </a:t>
            </a:r>
            <a:r>
              <a:rPr lang="tr-TR" sz="2600" b="1" dirty="0" err="1"/>
              <a:t>tinplate</a:t>
            </a:r>
            <a:r>
              <a:rPr lang="tr-TR" sz="2600" b="1" dirty="0"/>
              <a:t> is </a:t>
            </a:r>
            <a:r>
              <a:rPr lang="tr-TR" sz="2600" b="1" dirty="0" err="1"/>
              <a:t>neccessary</a:t>
            </a:r>
            <a:r>
              <a:rPr lang="tr-TR" sz="2600" b="1" dirty="0"/>
              <a:t> </a:t>
            </a:r>
            <a:r>
              <a:rPr lang="tr-TR" sz="2600" dirty="0" err="1"/>
              <a:t>to</a:t>
            </a:r>
            <a:r>
              <a:rPr lang="tr-TR" sz="2600" dirty="0"/>
              <a:t> </a:t>
            </a:r>
            <a:r>
              <a:rPr lang="en-US" sz="2600" dirty="0"/>
              <a:t>provide an inert barrier between the metal and the</a:t>
            </a:r>
            <a:r>
              <a:rPr lang="tr-TR" sz="2600" dirty="0"/>
              <a:t> </a:t>
            </a:r>
            <a:r>
              <a:rPr lang="tr-TR" sz="2600" dirty="0" err="1"/>
              <a:t>product</a:t>
            </a:r>
            <a:r>
              <a:rPr lang="tr-TR" sz="2600" dirty="0"/>
              <a:t> </a:t>
            </a:r>
            <a:r>
              <a:rPr lang="tr-TR" sz="2600" dirty="0" err="1"/>
              <a:t>packed</a:t>
            </a:r>
            <a:endParaRPr lang="tr-TR" sz="2600" dirty="0"/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Tin-</a:t>
            </a:r>
            <a:r>
              <a:rPr lang="tr-TR" b="1" dirty="0" err="1"/>
              <a:t>free</a:t>
            </a:r>
            <a:r>
              <a:rPr lang="tr-TR" b="1" dirty="0"/>
              <a:t> </a:t>
            </a:r>
            <a:r>
              <a:rPr lang="tr-TR" b="1" dirty="0" err="1"/>
              <a:t>steel</a:t>
            </a:r>
            <a:r>
              <a:rPr lang="tr-TR" b="1" dirty="0"/>
              <a:t> (TFS) </a:t>
            </a:r>
            <a:r>
              <a:rPr lang="tr-TR" b="1" dirty="0" err="1"/>
              <a:t>from</a:t>
            </a:r>
            <a:r>
              <a:rPr lang="tr-TR" b="1" dirty="0"/>
              <a:t> </a:t>
            </a:r>
            <a:r>
              <a:rPr lang="tr-TR" b="1" dirty="0" err="1"/>
              <a:t>steel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</a:rPr>
              <a:t>TFS</a:t>
            </a:r>
            <a:r>
              <a:rPr lang="tr-TR" sz="2800" dirty="0"/>
              <a:t> is </a:t>
            </a:r>
            <a:r>
              <a:rPr lang="tr-TR" sz="2800" b="1" dirty="0" err="1"/>
              <a:t>produced</a:t>
            </a:r>
            <a:r>
              <a:rPr lang="tr-TR" sz="2800" b="1" dirty="0"/>
              <a:t> </a:t>
            </a:r>
            <a:r>
              <a:rPr lang="tr-TR" sz="2800" b="1" dirty="0" err="1"/>
              <a:t>by</a:t>
            </a:r>
            <a:r>
              <a:rPr lang="tr-TR" sz="2800" b="1" dirty="0"/>
              <a:t> </a:t>
            </a:r>
            <a:r>
              <a:rPr lang="tr-TR" sz="2800" b="1" dirty="0" err="1"/>
              <a:t>coating</a:t>
            </a:r>
            <a:r>
              <a:rPr lang="tr-TR" sz="2800" b="1" dirty="0"/>
              <a:t> of </a:t>
            </a:r>
            <a:r>
              <a:rPr lang="tr-TR" sz="2800" b="1" dirty="0" err="1"/>
              <a:t>blackplate</a:t>
            </a:r>
            <a:r>
              <a:rPr lang="tr-TR" sz="2800" b="1" dirty="0"/>
              <a:t> </a:t>
            </a:r>
            <a:r>
              <a:rPr lang="tr-TR" sz="2800" b="1" dirty="0" err="1"/>
              <a:t>with</a:t>
            </a:r>
            <a:r>
              <a:rPr lang="tr-TR" sz="2800" b="1" dirty="0"/>
              <a:t> a </a:t>
            </a:r>
            <a:r>
              <a:rPr lang="tr-TR" sz="2800" b="1" dirty="0" err="1"/>
              <a:t>thin</a:t>
            </a:r>
            <a:r>
              <a:rPr lang="tr-TR" sz="2800" b="1" dirty="0"/>
              <a:t> </a:t>
            </a:r>
            <a:r>
              <a:rPr lang="tr-TR" sz="2800" b="1" dirty="0" err="1"/>
              <a:t>layer</a:t>
            </a:r>
            <a:r>
              <a:rPr lang="tr-TR" sz="2800" b="1" dirty="0"/>
              <a:t> of </a:t>
            </a:r>
            <a:r>
              <a:rPr lang="tr-TR" sz="2800" b="1" dirty="0" err="1"/>
              <a:t>chromium</a:t>
            </a:r>
            <a:r>
              <a:rPr lang="tr-TR" sz="2800" b="1" dirty="0"/>
              <a:t>/</a:t>
            </a:r>
            <a:r>
              <a:rPr lang="tr-TR" sz="2800" b="1" dirty="0" err="1"/>
              <a:t>chrome</a:t>
            </a:r>
            <a:r>
              <a:rPr lang="tr-TR" sz="2800" b="1" dirty="0"/>
              <a:t> </a:t>
            </a:r>
            <a:r>
              <a:rPr lang="tr-TR" sz="2800" b="1" dirty="0" err="1"/>
              <a:t>oxide</a:t>
            </a:r>
            <a:endParaRPr lang="tr-TR" sz="2800" b="1" dirty="0"/>
          </a:p>
          <a:p>
            <a:r>
              <a:rPr lang="tr-TR" sz="2800" dirty="0" err="1"/>
              <a:t>Then</a:t>
            </a:r>
            <a:r>
              <a:rPr lang="tr-TR" sz="2800" dirty="0"/>
              <a:t>, </a:t>
            </a:r>
            <a:r>
              <a:rPr lang="tr-TR" sz="2800" b="1" dirty="0">
                <a:solidFill>
                  <a:srgbClr val="0000FF"/>
                </a:solidFill>
              </a:rPr>
              <a:t>it </a:t>
            </a:r>
            <a:r>
              <a:rPr lang="en-US" sz="2800" b="1" dirty="0">
                <a:solidFill>
                  <a:srgbClr val="0000FF"/>
                </a:solidFill>
              </a:rPr>
              <a:t>must be coated with an organic material</a:t>
            </a:r>
            <a:r>
              <a:rPr lang="en-US" sz="2800" dirty="0"/>
              <a:t> to</a:t>
            </a:r>
            <a:r>
              <a:rPr lang="tr-TR" sz="2800" dirty="0"/>
              <a:t> </a:t>
            </a:r>
            <a:r>
              <a:rPr lang="tr-TR" sz="2800" dirty="0" err="1"/>
              <a:t>provide</a:t>
            </a:r>
            <a:r>
              <a:rPr lang="tr-TR" sz="2800" dirty="0"/>
              <a:t> a </a:t>
            </a:r>
            <a:r>
              <a:rPr lang="tr-TR" sz="2800" dirty="0" err="1"/>
              <a:t>resistant</a:t>
            </a:r>
            <a:r>
              <a:rPr lang="tr-TR" sz="2800" dirty="0"/>
              <a:t> </a:t>
            </a:r>
            <a:r>
              <a:rPr lang="tr-TR" sz="2800" dirty="0" err="1"/>
              <a:t>surface</a:t>
            </a:r>
            <a:r>
              <a:rPr lang="tr-TR" sz="2800" dirty="0"/>
              <a:t> </a:t>
            </a:r>
            <a:r>
              <a:rPr lang="tr-TR" sz="2800" dirty="0" err="1"/>
              <a:t>against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corrosion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/>
              <a:t>As </a:t>
            </a:r>
            <a:r>
              <a:rPr lang="tr-TR" sz="2800" dirty="0" err="1"/>
              <a:t>compared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tinplate</a:t>
            </a:r>
            <a:r>
              <a:rPr lang="tr-TR" sz="2800" dirty="0"/>
              <a:t>, TFS is </a:t>
            </a:r>
            <a:r>
              <a:rPr lang="tr-TR" sz="2800" dirty="0" err="1"/>
              <a:t>less</a:t>
            </a:r>
            <a:r>
              <a:rPr lang="tr-TR" sz="2800" dirty="0"/>
              <a:t> </a:t>
            </a:r>
            <a:r>
              <a:rPr lang="tr-TR" sz="2800" dirty="0" err="1"/>
              <a:t>expensive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</a:t>
            </a:r>
            <a:r>
              <a:rPr lang="tr-TR" sz="2800" dirty="0" err="1"/>
              <a:t>matt</a:t>
            </a:r>
            <a:r>
              <a:rPr lang="tr-TR" sz="2800" dirty="0"/>
              <a:t> </a:t>
            </a:r>
            <a:r>
              <a:rPr lang="tr-TR" sz="2800" dirty="0" err="1"/>
              <a:t>surface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A </a:t>
            </a:r>
            <a:r>
              <a:rPr lang="tr-TR" b="1" dirty="0" err="1"/>
              <a:t>raw</a:t>
            </a:r>
            <a:r>
              <a:rPr lang="tr-TR" b="1" dirty="0"/>
              <a:t> </a:t>
            </a:r>
            <a:r>
              <a:rPr lang="tr-TR" b="1" dirty="0" err="1"/>
              <a:t>material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can </a:t>
            </a:r>
            <a:r>
              <a:rPr lang="tr-TR" b="1" dirty="0" err="1"/>
              <a:t>making</a:t>
            </a:r>
            <a:r>
              <a:rPr lang="tr-TR" b="1" dirty="0"/>
              <a:t>: </a:t>
            </a:r>
            <a:r>
              <a:rPr lang="tr-TR" b="1" dirty="0" err="1"/>
              <a:t>Aluminium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247650" y="1600200"/>
            <a:ext cx="8896350" cy="4495800"/>
          </a:xfrm>
        </p:spPr>
        <p:txBody>
          <a:bodyPr>
            <a:noAutofit/>
          </a:bodyPr>
          <a:lstStyle/>
          <a:p>
            <a:r>
              <a:rPr lang="tr-TR" sz="2600" dirty="0" err="1"/>
              <a:t>Aluminium</a:t>
            </a:r>
            <a:r>
              <a:rPr lang="tr-TR" sz="2600" dirty="0"/>
              <a:t> has </a:t>
            </a:r>
            <a:r>
              <a:rPr lang="tr-TR" sz="2600" dirty="0" err="1"/>
              <a:t>good</a:t>
            </a:r>
            <a:r>
              <a:rPr lang="tr-TR" sz="2600" dirty="0"/>
              <a:t> </a:t>
            </a:r>
            <a:r>
              <a:rPr lang="tr-TR" sz="2600" dirty="0" err="1"/>
              <a:t>mechanical</a:t>
            </a:r>
            <a:r>
              <a:rPr lang="tr-TR" sz="2600" dirty="0"/>
              <a:t> </a:t>
            </a:r>
            <a:r>
              <a:rPr lang="tr-TR" sz="2600" dirty="0" err="1"/>
              <a:t>properties</a:t>
            </a:r>
            <a:r>
              <a:rPr lang="tr-TR" sz="2600" dirty="0"/>
              <a:t>, </a:t>
            </a:r>
            <a:r>
              <a:rPr lang="tr-TR" sz="2600" dirty="0" err="1"/>
              <a:t>which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endParaRPr lang="tr-TR" sz="2600" dirty="0"/>
          </a:p>
          <a:p>
            <a:pPr lvl="2"/>
            <a:r>
              <a:rPr lang="tr-TR" sz="2600" dirty="0" err="1"/>
              <a:t>It</a:t>
            </a:r>
            <a:r>
              <a:rPr lang="tr-TR" sz="2600" dirty="0"/>
              <a:t> is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b="1" dirty="0" err="1"/>
              <a:t>lightest</a:t>
            </a:r>
            <a:r>
              <a:rPr lang="tr-TR" sz="2600" b="1" dirty="0"/>
              <a:t> </a:t>
            </a:r>
            <a:r>
              <a:rPr lang="tr-TR" sz="2600" b="1" dirty="0" err="1"/>
              <a:t>material</a:t>
            </a:r>
            <a:endParaRPr lang="tr-TR" sz="2600" b="1" dirty="0"/>
          </a:p>
          <a:p>
            <a:pPr lvl="2"/>
            <a:r>
              <a:rPr lang="tr-TR" sz="2600" dirty="0" err="1"/>
              <a:t>It</a:t>
            </a:r>
            <a:r>
              <a:rPr lang="tr-TR" sz="2600" dirty="0"/>
              <a:t> is </a:t>
            </a:r>
            <a:r>
              <a:rPr lang="tr-TR" sz="2600" b="1" dirty="0" err="1">
                <a:solidFill>
                  <a:srgbClr val="0000FF"/>
                </a:solidFill>
              </a:rPr>
              <a:t>easy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to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reduce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its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thickness</a:t>
            </a:r>
            <a:endParaRPr lang="tr-TR" sz="2600" b="1" dirty="0">
              <a:solidFill>
                <a:srgbClr val="0000FF"/>
              </a:solidFill>
            </a:endParaRPr>
          </a:p>
          <a:p>
            <a:r>
              <a:rPr lang="tr-TR" sz="2600" dirty="0" err="1"/>
              <a:t>Aluminium</a:t>
            </a:r>
            <a:r>
              <a:rPr lang="tr-TR" sz="2600" dirty="0"/>
              <a:t> has </a:t>
            </a:r>
            <a:r>
              <a:rPr lang="tr-TR" sz="2600" dirty="0" err="1"/>
              <a:t>good</a:t>
            </a:r>
            <a:r>
              <a:rPr lang="tr-TR" sz="2600" dirty="0"/>
              <a:t> </a:t>
            </a:r>
            <a:r>
              <a:rPr lang="tr-TR" sz="2600" dirty="0" err="1"/>
              <a:t>thermal</a:t>
            </a:r>
            <a:r>
              <a:rPr lang="tr-TR" sz="2600" dirty="0"/>
              <a:t> </a:t>
            </a:r>
            <a:r>
              <a:rPr lang="tr-TR" sz="2600" dirty="0" err="1"/>
              <a:t>properties</a:t>
            </a:r>
            <a:r>
              <a:rPr lang="tr-TR" sz="2600" dirty="0"/>
              <a:t>, </a:t>
            </a:r>
            <a:r>
              <a:rPr lang="tr-TR" sz="2600" dirty="0" err="1"/>
              <a:t>which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endParaRPr lang="tr-TR" sz="2600" dirty="0"/>
          </a:p>
          <a:p>
            <a:pPr lvl="2"/>
            <a:r>
              <a:rPr lang="tr-TR" sz="2600" dirty="0" err="1"/>
              <a:t>It</a:t>
            </a:r>
            <a:r>
              <a:rPr lang="tr-TR" sz="2600" dirty="0"/>
              <a:t> has </a:t>
            </a:r>
            <a:r>
              <a:rPr lang="tr-TR" sz="2600" b="1" dirty="0" err="1">
                <a:solidFill>
                  <a:srgbClr val="C00000"/>
                </a:solidFill>
              </a:rPr>
              <a:t>high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thermal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conductivity</a:t>
            </a:r>
            <a:r>
              <a:rPr lang="tr-TR" sz="2600" dirty="0"/>
              <a:t>, </a:t>
            </a:r>
            <a:r>
              <a:rPr lang="tr-TR" sz="2600" dirty="0" err="1"/>
              <a:t>which</a:t>
            </a:r>
            <a:r>
              <a:rPr lang="tr-TR" sz="2600" dirty="0"/>
              <a:t> </a:t>
            </a:r>
            <a:r>
              <a:rPr lang="tr-TR" sz="2600" dirty="0" err="1"/>
              <a:t>means</a:t>
            </a:r>
            <a:r>
              <a:rPr lang="tr-TR" sz="2600" dirty="0"/>
              <a:t> </a:t>
            </a:r>
            <a:r>
              <a:rPr lang="tr-TR" sz="2600" dirty="0" err="1"/>
              <a:t>heat</a:t>
            </a:r>
            <a:r>
              <a:rPr lang="tr-TR" sz="2600" dirty="0"/>
              <a:t> </a:t>
            </a:r>
            <a:r>
              <a:rPr lang="tr-TR" sz="2600" dirty="0" err="1"/>
              <a:t>process</a:t>
            </a:r>
            <a:r>
              <a:rPr lang="tr-TR" sz="2600" dirty="0"/>
              <a:t> </a:t>
            </a:r>
            <a:r>
              <a:rPr lang="tr-TR" sz="2600" dirty="0" err="1"/>
              <a:t>applied</a:t>
            </a:r>
            <a:r>
              <a:rPr lang="tr-TR" sz="2600" dirty="0"/>
              <a:t> </a:t>
            </a:r>
            <a:r>
              <a:rPr lang="tr-TR" sz="2600" dirty="0" err="1"/>
              <a:t>to</a:t>
            </a:r>
            <a:r>
              <a:rPr lang="tr-TR" sz="2600" dirty="0"/>
              <a:t> Al </a:t>
            </a:r>
            <a:r>
              <a:rPr lang="tr-TR" sz="2600" dirty="0" err="1"/>
              <a:t>packages</a:t>
            </a:r>
            <a:r>
              <a:rPr lang="tr-TR" sz="2600" dirty="0"/>
              <a:t> is </a:t>
            </a:r>
            <a:r>
              <a:rPr lang="tr-TR" sz="2600" dirty="0" err="1"/>
              <a:t>more</a:t>
            </a:r>
            <a:r>
              <a:rPr lang="tr-TR" sz="2600" dirty="0"/>
              <a:t> </a:t>
            </a:r>
            <a:r>
              <a:rPr lang="tr-TR" sz="2600" dirty="0" err="1"/>
              <a:t>effective</a:t>
            </a:r>
            <a:endParaRPr lang="tr-TR" sz="2600" dirty="0"/>
          </a:p>
          <a:p>
            <a:pPr lvl="2"/>
            <a:r>
              <a:rPr lang="tr-TR" sz="2600" dirty="0" err="1"/>
              <a:t>Its</a:t>
            </a:r>
            <a:r>
              <a:rPr lang="tr-TR" sz="2600" dirty="0"/>
              <a:t> </a:t>
            </a:r>
            <a:r>
              <a:rPr lang="tr-TR" sz="2600" b="1" dirty="0" err="1"/>
              <a:t>melting</a:t>
            </a:r>
            <a:r>
              <a:rPr lang="tr-TR" sz="2600" b="1" dirty="0"/>
              <a:t> </a:t>
            </a:r>
            <a:r>
              <a:rPr lang="tr-TR" sz="2600" b="1" dirty="0" err="1"/>
              <a:t>temperature</a:t>
            </a:r>
            <a:r>
              <a:rPr lang="tr-TR" sz="2600" b="1" dirty="0"/>
              <a:t> is </a:t>
            </a:r>
            <a:r>
              <a:rPr lang="tr-TR" sz="2600" b="1" dirty="0" err="1"/>
              <a:t>lower</a:t>
            </a:r>
            <a:r>
              <a:rPr lang="tr-TR" sz="2600" dirty="0"/>
              <a:t> </a:t>
            </a:r>
            <a:r>
              <a:rPr lang="tr-TR" sz="2600" dirty="0" err="1"/>
              <a:t>than</a:t>
            </a:r>
            <a:r>
              <a:rPr lang="tr-TR" sz="2600" dirty="0"/>
              <a:t> 700°C </a:t>
            </a:r>
            <a:r>
              <a:rPr lang="tr-TR" sz="2600" dirty="0" err="1"/>
              <a:t>and</a:t>
            </a:r>
            <a:r>
              <a:rPr lang="tr-TR" sz="2600" dirty="0"/>
              <a:t> it </a:t>
            </a:r>
            <a:r>
              <a:rPr lang="tr-TR" sz="2600" b="1" dirty="0" err="1">
                <a:solidFill>
                  <a:srgbClr val="0000FF"/>
                </a:solidFill>
              </a:rPr>
              <a:t>evaporates</a:t>
            </a:r>
            <a:r>
              <a:rPr lang="tr-TR" sz="2600" b="1" dirty="0">
                <a:solidFill>
                  <a:srgbClr val="0000FF"/>
                </a:solidFill>
              </a:rPr>
              <a:t> at </a:t>
            </a:r>
            <a:r>
              <a:rPr lang="tr-TR" sz="2600" b="1" dirty="0" err="1">
                <a:solidFill>
                  <a:srgbClr val="0000FF"/>
                </a:solidFill>
              </a:rPr>
              <a:t>lower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pressure</a:t>
            </a:r>
            <a:r>
              <a:rPr lang="tr-TR" sz="2600" dirty="0"/>
              <a:t>. </a:t>
            </a:r>
            <a:r>
              <a:rPr lang="tr-TR" sz="2600" dirty="0" err="1"/>
              <a:t>Thanks</a:t>
            </a:r>
            <a:r>
              <a:rPr lang="tr-TR" sz="2600" dirty="0"/>
              <a:t> </a:t>
            </a:r>
            <a:r>
              <a:rPr lang="tr-TR" sz="2600" dirty="0" err="1"/>
              <a:t>to</a:t>
            </a:r>
            <a:r>
              <a:rPr lang="tr-TR" sz="2600" dirty="0"/>
              <a:t> </a:t>
            </a:r>
            <a:r>
              <a:rPr lang="tr-TR" sz="2600" dirty="0" err="1"/>
              <a:t>these</a:t>
            </a:r>
            <a:r>
              <a:rPr lang="tr-TR" sz="2600" dirty="0"/>
              <a:t> </a:t>
            </a:r>
            <a:r>
              <a:rPr lang="tr-TR" sz="2600" dirty="0" err="1"/>
              <a:t>properties</a:t>
            </a:r>
            <a:r>
              <a:rPr lang="tr-TR" sz="2600" dirty="0"/>
              <a:t>, Al can be </a:t>
            </a:r>
            <a:r>
              <a:rPr lang="tr-TR" sz="2600" dirty="0" err="1"/>
              <a:t>used</a:t>
            </a:r>
            <a:r>
              <a:rPr lang="tr-TR" sz="2600" dirty="0"/>
              <a:t> as a </a:t>
            </a:r>
            <a:r>
              <a:rPr lang="tr-TR" sz="2600" dirty="0" err="1"/>
              <a:t>surface</a:t>
            </a:r>
            <a:r>
              <a:rPr lang="tr-TR" sz="2600" dirty="0"/>
              <a:t> </a:t>
            </a:r>
            <a:r>
              <a:rPr lang="tr-TR" sz="2600" dirty="0" err="1"/>
              <a:t>coating</a:t>
            </a:r>
            <a:r>
              <a:rPr lang="tr-TR" sz="2600" dirty="0"/>
              <a:t> </a:t>
            </a:r>
            <a:r>
              <a:rPr lang="tr-TR" sz="2600" dirty="0" err="1"/>
              <a:t>material</a:t>
            </a:r>
            <a:r>
              <a:rPr lang="tr-TR" sz="2600" dirty="0"/>
              <a:t> </a:t>
            </a:r>
            <a:r>
              <a:rPr lang="tr-TR" sz="2600" dirty="0" err="1"/>
              <a:t>for</a:t>
            </a:r>
            <a:r>
              <a:rPr lang="tr-TR" sz="2600" dirty="0"/>
              <a:t> </a:t>
            </a:r>
            <a:r>
              <a:rPr lang="tr-TR" sz="2600" dirty="0" err="1"/>
              <a:t>plastic</a:t>
            </a:r>
            <a:r>
              <a:rPr lang="tr-TR" sz="2600" dirty="0"/>
              <a:t> </a:t>
            </a:r>
            <a:r>
              <a:rPr lang="tr-TR" sz="2600" dirty="0" err="1"/>
              <a:t>films</a:t>
            </a:r>
            <a:r>
              <a:rPr lang="tr-TR" sz="2600" dirty="0"/>
              <a:t> </a:t>
            </a:r>
            <a:r>
              <a:rPr lang="tr-TR" sz="2600" dirty="0" err="1"/>
              <a:t>or</a:t>
            </a:r>
            <a:r>
              <a:rPr lang="tr-TR" sz="2600" dirty="0"/>
              <a:t> </a:t>
            </a:r>
            <a:r>
              <a:rPr lang="tr-TR" sz="2600" dirty="0" err="1"/>
              <a:t>paper</a:t>
            </a:r>
            <a:r>
              <a:rPr lang="tr-TR" sz="2600" dirty="0"/>
              <a:t> </a:t>
            </a:r>
            <a:r>
              <a:rPr lang="tr-TR" sz="2600" dirty="0" err="1"/>
              <a:t>material</a:t>
            </a:r>
            <a:r>
              <a:rPr lang="tr-TR" sz="2600" dirty="0"/>
              <a:t> </a:t>
            </a:r>
          </a:p>
          <a:p>
            <a:pPr lvl="2"/>
            <a:r>
              <a:rPr lang="tr-TR" sz="2600" dirty="0" err="1"/>
              <a:t>It</a:t>
            </a:r>
            <a:r>
              <a:rPr lang="tr-TR" sz="2600" dirty="0"/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resists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againts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to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low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or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freezing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temperatures</a:t>
            </a:r>
            <a:endParaRPr lang="tr-TR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1085850" y="2762250"/>
            <a:ext cx="7123113" cy="1673225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 err="1">
                <a:solidFill>
                  <a:schemeClr val="tx1"/>
                </a:solidFill>
              </a:rPr>
              <a:t>Production</a:t>
            </a:r>
            <a:r>
              <a:rPr lang="tr-TR" sz="6000" b="1" dirty="0">
                <a:solidFill>
                  <a:schemeClr val="tx1"/>
                </a:solidFill>
              </a:rPr>
              <a:t> </a:t>
            </a:r>
            <a:r>
              <a:rPr lang="tr-TR" sz="6000" b="1" dirty="0" err="1">
                <a:solidFill>
                  <a:schemeClr val="tx1"/>
                </a:solidFill>
              </a:rPr>
              <a:t>process</a:t>
            </a:r>
            <a:r>
              <a:rPr lang="tr-TR" sz="6000" b="1" dirty="0">
                <a:solidFill>
                  <a:schemeClr val="tx1"/>
                </a:solidFill>
              </a:rPr>
              <a:t> of metal </a:t>
            </a:r>
            <a:r>
              <a:rPr lang="tr-TR" sz="6000" b="1" dirty="0" err="1">
                <a:solidFill>
                  <a:schemeClr val="tx1"/>
                </a:solidFill>
              </a:rPr>
              <a:t>cans</a:t>
            </a:r>
            <a:endParaRPr lang="tr-TR" sz="6000" b="1" dirty="0">
              <a:solidFill>
                <a:schemeClr val="tx1"/>
              </a:solidFill>
            </a:endParaRP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Can </a:t>
            </a:r>
            <a:r>
              <a:rPr lang="tr-TR" b="1" dirty="0" err="1"/>
              <a:t>making</a:t>
            </a:r>
            <a:r>
              <a:rPr lang="tr-TR" b="1" dirty="0"/>
              <a:t> </a:t>
            </a:r>
            <a:r>
              <a:rPr lang="tr-TR" b="1" dirty="0" err="1"/>
              <a:t>process</a:t>
            </a:r>
            <a:endParaRPr lang="en-US" b="1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2"/>
          </p:nvPr>
        </p:nvSpPr>
        <p:spPr>
          <a:xfrm>
            <a:off x="304800" y="3276600"/>
            <a:ext cx="4191000" cy="3314700"/>
          </a:xfrm>
        </p:spPr>
        <p:txBody>
          <a:bodyPr>
            <a:noAutofit/>
          </a:bodyPr>
          <a:lstStyle/>
          <a:p>
            <a:r>
              <a:rPr lang="tr-TR" sz="2600" dirty="0"/>
              <a:t>Body of can is </a:t>
            </a:r>
            <a:r>
              <a:rPr lang="tr-TR" sz="2600" dirty="0" err="1"/>
              <a:t>made</a:t>
            </a:r>
            <a:r>
              <a:rPr lang="tr-TR" sz="2600" dirty="0"/>
              <a:t> </a:t>
            </a:r>
            <a:r>
              <a:rPr lang="tr-TR" sz="2600" dirty="0" err="1"/>
              <a:t>by</a:t>
            </a:r>
            <a:r>
              <a:rPr lang="tr-TR" sz="2600" dirty="0"/>
              <a:t> </a:t>
            </a:r>
            <a:r>
              <a:rPr lang="tr-TR" sz="2600" dirty="0" err="1"/>
              <a:t>using</a:t>
            </a:r>
            <a:r>
              <a:rPr lang="tr-TR" sz="2600" dirty="0"/>
              <a:t> </a:t>
            </a:r>
            <a:r>
              <a:rPr lang="tr-TR" sz="2600" dirty="0" err="1"/>
              <a:t>three</a:t>
            </a:r>
            <a:r>
              <a:rPr lang="tr-TR" sz="2600" dirty="0"/>
              <a:t> </a:t>
            </a:r>
            <a:r>
              <a:rPr lang="tr-TR" sz="2600" dirty="0" err="1"/>
              <a:t>methods</a:t>
            </a:r>
            <a:endParaRPr lang="tr-TR" sz="2600" dirty="0"/>
          </a:p>
          <a:p>
            <a:pPr lvl="1"/>
            <a:r>
              <a:rPr lang="tr-TR" i="1" dirty="0" err="1"/>
              <a:t>Three</a:t>
            </a:r>
            <a:r>
              <a:rPr lang="tr-TR" i="1" dirty="0"/>
              <a:t>-</a:t>
            </a:r>
            <a:r>
              <a:rPr lang="tr-TR" i="1" dirty="0" err="1"/>
              <a:t>piece</a:t>
            </a:r>
            <a:r>
              <a:rPr lang="tr-TR" i="1" dirty="0"/>
              <a:t> </a:t>
            </a:r>
            <a:r>
              <a:rPr lang="tr-TR" i="1" dirty="0" err="1"/>
              <a:t>welded</a:t>
            </a:r>
            <a:r>
              <a:rPr lang="tr-TR" i="1" dirty="0"/>
              <a:t> </a:t>
            </a:r>
            <a:r>
              <a:rPr lang="tr-TR" i="1" dirty="0" err="1"/>
              <a:t>cans</a:t>
            </a:r>
            <a:endParaRPr lang="tr-TR" i="1" dirty="0"/>
          </a:p>
          <a:p>
            <a:pPr lvl="1"/>
            <a:r>
              <a:rPr lang="en-US" i="1" dirty="0"/>
              <a:t>Two-piece single drawn and multiple drawn (DRD) cans</a:t>
            </a:r>
            <a:endParaRPr lang="tr-TR" i="1" dirty="0"/>
          </a:p>
          <a:p>
            <a:pPr lvl="1"/>
            <a:r>
              <a:rPr lang="en-US" i="1" dirty="0"/>
              <a:t>Two-piece drawn and wall ironed (DWI) cans</a:t>
            </a:r>
            <a:endParaRPr lang="tr-TR" dirty="0"/>
          </a:p>
        </p:txBody>
      </p:sp>
      <p:sp>
        <p:nvSpPr>
          <p:cNvPr id="10" name="9 İçerik Yer Tutucusu"/>
          <p:cNvSpPr>
            <a:spLocks noGrp="1"/>
          </p:cNvSpPr>
          <p:nvPr>
            <p:ph sz="quarter" idx="4"/>
          </p:nvPr>
        </p:nvSpPr>
        <p:spPr>
          <a:xfrm>
            <a:off x="4800600" y="3276600"/>
            <a:ext cx="3886200" cy="2743200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produce</a:t>
            </a:r>
            <a:r>
              <a:rPr lang="tr-TR" dirty="0"/>
              <a:t> </a:t>
            </a:r>
            <a:r>
              <a:rPr lang="tr-TR" dirty="0" err="1"/>
              <a:t>upper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bottom</a:t>
            </a:r>
            <a:r>
              <a:rPr lang="tr-TR" dirty="0"/>
              <a:t> </a:t>
            </a:r>
            <a:r>
              <a:rPr lang="tr-TR" dirty="0" err="1"/>
              <a:t>parts</a:t>
            </a:r>
            <a:r>
              <a:rPr lang="tr-TR" dirty="0"/>
              <a:t> of </a:t>
            </a:r>
            <a:r>
              <a:rPr lang="tr-TR" dirty="0" err="1"/>
              <a:t>cans</a:t>
            </a:r>
            <a:r>
              <a:rPr lang="tr-TR" dirty="0"/>
              <a:t>, is </a:t>
            </a:r>
            <a:r>
              <a:rPr lang="tr-TR" dirty="0" err="1"/>
              <a:t>called</a:t>
            </a:r>
            <a:r>
              <a:rPr lang="tr-TR" dirty="0"/>
              <a:t> as </a:t>
            </a:r>
            <a:r>
              <a:rPr lang="tr-TR" b="1" i="1" dirty="0" err="1"/>
              <a:t>end</a:t>
            </a:r>
            <a:r>
              <a:rPr lang="tr-TR" b="1" i="1" dirty="0"/>
              <a:t>-</a:t>
            </a:r>
            <a:r>
              <a:rPr lang="tr-TR" b="1" i="1" dirty="0" err="1"/>
              <a:t>making</a:t>
            </a:r>
            <a:r>
              <a:rPr lang="tr-TR" b="1" i="1" dirty="0"/>
              <a:t> </a:t>
            </a:r>
            <a:r>
              <a:rPr lang="tr-TR" b="1" i="1" dirty="0" err="1"/>
              <a:t>process</a:t>
            </a:r>
            <a:endParaRPr lang="tr-TR" b="1" i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sz="quarter" idx="1"/>
          </p:nvPr>
        </p:nvSpPr>
        <p:spPr>
          <a:xfrm>
            <a:off x="266700" y="1752600"/>
            <a:ext cx="4229100" cy="1371600"/>
          </a:xfrm>
        </p:spPr>
        <p:txBody>
          <a:bodyPr>
            <a:noAutofit/>
          </a:bodyPr>
          <a:lstStyle/>
          <a:p>
            <a:pPr algn="ctr"/>
            <a:r>
              <a:rPr lang="tr-TR" sz="2800" dirty="0" err="1">
                <a:solidFill>
                  <a:schemeClr val="tx1"/>
                </a:solidFill>
              </a:rPr>
              <a:t>Making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process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for</a:t>
            </a:r>
            <a:r>
              <a:rPr lang="tr-TR" sz="2800" dirty="0">
                <a:solidFill>
                  <a:schemeClr val="tx1"/>
                </a:solidFill>
              </a:rPr>
              <a:t> can body</a:t>
            </a:r>
          </a:p>
        </p:txBody>
      </p:sp>
      <p:sp>
        <p:nvSpPr>
          <p:cNvPr id="9" name="8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1333500"/>
          </a:xfrm>
        </p:spPr>
        <p:txBody>
          <a:bodyPr>
            <a:noAutofit/>
          </a:bodyPr>
          <a:lstStyle/>
          <a:p>
            <a:pPr algn="ctr"/>
            <a:r>
              <a:rPr lang="tr-TR" sz="2800" dirty="0" err="1">
                <a:solidFill>
                  <a:schemeClr val="tx1"/>
                </a:solidFill>
              </a:rPr>
              <a:t>Making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process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for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upper</a:t>
            </a:r>
            <a:r>
              <a:rPr lang="tr-TR" sz="2800" dirty="0">
                <a:solidFill>
                  <a:schemeClr val="tx1"/>
                </a:solidFill>
              </a:rPr>
              <a:t> (</a:t>
            </a:r>
            <a:r>
              <a:rPr lang="tr-TR" sz="2800" dirty="0" err="1">
                <a:solidFill>
                  <a:schemeClr val="tx1"/>
                </a:solidFill>
              </a:rPr>
              <a:t>lid</a:t>
            </a:r>
            <a:r>
              <a:rPr lang="tr-TR" sz="2800" dirty="0">
                <a:solidFill>
                  <a:schemeClr val="tx1"/>
                </a:solidFill>
              </a:rPr>
              <a:t>) </a:t>
            </a:r>
            <a:r>
              <a:rPr lang="tr-TR" sz="2800" dirty="0" err="1">
                <a:solidFill>
                  <a:schemeClr val="tx1"/>
                </a:solidFill>
              </a:rPr>
              <a:t>and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bottom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side</a:t>
            </a:r>
            <a:r>
              <a:rPr lang="tr-TR" sz="2800" dirty="0">
                <a:solidFill>
                  <a:schemeClr val="tx1"/>
                </a:solidFill>
              </a:rPr>
              <a:t> of can</a:t>
            </a: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1) </a:t>
            </a:r>
            <a:r>
              <a:rPr lang="tr-TR" b="1" dirty="0" err="1"/>
              <a:t>Three</a:t>
            </a:r>
            <a:r>
              <a:rPr lang="tr-TR" b="1" dirty="0"/>
              <a:t>-</a:t>
            </a:r>
            <a:r>
              <a:rPr lang="tr-TR" b="1" dirty="0" err="1"/>
              <a:t>piece</a:t>
            </a:r>
            <a:r>
              <a:rPr lang="tr-TR" b="1" dirty="0"/>
              <a:t> </a:t>
            </a:r>
            <a:r>
              <a:rPr lang="tr-TR" b="1" dirty="0" err="1"/>
              <a:t>welded</a:t>
            </a:r>
            <a:r>
              <a:rPr lang="tr-TR" b="1" dirty="0"/>
              <a:t> </a:t>
            </a:r>
            <a:r>
              <a:rPr lang="tr-TR" b="1" dirty="0" err="1"/>
              <a:t>cans</a:t>
            </a:r>
            <a:r>
              <a:rPr lang="tr-TR" b="1" dirty="0"/>
              <a:t> 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 l="19766" t="19010" r="21816" b="14844"/>
          <a:stretch>
            <a:fillRect/>
          </a:stretch>
        </p:blipFill>
        <p:spPr bwMode="auto">
          <a:xfrm>
            <a:off x="405750" y="1524000"/>
            <a:ext cx="83191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1) </a:t>
            </a:r>
            <a:r>
              <a:rPr lang="tr-TR" b="1" dirty="0" err="1"/>
              <a:t>Three</a:t>
            </a:r>
            <a:r>
              <a:rPr lang="tr-TR" b="1" dirty="0"/>
              <a:t>-</a:t>
            </a:r>
            <a:r>
              <a:rPr lang="tr-TR" b="1" dirty="0" err="1"/>
              <a:t>piece</a:t>
            </a:r>
            <a:r>
              <a:rPr lang="tr-TR" b="1" dirty="0"/>
              <a:t> </a:t>
            </a:r>
            <a:r>
              <a:rPr lang="tr-TR" b="1" dirty="0" err="1"/>
              <a:t>welded</a:t>
            </a:r>
            <a:r>
              <a:rPr lang="tr-TR" b="1" dirty="0"/>
              <a:t> </a:t>
            </a:r>
            <a:r>
              <a:rPr lang="tr-TR" b="1" dirty="0" err="1"/>
              <a:t>cans</a:t>
            </a:r>
            <a:r>
              <a:rPr lang="tr-TR" b="1" dirty="0"/>
              <a:t> 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raw</a:t>
            </a:r>
            <a:r>
              <a:rPr lang="tr-TR" b="1" dirty="0"/>
              <a:t> </a:t>
            </a:r>
            <a:r>
              <a:rPr lang="tr-TR" b="1" dirty="0" err="1"/>
              <a:t>material</a:t>
            </a:r>
            <a:r>
              <a:rPr lang="tr-TR" b="1" dirty="0"/>
              <a:t> </a:t>
            </a:r>
            <a:r>
              <a:rPr lang="tr-TR" b="1" dirty="0" err="1"/>
              <a:t>sheet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tin-</a:t>
            </a:r>
            <a:r>
              <a:rPr lang="tr-TR" dirty="0" err="1"/>
              <a:t>plate</a:t>
            </a:r>
            <a:r>
              <a:rPr lang="tr-TR" dirty="0"/>
              <a:t>, TFS, </a:t>
            </a:r>
            <a:r>
              <a:rPr lang="tr-TR" dirty="0" err="1"/>
              <a:t>aluminium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recycled</a:t>
            </a:r>
            <a:r>
              <a:rPr lang="tr-TR" dirty="0"/>
              <a:t> </a:t>
            </a:r>
            <a:r>
              <a:rPr lang="tr-TR" dirty="0" err="1"/>
              <a:t>metals</a:t>
            </a:r>
            <a:r>
              <a:rPr lang="tr-TR" dirty="0"/>
              <a:t>, </a:t>
            </a:r>
            <a:r>
              <a:rPr lang="tr-TR" b="1" dirty="0"/>
              <a:t>is </a:t>
            </a:r>
            <a:r>
              <a:rPr lang="tr-TR" b="1" dirty="0" err="1"/>
              <a:t>rolled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/>
              <a:t> form </a:t>
            </a:r>
            <a:r>
              <a:rPr lang="tr-TR" b="1" dirty="0" err="1"/>
              <a:t>cylinderic</a:t>
            </a:r>
            <a:r>
              <a:rPr lang="tr-TR" b="1" dirty="0"/>
              <a:t> can </a:t>
            </a:r>
            <a:r>
              <a:rPr lang="tr-TR" b="1" dirty="0" err="1"/>
              <a:t>under</a:t>
            </a:r>
            <a:r>
              <a:rPr lang="tr-TR" b="1" dirty="0"/>
              <a:t> </a:t>
            </a:r>
            <a:r>
              <a:rPr lang="tr-TR" b="1" dirty="0" err="1"/>
              <a:t>electric</a:t>
            </a:r>
            <a:r>
              <a:rPr lang="tr-TR" b="1" dirty="0"/>
              <a:t> </a:t>
            </a:r>
            <a:r>
              <a:rPr lang="tr-TR" b="1" dirty="0" err="1"/>
              <a:t>flow</a:t>
            </a:r>
            <a:endParaRPr lang="tr-TR" b="1" dirty="0"/>
          </a:p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cylinder</a:t>
            </a:r>
            <a:r>
              <a:rPr lang="tr-TR" dirty="0"/>
              <a:t> is </a:t>
            </a:r>
            <a:r>
              <a:rPr lang="tr-TR" dirty="0" err="1"/>
              <a:t>formed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sheet</a:t>
            </a:r>
            <a:r>
              <a:rPr lang="tr-TR" dirty="0"/>
              <a:t> is </a:t>
            </a:r>
            <a:r>
              <a:rPr lang="tr-TR" dirty="0" err="1"/>
              <a:t>cut</a:t>
            </a: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b="1" dirty="0" err="1">
                <a:solidFill>
                  <a:srgbClr val="0000FF"/>
                </a:solidFill>
              </a:rPr>
              <a:t>This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electric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flow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heats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the</a:t>
            </a:r>
            <a:r>
              <a:rPr lang="tr-TR" b="1" dirty="0">
                <a:solidFill>
                  <a:srgbClr val="0000FF"/>
                </a:solidFill>
              </a:rPr>
              <a:t> metal </a:t>
            </a:r>
            <a:r>
              <a:rPr lang="tr-TR" b="1" dirty="0" err="1">
                <a:solidFill>
                  <a:srgbClr val="0000FF"/>
                </a:solidFill>
              </a:rPr>
              <a:t>and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facilitates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welding</a:t>
            </a:r>
            <a:r>
              <a:rPr lang="tr-TR" b="1" dirty="0">
                <a:solidFill>
                  <a:srgbClr val="0000FF"/>
                </a:solidFill>
              </a:rPr>
              <a:t> of </a:t>
            </a:r>
            <a:r>
              <a:rPr lang="tr-TR" b="1" dirty="0" err="1">
                <a:solidFill>
                  <a:srgbClr val="0000FF"/>
                </a:solidFill>
              </a:rPr>
              <a:t>two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edges</a:t>
            </a:r>
            <a:r>
              <a:rPr lang="tr-TR" b="1" dirty="0">
                <a:solidFill>
                  <a:srgbClr val="0000FF"/>
                </a:solidFill>
              </a:rPr>
              <a:t> of </a:t>
            </a:r>
            <a:r>
              <a:rPr lang="tr-TR" b="1" dirty="0" err="1">
                <a:solidFill>
                  <a:srgbClr val="0000FF"/>
                </a:solidFill>
              </a:rPr>
              <a:t>cylinder</a:t>
            </a:r>
            <a:endParaRPr lang="tr-TR" b="1" dirty="0">
              <a:solidFill>
                <a:srgbClr val="0000FF"/>
              </a:solidFill>
            </a:endParaRPr>
          </a:p>
          <a:p>
            <a:r>
              <a:rPr lang="tr-TR" dirty="0" err="1"/>
              <a:t>Welding</a:t>
            </a:r>
            <a:r>
              <a:rPr lang="tr-TR" dirty="0"/>
              <a:t> is a </a:t>
            </a:r>
            <a:r>
              <a:rPr lang="tr-TR" dirty="0" err="1"/>
              <a:t>process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defined</a:t>
            </a:r>
            <a:r>
              <a:rPr lang="tr-TR" dirty="0"/>
              <a:t> as a </a:t>
            </a:r>
            <a:r>
              <a:rPr lang="tr-TR" dirty="0" err="1"/>
              <a:t>combining</a:t>
            </a:r>
            <a:r>
              <a:rPr lang="tr-TR" dirty="0"/>
              <a:t> of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sides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2) </a:t>
            </a:r>
            <a:r>
              <a:rPr lang="tr-TR" b="1" dirty="0" err="1"/>
              <a:t>Two</a:t>
            </a:r>
            <a:r>
              <a:rPr lang="tr-TR" b="1" dirty="0"/>
              <a:t>-</a:t>
            </a:r>
            <a:r>
              <a:rPr lang="tr-TR" b="1" dirty="0" err="1"/>
              <a:t>piece</a:t>
            </a:r>
            <a:r>
              <a:rPr lang="tr-TR" b="1" dirty="0"/>
              <a:t> </a:t>
            </a:r>
            <a:r>
              <a:rPr lang="tr-TR" b="1" dirty="0" err="1"/>
              <a:t>single</a:t>
            </a:r>
            <a:r>
              <a:rPr lang="tr-TR" b="1" dirty="0"/>
              <a:t> </a:t>
            </a:r>
            <a:r>
              <a:rPr lang="tr-TR" b="1" dirty="0" err="1"/>
              <a:t>drawn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multiple</a:t>
            </a:r>
            <a:r>
              <a:rPr lang="tr-TR" b="1" dirty="0"/>
              <a:t> </a:t>
            </a:r>
            <a:r>
              <a:rPr lang="tr-TR" b="1" dirty="0" err="1"/>
              <a:t>drawn</a:t>
            </a:r>
            <a:r>
              <a:rPr lang="tr-TR" b="1" dirty="0"/>
              <a:t> (DRD) </a:t>
            </a:r>
            <a:r>
              <a:rPr lang="tr-TR" b="1" dirty="0" err="1"/>
              <a:t>cans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 l="14495" t="20052" r="18155" b="10417"/>
          <a:stretch>
            <a:fillRect/>
          </a:stretch>
        </p:blipFill>
        <p:spPr bwMode="auto">
          <a:xfrm>
            <a:off x="171450" y="1619250"/>
            <a:ext cx="8763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Oval"/>
          <p:cNvSpPr/>
          <p:nvPr/>
        </p:nvSpPr>
        <p:spPr>
          <a:xfrm>
            <a:off x="6477000" y="1581150"/>
            <a:ext cx="43815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8401050" y="1581150"/>
            <a:ext cx="43815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importance</a:t>
            </a:r>
            <a:r>
              <a:rPr lang="tr-TR" b="1" dirty="0"/>
              <a:t> of </a:t>
            </a:r>
            <a:r>
              <a:rPr lang="tr-TR" b="1" dirty="0" err="1"/>
              <a:t>container</a:t>
            </a:r>
            <a:r>
              <a:rPr lang="tr-TR" b="1" dirty="0"/>
              <a:t> </a:t>
            </a:r>
            <a:r>
              <a:rPr lang="tr-TR" b="1" dirty="0" err="1"/>
              <a:t>design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T</a:t>
            </a:r>
            <a:r>
              <a:rPr lang="en-US" sz="2800" dirty="0"/>
              <a:t>he shapes of metal containers</a:t>
            </a:r>
            <a:r>
              <a:rPr lang="tr-TR" sz="2800" dirty="0"/>
              <a:t> </a:t>
            </a:r>
            <a:r>
              <a:rPr lang="en-US" sz="2800" dirty="0"/>
              <a:t>are very relevant to their cost, physical performance and compatibility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filled</a:t>
            </a:r>
            <a:r>
              <a:rPr lang="tr-TR" sz="2800" dirty="0"/>
              <a:t> </a:t>
            </a:r>
            <a:r>
              <a:rPr lang="tr-TR" sz="2800" dirty="0" err="1"/>
              <a:t>product</a:t>
            </a:r>
            <a:endParaRPr lang="tr-TR" sz="2800" dirty="0"/>
          </a:p>
          <a:p>
            <a:r>
              <a:rPr lang="tr-TR" sz="2800" dirty="0" err="1"/>
              <a:t>In</a:t>
            </a:r>
            <a:r>
              <a:rPr lang="tr-TR" sz="2800" dirty="0"/>
              <a:t> can </a:t>
            </a:r>
            <a:r>
              <a:rPr lang="tr-TR" sz="2800" dirty="0" err="1"/>
              <a:t>design</a:t>
            </a:r>
            <a:r>
              <a:rPr lang="tr-TR" sz="2800" dirty="0"/>
              <a:t>;</a:t>
            </a:r>
          </a:p>
          <a:p>
            <a:pPr lvl="1"/>
            <a:r>
              <a:rPr lang="tr-TR" sz="2800" b="1" dirty="0">
                <a:solidFill>
                  <a:srgbClr val="0000FF"/>
                </a:solidFill>
              </a:rPr>
              <a:t>metal </a:t>
            </a:r>
            <a:r>
              <a:rPr lang="tr-TR" sz="2800" b="1" dirty="0" err="1">
                <a:solidFill>
                  <a:srgbClr val="0000FF"/>
                </a:solidFill>
              </a:rPr>
              <a:t>thickness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dirty="0"/>
              <a:t>is </a:t>
            </a:r>
            <a:r>
              <a:rPr lang="tr-TR" sz="2800" b="1" dirty="0" err="1"/>
              <a:t>determined</a:t>
            </a:r>
            <a:r>
              <a:rPr lang="tr-TR" sz="2800" b="1" dirty="0"/>
              <a:t> </a:t>
            </a:r>
            <a:r>
              <a:rPr lang="en-US" sz="2800" b="1" dirty="0"/>
              <a:t>by the need for physical performance in handling, processing and storage</a:t>
            </a:r>
            <a:r>
              <a:rPr lang="en-US" sz="2800" dirty="0"/>
              <a:t> of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filled</a:t>
            </a:r>
            <a:r>
              <a:rPr lang="tr-TR" sz="2800" dirty="0"/>
              <a:t> </a:t>
            </a:r>
            <a:r>
              <a:rPr lang="tr-TR" sz="2800" dirty="0" err="1"/>
              <a:t>container</a:t>
            </a:r>
            <a:endParaRPr lang="tr-TR" sz="2800" dirty="0"/>
          </a:p>
          <a:p>
            <a:pPr lvl="1"/>
            <a:r>
              <a:rPr lang="tr-TR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err="1">
                <a:solidFill>
                  <a:srgbClr val="C00000"/>
                </a:solidFill>
              </a:rPr>
              <a:t>urface</a:t>
            </a:r>
            <a:r>
              <a:rPr lang="en-US" sz="2800" b="1" dirty="0">
                <a:solidFill>
                  <a:srgbClr val="C00000"/>
                </a:solidFill>
              </a:rPr>
              <a:t> area </a:t>
            </a:r>
            <a:r>
              <a:rPr lang="en-US" sz="2800" dirty="0"/>
              <a:t>is </a:t>
            </a:r>
            <a:r>
              <a:rPr lang="en-US" sz="2800" b="1" dirty="0"/>
              <a:t>determined by the volume contents and the</a:t>
            </a:r>
            <a:r>
              <a:rPr lang="tr-TR" sz="2800" b="1" dirty="0"/>
              <a:t> </a:t>
            </a:r>
            <a:r>
              <a:rPr lang="en-US" sz="2800" b="1" dirty="0"/>
              <a:t>chosen shape of the container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2) </a:t>
            </a:r>
            <a:r>
              <a:rPr lang="tr-TR" b="1" dirty="0" err="1"/>
              <a:t>Two</a:t>
            </a:r>
            <a:r>
              <a:rPr lang="tr-TR" b="1" dirty="0"/>
              <a:t>-</a:t>
            </a:r>
            <a:r>
              <a:rPr lang="tr-TR" b="1" dirty="0" err="1"/>
              <a:t>piece</a:t>
            </a:r>
            <a:r>
              <a:rPr lang="tr-TR" b="1" dirty="0"/>
              <a:t> </a:t>
            </a:r>
            <a:r>
              <a:rPr lang="tr-TR" b="1" dirty="0" err="1"/>
              <a:t>single</a:t>
            </a:r>
            <a:r>
              <a:rPr lang="tr-TR" b="1" dirty="0"/>
              <a:t> </a:t>
            </a:r>
            <a:r>
              <a:rPr lang="tr-TR" b="1" dirty="0" err="1"/>
              <a:t>drawn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multiple</a:t>
            </a:r>
            <a:r>
              <a:rPr lang="tr-TR" b="1" dirty="0"/>
              <a:t> </a:t>
            </a:r>
            <a:r>
              <a:rPr lang="tr-TR" b="1" dirty="0" err="1"/>
              <a:t>drawn</a:t>
            </a:r>
            <a:r>
              <a:rPr lang="tr-TR" b="1" dirty="0"/>
              <a:t> (DRD) </a:t>
            </a:r>
            <a:r>
              <a:rPr lang="tr-TR" b="1" dirty="0" err="1"/>
              <a:t>cans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produce</a:t>
            </a:r>
            <a:r>
              <a:rPr lang="tr-TR" dirty="0"/>
              <a:t> </a:t>
            </a:r>
            <a:r>
              <a:rPr lang="tr-TR" b="1" dirty="0" err="1"/>
              <a:t>single</a:t>
            </a:r>
            <a:r>
              <a:rPr lang="tr-TR" b="1" dirty="0"/>
              <a:t> </a:t>
            </a:r>
            <a:r>
              <a:rPr lang="tr-TR" b="1" dirty="0" err="1"/>
              <a:t>draw</a:t>
            </a:r>
            <a:r>
              <a:rPr lang="tr-TR" b="1" dirty="0"/>
              <a:t> </a:t>
            </a:r>
            <a:r>
              <a:rPr lang="tr-TR" b="1" dirty="0" err="1"/>
              <a:t>shallow</a:t>
            </a:r>
            <a:r>
              <a:rPr lang="tr-TR" b="1" dirty="0"/>
              <a:t> can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>
                <a:solidFill>
                  <a:srgbClr val="0000FF"/>
                </a:solidFill>
              </a:rPr>
              <a:t>metal </a:t>
            </a:r>
            <a:r>
              <a:rPr lang="tr-TR" b="1" dirty="0" err="1">
                <a:solidFill>
                  <a:srgbClr val="0000FF"/>
                </a:solidFill>
              </a:rPr>
              <a:t>sheet</a:t>
            </a:r>
            <a:r>
              <a:rPr lang="tr-TR" b="1" dirty="0">
                <a:solidFill>
                  <a:srgbClr val="0000FF"/>
                </a:solidFill>
              </a:rPr>
              <a:t> is </a:t>
            </a:r>
            <a:r>
              <a:rPr lang="tr-TR" b="1" dirty="0" err="1">
                <a:solidFill>
                  <a:srgbClr val="0000FF"/>
                </a:solidFill>
              </a:rPr>
              <a:t>drawn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into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shallow</a:t>
            </a:r>
            <a:r>
              <a:rPr lang="tr-TR" b="1" dirty="0">
                <a:solidFill>
                  <a:srgbClr val="0000FF"/>
                </a:solidFill>
              </a:rPr>
              <a:t> can </a:t>
            </a:r>
            <a:r>
              <a:rPr lang="tr-TR" dirty="0"/>
              <a:t>as </a:t>
            </a:r>
            <a:r>
              <a:rPr lang="tr-TR" dirty="0" err="1"/>
              <a:t>seen</a:t>
            </a:r>
            <a:r>
              <a:rPr lang="tr-TR" dirty="0"/>
              <a:t> in </a:t>
            </a:r>
            <a:r>
              <a:rPr lang="tr-TR" dirty="0" err="1"/>
              <a:t>Figure</a:t>
            </a:r>
            <a:r>
              <a:rPr lang="tr-TR" dirty="0"/>
              <a:t>,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b="1" dirty="0" err="1">
                <a:solidFill>
                  <a:srgbClr val="0000FF"/>
                </a:solidFill>
              </a:rPr>
              <a:t>the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flange</a:t>
            </a:r>
            <a:r>
              <a:rPr lang="tr-TR" b="1" dirty="0">
                <a:solidFill>
                  <a:srgbClr val="0000FF"/>
                </a:solidFill>
              </a:rPr>
              <a:t> is </a:t>
            </a:r>
            <a:r>
              <a:rPr lang="tr-TR" b="1" dirty="0" err="1">
                <a:solidFill>
                  <a:srgbClr val="0000FF"/>
                </a:solidFill>
              </a:rPr>
              <a:t>formed</a:t>
            </a:r>
            <a:endParaRPr lang="tr-TR" b="1" dirty="0">
              <a:solidFill>
                <a:srgbClr val="0000FF"/>
              </a:solidFill>
            </a:endParaRPr>
          </a:p>
          <a:p>
            <a:endParaRPr lang="tr-TR" dirty="0"/>
          </a:p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producing</a:t>
            </a:r>
            <a:r>
              <a:rPr lang="tr-TR" dirty="0"/>
              <a:t> of </a:t>
            </a:r>
            <a:r>
              <a:rPr lang="tr-TR" b="1" dirty="0" err="1"/>
              <a:t>multiple</a:t>
            </a:r>
            <a:r>
              <a:rPr lang="tr-TR" b="1" dirty="0"/>
              <a:t> </a:t>
            </a:r>
            <a:r>
              <a:rPr lang="tr-TR" b="1" dirty="0" err="1"/>
              <a:t>draw</a:t>
            </a:r>
            <a:r>
              <a:rPr lang="tr-TR" b="1" dirty="0"/>
              <a:t> </a:t>
            </a:r>
            <a:r>
              <a:rPr lang="tr-TR" b="1" dirty="0" err="1"/>
              <a:t>tall</a:t>
            </a:r>
            <a:r>
              <a:rPr lang="tr-TR" b="1" dirty="0"/>
              <a:t> can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>
                <a:solidFill>
                  <a:srgbClr val="C00000"/>
                </a:solidFill>
              </a:rPr>
              <a:t>metal </a:t>
            </a:r>
            <a:r>
              <a:rPr lang="tr-TR" b="1" dirty="0" err="1">
                <a:solidFill>
                  <a:srgbClr val="C00000"/>
                </a:solidFill>
              </a:rPr>
              <a:t>sheet</a:t>
            </a:r>
            <a:r>
              <a:rPr lang="tr-TR" b="1" dirty="0">
                <a:solidFill>
                  <a:srgbClr val="C00000"/>
                </a:solidFill>
              </a:rPr>
              <a:t> is </a:t>
            </a:r>
            <a:r>
              <a:rPr lang="tr-TR" b="1" dirty="0" err="1">
                <a:solidFill>
                  <a:srgbClr val="C00000"/>
                </a:solidFill>
              </a:rPr>
              <a:t>drawn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three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times</a:t>
            </a:r>
            <a:r>
              <a:rPr lang="tr-TR" b="1" dirty="0">
                <a:solidFill>
                  <a:srgbClr val="C00000"/>
                </a:solidFill>
              </a:rPr>
              <a:t> in </a:t>
            </a:r>
            <a:r>
              <a:rPr lang="tr-TR" b="1" dirty="0" err="1">
                <a:solidFill>
                  <a:srgbClr val="C00000"/>
                </a:solidFill>
              </a:rPr>
              <a:t>order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to</a:t>
            </a:r>
            <a:r>
              <a:rPr lang="tr-TR" b="1" dirty="0">
                <a:solidFill>
                  <a:srgbClr val="C00000"/>
                </a:solidFill>
              </a:rPr>
              <a:t> form </a:t>
            </a:r>
            <a:r>
              <a:rPr lang="tr-TR" b="1" dirty="0" err="1">
                <a:solidFill>
                  <a:srgbClr val="C00000"/>
                </a:solidFill>
              </a:rPr>
              <a:t>the</a:t>
            </a:r>
            <a:r>
              <a:rPr lang="tr-TR" b="1" dirty="0">
                <a:solidFill>
                  <a:srgbClr val="C00000"/>
                </a:solidFill>
              </a:rPr>
              <a:t> final </a:t>
            </a:r>
            <a:r>
              <a:rPr lang="tr-TR" b="1" dirty="0" err="1">
                <a:solidFill>
                  <a:srgbClr val="C00000"/>
                </a:solidFill>
              </a:rPr>
              <a:t>tall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shape</a:t>
            </a: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3) </a:t>
            </a:r>
            <a:r>
              <a:rPr lang="tr-TR" b="1" dirty="0" err="1"/>
              <a:t>Two</a:t>
            </a:r>
            <a:r>
              <a:rPr lang="tr-TR" b="1" dirty="0"/>
              <a:t> </a:t>
            </a:r>
            <a:r>
              <a:rPr lang="tr-TR" b="1" dirty="0" err="1"/>
              <a:t>piece</a:t>
            </a:r>
            <a:r>
              <a:rPr lang="tr-TR" b="1" dirty="0"/>
              <a:t> </a:t>
            </a:r>
            <a:r>
              <a:rPr lang="tr-TR" b="1" dirty="0" err="1"/>
              <a:t>drawn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wall</a:t>
            </a:r>
            <a:r>
              <a:rPr lang="tr-TR" b="1" dirty="0"/>
              <a:t> </a:t>
            </a:r>
            <a:r>
              <a:rPr lang="tr-TR" b="1" dirty="0" err="1"/>
              <a:t>ironed</a:t>
            </a:r>
            <a:r>
              <a:rPr lang="tr-TR" b="1" dirty="0"/>
              <a:t> (DWI) </a:t>
            </a:r>
            <a:r>
              <a:rPr lang="tr-TR" b="1" dirty="0" err="1"/>
              <a:t>cans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 l="20644" t="18490" r="26061" b="8854"/>
          <a:stretch>
            <a:fillRect/>
          </a:stretch>
        </p:blipFill>
        <p:spPr bwMode="auto">
          <a:xfrm>
            <a:off x="933450" y="1485900"/>
            <a:ext cx="6934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Oval"/>
          <p:cNvSpPr/>
          <p:nvPr/>
        </p:nvSpPr>
        <p:spPr>
          <a:xfrm>
            <a:off x="6629400" y="1581150"/>
            <a:ext cx="304800" cy="1371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7505700" y="1600200"/>
            <a:ext cx="304800" cy="1371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3) </a:t>
            </a:r>
            <a:r>
              <a:rPr lang="tr-TR" b="1" dirty="0" err="1"/>
              <a:t>Two</a:t>
            </a:r>
            <a:r>
              <a:rPr lang="tr-TR" b="1" dirty="0"/>
              <a:t> </a:t>
            </a:r>
            <a:r>
              <a:rPr lang="tr-TR" b="1" dirty="0" err="1"/>
              <a:t>piece</a:t>
            </a:r>
            <a:r>
              <a:rPr lang="tr-TR" b="1" dirty="0"/>
              <a:t> </a:t>
            </a:r>
            <a:r>
              <a:rPr lang="tr-TR" b="1" dirty="0" err="1"/>
              <a:t>drawn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wall</a:t>
            </a:r>
            <a:r>
              <a:rPr lang="tr-TR" b="1" dirty="0"/>
              <a:t> </a:t>
            </a:r>
            <a:r>
              <a:rPr lang="tr-TR" b="1" dirty="0" err="1"/>
              <a:t>ironed</a:t>
            </a:r>
            <a:r>
              <a:rPr lang="tr-TR" b="1" dirty="0"/>
              <a:t> (DWI) </a:t>
            </a:r>
            <a:r>
              <a:rPr lang="tr-TR" b="1" dirty="0" err="1"/>
              <a:t>cans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>
                <a:solidFill>
                  <a:srgbClr val="C00000"/>
                </a:solidFill>
              </a:rPr>
              <a:t>metal </a:t>
            </a:r>
            <a:r>
              <a:rPr lang="tr-TR" b="1" dirty="0" err="1">
                <a:solidFill>
                  <a:srgbClr val="C00000"/>
                </a:solidFill>
              </a:rPr>
              <a:t>sheet</a:t>
            </a:r>
            <a:r>
              <a:rPr lang="tr-TR" b="1" dirty="0">
                <a:solidFill>
                  <a:srgbClr val="C00000"/>
                </a:solidFill>
              </a:rPr>
              <a:t> is </a:t>
            </a:r>
            <a:r>
              <a:rPr lang="tr-TR" b="1" dirty="0" err="1">
                <a:solidFill>
                  <a:srgbClr val="C00000"/>
                </a:solidFill>
              </a:rPr>
              <a:t>drawn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into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tall</a:t>
            </a:r>
            <a:r>
              <a:rPr lang="tr-TR" b="1" dirty="0">
                <a:solidFill>
                  <a:srgbClr val="C00000"/>
                </a:solidFill>
              </a:rPr>
              <a:t> can </a:t>
            </a:r>
            <a:r>
              <a:rPr lang="tr-TR" b="1" dirty="0" err="1">
                <a:solidFill>
                  <a:srgbClr val="C00000"/>
                </a:solidFill>
              </a:rPr>
              <a:t>by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multiple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times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/>
              <a:t>wall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can is </a:t>
            </a:r>
            <a:r>
              <a:rPr lang="tr-TR" b="1" dirty="0" err="1"/>
              <a:t>thickened</a:t>
            </a:r>
            <a:r>
              <a:rPr lang="tr-TR" b="1" dirty="0"/>
              <a:t> </a:t>
            </a:r>
            <a:r>
              <a:rPr lang="tr-TR" b="1" dirty="0" err="1"/>
              <a:t>by</a:t>
            </a:r>
            <a:r>
              <a:rPr lang="tr-TR" b="1" dirty="0"/>
              <a:t> </a:t>
            </a:r>
            <a:r>
              <a:rPr lang="tr-TR" b="1" dirty="0" err="1"/>
              <a:t>ironing</a:t>
            </a:r>
            <a:endParaRPr lang="tr-TR" b="1" dirty="0"/>
          </a:p>
          <a:p>
            <a:endParaRPr lang="tr-TR" dirty="0"/>
          </a:p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>
                <a:solidFill>
                  <a:srgbClr val="0000FF"/>
                </a:solidFill>
              </a:rPr>
              <a:t>flange</a:t>
            </a:r>
            <a:r>
              <a:rPr lang="tr-TR" b="1" dirty="0">
                <a:solidFill>
                  <a:srgbClr val="0000FF"/>
                </a:solidFill>
              </a:rPr>
              <a:t> is </a:t>
            </a:r>
            <a:r>
              <a:rPr lang="tr-TR" b="1" dirty="0" err="1">
                <a:solidFill>
                  <a:srgbClr val="0000FF"/>
                </a:solidFill>
              </a:rPr>
              <a:t>formed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/>
              <a:t>can body is </a:t>
            </a:r>
            <a:r>
              <a:rPr lang="tr-TR" b="1" dirty="0" err="1"/>
              <a:t>reshaped</a:t>
            </a:r>
            <a:r>
              <a:rPr lang="tr-TR" b="1" dirty="0"/>
              <a:t> </a:t>
            </a:r>
            <a:r>
              <a:rPr lang="tr-TR" b="1" dirty="0" err="1"/>
              <a:t>by</a:t>
            </a:r>
            <a:r>
              <a:rPr lang="tr-TR" b="1" dirty="0"/>
              <a:t> </a:t>
            </a:r>
            <a:r>
              <a:rPr lang="tr-TR" b="1" dirty="0" err="1"/>
              <a:t>drawing</a:t>
            </a:r>
            <a:r>
              <a:rPr lang="tr-TR" b="1" dirty="0"/>
              <a:t> </a:t>
            </a:r>
            <a:r>
              <a:rPr lang="tr-TR" b="1" dirty="0" err="1"/>
              <a:t>multiple</a:t>
            </a:r>
            <a:r>
              <a:rPr lang="tr-TR" b="1" dirty="0"/>
              <a:t> </a:t>
            </a:r>
            <a:r>
              <a:rPr lang="tr-TR" b="1" dirty="0" err="1"/>
              <a:t>round</a:t>
            </a:r>
            <a:r>
              <a:rPr lang="tr-TR" b="1" dirty="0"/>
              <a:t> </a:t>
            </a:r>
            <a:r>
              <a:rPr lang="tr-TR" b="1" dirty="0" err="1"/>
              <a:t>circle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strenght</a:t>
            </a:r>
            <a:r>
              <a:rPr lang="tr-TR" b="1" dirty="0"/>
              <a:t> it</a:t>
            </a:r>
          </a:p>
          <a:p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b="1" dirty="0" err="1">
                <a:solidFill>
                  <a:srgbClr val="C00000"/>
                </a:solidFill>
              </a:rPr>
              <a:t>the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neck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followed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by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flange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are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formed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former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finalize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can </a:t>
            </a:r>
            <a:r>
              <a:rPr lang="tr-TR" dirty="0" err="1"/>
              <a:t>production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End</a:t>
            </a:r>
            <a:r>
              <a:rPr lang="tr-TR" b="1" dirty="0"/>
              <a:t>-</a:t>
            </a:r>
            <a:r>
              <a:rPr lang="tr-TR" b="1" dirty="0" err="1"/>
              <a:t>making</a:t>
            </a:r>
            <a:r>
              <a:rPr lang="tr-TR" b="1" dirty="0"/>
              <a:t> </a:t>
            </a:r>
            <a:r>
              <a:rPr lang="tr-TR" b="1" dirty="0" err="1"/>
              <a:t>process</a:t>
            </a:r>
            <a:r>
              <a:rPr lang="tr-TR" b="1" dirty="0"/>
              <a:t>                           (</a:t>
            </a:r>
            <a:r>
              <a:rPr lang="tr-TR" b="1" dirty="0" err="1"/>
              <a:t>Plain</a:t>
            </a:r>
            <a:r>
              <a:rPr lang="tr-TR" b="1" dirty="0"/>
              <a:t> </a:t>
            </a:r>
            <a:r>
              <a:rPr lang="tr-TR" b="1" dirty="0" err="1"/>
              <a:t>end</a:t>
            </a:r>
            <a:r>
              <a:rPr lang="tr-TR" b="1" dirty="0"/>
              <a:t> </a:t>
            </a:r>
            <a:r>
              <a:rPr lang="tr-TR" b="1" dirty="0" err="1"/>
              <a:t>forming</a:t>
            </a:r>
            <a:r>
              <a:rPr lang="tr-TR" b="1" dirty="0"/>
              <a:t>)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 l="14788" t="18229" r="19912" b="11979"/>
          <a:stretch>
            <a:fillRect/>
          </a:stretch>
        </p:blipFill>
        <p:spPr bwMode="auto">
          <a:xfrm>
            <a:off x="342900" y="1543050"/>
            <a:ext cx="8496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End</a:t>
            </a:r>
            <a:r>
              <a:rPr lang="tr-TR" b="1" dirty="0"/>
              <a:t>-</a:t>
            </a:r>
            <a:r>
              <a:rPr lang="tr-TR" b="1" dirty="0" err="1"/>
              <a:t>making</a:t>
            </a:r>
            <a:r>
              <a:rPr lang="tr-TR" b="1" dirty="0"/>
              <a:t> </a:t>
            </a:r>
            <a:r>
              <a:rPr lang="tr-TR" b="1" dirty="0" err="1"/>
              <a:t>process</a:t>
            </a:r>
            <a:r>
              <a:rPr lang="tr-TR" b="1" dirty="0"/>
              <a:t>                           (</a:t>
            </a:r>
            <a:r>
              <a:rPr lang="tr-TR" b="1" dirty="0" err="1"/>
              <a:t>Easy</a:t>
            </a:r>
            <a:r>
              <a:rPr lang="tr-TR" b="1" dirty="0"/>
              <a:t>-</a:t>
            </a:r>
            <a:r>
              <a:rPr lang="tr-TR" b="1" dirty="0" err="1"/>
              <a:t>open</a:t>
            </a:r>
            <a:r>
              <a:rPr lang="tr-TR" b="1" dirty="0"/>
              <a:t> </a:t>
            </a:r>
            <a:r>
              <a:rPr lang="tr-TR" b="1" dirty="0" err="1"/>
              <a:t>end</a:t>
            </a:r>
            <a:r>
              <a:rPr lang="tr-TR" b="1" dirty="0"/>
              <a:t> </a:t>
            </a:r>
            <a:r>
              <a:rPr lang="tr-TR" b="1" dirty="0" err="1"/>
              <a:t>forming</a:t>
            </a:r>
            <a:r>
              <a:rPr lang="tr-TR" b="1" dirty="0"/>
              <a:t>)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 l="17423" t="17448" r="21962" b="13542"/>
          <a:stretch>
            <a:fillRect/>
          </a:stretch>
        </p:blipFill>
        <p:spPr bwMode="auto">
          <a:xfrm>
            <a:off x="459644" y="1524000"/>
            <a:ext cx="8303356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6700" y="228600"/>
            <a:ext cx="84993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End</a:t>
            </a:r>
            <a:r>
              <a:rPr lang="tr-TR" b="1" dirty="0"/>
              <a:t>-</a:t>
            </a:r>
            <a:r>
              <a:rPr lang="tr-TR" b="1" dirty="0" err="1"/>
              <a:t>making</a:t>
            </a:r>
            <a:r>
              <a:rPr lang="tr-TR" b="1" dirty="0"/>
              <a:t> </a:t>
            </a:r>
            <a:r>
              <a:rPr lang="tr-TR" b="1" dirty="0" err="1"/>
              <a:t>process</a:t>
            </a:r>
            <a:r>
              <a:rPr lang="tr-TR" b="1" dirty="0"/>
              <a:t>                           (</a:t>
            </a:r>
            <a:r>
              <a:rPr lang="tr-TR" b="1" dirty="0" err="1"/>
              <a:t>Plain</a:t>
            </a:r>
            <a:r>
              <a:rPr lang="tr-TR" b="1" dirty="0"/>
              <a:t> </a:t>
            </a:r>
            <a:r>
              <a:rPr lang="tr-TR" b="1" dirty="0" err="1"/>
              <a:t>end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easy</a:t>
            </a:r>
            <a:r>
              <a:rPr lang="tr-TR" b="1" dirty="0"/>
              <a:t>-</a:t>
            </a:r>
            <a:r>
              <a:rPr lang="tr-TR" b="1" dirty="0" err="1"/>
              <a:t>open</a:t>
            </a:r>
            <a:r>
              <a:rPr lang="tr-TR" b="1" dirty="0"/>
              <a:t> </a:t>
            </a:r>
            <a:r>
              <a:rPr lang="tr-TR" b="1" dirty="0" err="1"/>
              <a:t>end</a:t>
            </a:r>
            <a:r>
              <a:rPr lang="tr-TR" b="1" dirty="0"/>
              <a:t> </a:t>
            </a:r>
            <a:r>
              <a:rPr lang="tr-TR" b="1" dirty="0" err="1"/>
              <a:t>forming</a:t>
            </a:r>
            <a:r>
              <a:rPr lang="tr-TR" b="1" dirty="0"/>
              <a:t>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>
                <a:solidFill>
                  <a:srgbClr val="C00000"/>
                </a:solidFill>
              </a:rPr>
              <a:t>metal </a:t>
            </a:r>
            <a:r>
              <a:rPr lang="tr-TR" b="1" dirty="0" err="1">
                <a:solidFill>
                  <a:srgbClr val="C00000"/>
                </a:solidFill>
              </a:rPr>
              <a:t>sheet</a:t>
            </a:r>
            <a:r>
              <a:rPr lang="tr-TR" b="1" dirty="0">
                <a:solidFill>
                  <a:srgbClr val="C00000"/>
                </a:solidFill>
              </a:rPr>
              <a:t> is </a:t>
            </a:r>
            <a:r>
              <a:rPr lang="tr-TR" b="1" dirty="0" err="1">
                <a:solidFill>
                  <a:srgbClr val="C00000"/>
                </a:solidFill>
              </a:rPr>
              <a:t>cut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and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then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formed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into</a:t>
            </a:r>
            <a:r>
              <a:rPr lang="tr-TR" b="1" dirty="0">
                <a:solidFill>
                  <a:srgbClr val="C00000"/>
                </a:solidFill>
              </a:rPr>
              <a:t> semi-</a:t>
            </a:r>
            <a:r>
              <a:rPr lang="tr-TR" b="1" dirty="0" err="1">
                <a:solidFill>
                  <a:srgbClr val="C00000"/>
                </a:solidFill>
              </a:rPr>
              <a:t>elliptic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round</a:t>
            </a:r>
            <a:endParaRPr lang="tr-TR" dirty="0"/>
          </a:p>
          <a:p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cover</a:t>
            </a:r>
            <a:r>
              <a:rPr lang="tr-TR" b="1" dirty="0"/>
              <a:t> </a:t>
            </a:r>
            <a:r>
              <a:rPr lang="tr-TR" b="1" dirty="0" err="1"/>
              <a:t>curl</a:t>
            </a:r>
            <a:r>
              <a:rPr lang="tr-TR" b="1" dirty="0"/>
              <a:t> is </a:t>
            </a:r>
            <a:r>
              <a:rPr lang="tr-TR" b="1" dirty="0" err="1"/>
              <a:t>formed</a:t>
            </a:r>
            <a:r>
              <a:rPr lang="tr-TR" b="1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curling</a:t>
            </a:r>
            <a:r>
              <a:rPr lang="tr-TR" dirty="0"/>
              <a:t> </a:t>
            </a:r>
            <a:r>
              <a:rPr lang="tr-TR" dirty="0" err="1"/>
              <a:t>tool</a:t>
            </a:r>
            <a:endParaRPr lang="tr-TR" dirty="0"/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b="1" dirty="0" err="1">
                <a:solidFill>
                  <a:srgbClr val="0000FF"/>
                </a:solidFill>
              </a:rPr>
              <a:t>curling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part</a:t>
            </a:r>
            <a:r>
              <a:rPr lang="tr-TR" b="1" dirty="0">
                <a:solidFill>
                  <a:srgbClr val="0000FF"/>
                </a:solidFill>
              </a:rPr>
              <a:t> is </a:t>
            </a:r>
            <a:r>
              <a:rPr lang="tr-TR" b="1" dirty="0" err="1">
                <a:solidFill>
                  <a:srgbClr val="0000FF"/>
                </a:solidFill>
              </a:rPr>
              <a:t>used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to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combine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the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upper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or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bottom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lid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with</a:t>
            </a:r>
            <a:r>
              <a:rPr lang="tr-TR" b="1" dirty="0">
                <a:solidFill>
                  <a:srgbClr val="0000FF"/>
                </a:solidFill>
              </a:rPr>
              <a:t> can body </a:t>
            </a:r>
            <a:r>
              <a:rPr lang="tr-TR" b="1" dirty="0" err="1">
                <a:solidFill>
                  <a:srgbClr val="0000FF"/>
                </a:solidFill>
              </a:rPr>
              <a:t>by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seaming</a:t>
            </a:r>
            <a:endParaRPr lang="tr-TR" b="1" dirty="0">
              <a:solidFill>
                <a:srgbClr val="0000FF"/>
              </a:solidFill>
            </a:endParaRPr>
          </a:p>
          <a:p>
            <a:endParaRPr lang="tr-TR" b="1" dirty="0">
              <a:solidFill>
                <a:srgbClr val="0000FF"/>
              </a:solidFill>
            </a:endParaRPr>
          </a:p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plain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is </a:t>
            </a:r>
            <a:r>
              <a:rPr lang="tr-TR" dirty="0" err="1"/>
              <a:t>formed</a:t>
            </a:r>
            <a:r>
              <a:rPr lang="tr-TR" dirty="0"/>
              <a:t>, </a:t>
            </a:r>
            <a:r>
              <a:rPr lang="tr-TR" b="1" dirty="0" err="1">
                <a:solidFill>
                  <a:srgbClr val="C00000"/>
                </a:solidFill>
              </a:rPr>
              <a:t>rivet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pin</a:t>
            </a:r>
            <a:r>
              <a:rPr lang="tr-TR" b="1" dirty="0">
                <a:solidFill>
                  <a:srgbClr val="C00000"/>
                </a:solidFill>
              </a:rPr>
              <a:t> is </a:t>
            </a:r>
            <a:r>
              <a:rPr lang="tr-TR" b="1" dirty="0" err="1">
                <a:solidFill>
                  <a:srgbClr val="C00000"/>
                </a:solidFill>
              </a:rPr>
              <a:t>formed</a:t>
            </a:r>
            <a:r>
              <a:rPr lang="tr-TR" b="1" dirty="0">
                <a:solidFill>
                  <a:srgbClr val="C00000"/>
                </a:solidFill>
              </a:rPr>
              <a:t> at </a:t>
            </a:r>
            <a:r>
              <a:rPr lang="tr-TR" b="1" dirty="0" err="1">
                <a:solidFill>
                  <a:srgbClr val="C00000"/>
                </a:solidFill>
              </a:rPr>
              <a:t>the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centre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b="1" dirty="0" err="1">
                <a:solidFill>
                  <a:srgbClr val="0000FF"/>
                </a:solidFill>
              </a:rPr>
              <a:t>the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opening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tool</a:t>
            </a:r>
            <a:r>
              <a:rPr lang="tr-TR" b="1" dirty="0">
                <a:solidFill>
                  <a:srgbClr val="0000FF"/>
                </a:solidFill>
              </a:rPr>
              <a:t> is </a:t>
            </a:r>
            <a:r>
              <a:rPr lang="tr-TR" b="1" dirty="0" err="1">
                <a:solidFill>
                  <a:srgbClr val="0000FF"/>
                </a:solidFill>
              </a:rPr>
              <a:t>fitted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over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the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rivet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pin</a:t>
            </a:r>
            <a:endParaRPr lang="tr-T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1009650" y="2781300"/>
            <a:ext cx="7123113" cy="1673225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 err="1">
                <a:solidFill>
                  <a:schemeClr val="tx1"/>
                </a:solidFill>
              </a:rPr>
              <a:t>How</a:t>
            </a:r>
            <a:r>
              <a:rPr lang="tr-TR" sz="6000" b="1" dirty="0">
                <a:solidFill>
                  <a:schemeClr val="tx1"/>
                </a:solidFill>
              </a:rPr>
              <a:t> </a:t>
            </a:r>
            <a:r>
              <a:rPr lang="tr-TR" sz="6000" b="1" dirty="0" err="1">
                <a:solidFill>
                  <a:schemeClr val="tx1"/>
                </a:solidFill>
              </a:rPr>
              <a:t>canned</a:t>
            </a:r>
            <a:r>
              <a:rPr lang="tr-TR" sz="6000" b="1" dirty="0">
                <a:solidFill>
                  <a:schemeClr val="tx1"/>
                </a:solidFill>
              </a:rPr>
              <a:t> </a:t>
            </a:r>
            <a:r>
              <a:rPr lang="tr-TR" sz="6000" b="1" dirty="0" err="1">
                <a:solidFill>
                  <a:schemeClr val="tx1"/>
                </a:solidFill>
              </a:rPr>
              <a:t>foods</a:t>
            </a:r>
            <a:r>
              <a:rPr lang="tr-TR" sz="6000" b="1" dirty="0">
                <a:solidFill>
                  <a:schemeClr val="tx1"/>
                </a:solidFill>
              </a:rPr>
              <a:t> </a:t>
            </a:r>
            <a:r>
              <a:rPr lang="tr-TR" sz="6000" b="1" dirty="0" err="1">
                <a:solidFill>
                  <a:schemeClr val="tx1"/>
                </a:solidFill>
              </a:rPr>
              <a:t>are</a:t>
            </a:r>
            <a:r>
              <a:rPr lang="tr-TR" sz="6000" b="1" dirty="0">
                <a:solidFill>
                  <a:schemeClr val="tx1"/>
                </a:solidFill>
              </a:rPr>
              <a:t> </a:t>
            </a:r>
            <a:r>
              <a:rPr lang="tr-TR" sz="6000" b="1" dirty="0" err="1">
                <a:solidFill>
                  <a:schemeClr val="tx1"/>
                </a:solidFill>
              </a:rPr>
              <a:t>produced</a:t>
            </a:r>
            <a:r>
              <a:rPr lang="tr-TR" sz="6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Production</a:t>
            </a:r>
            <a:r>
              <a:rPr lang="tr-TR" b="1" dirty="0"/>
              <a:t> </a:t>
            </a:r>
            <a:r>
              <a:rPr lang="tr-TR" b="1" dirty="0" err="1"/>
              <a:t>process</a:t>
            </a:r>
            <a:r>
              <a:rPr lang="tr-TR" b="1" dirty="0"/>
              <a:t> of metal </a:t>
            </a:r>
            <a:r>
              <a:rPr lang="tr-TR" b="1" dirty="0" err="1"/>
              <a:t>canned</a:t>
            </a:r>
            <a:r>
              <a:rPr lang="tr-TR" b="1" dirty="0"/>
              <a:t> </a:t>
            </a:r>
            <a:r>
              <a:rPr lang="tr-TR" b="1" dirty="0" err="1"/>
              <a:t>foods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27</a:t>
            </a:fld>
            <a:endParaRPr lang="tr-TR"/>
          </a:p>
        </p:txBody>
      </p:sp>
      <p:grpSp>
        <p:nvGrpSpPr>
          <p:cNvPr id="9" name="8 Grup"/>
          <p:cNvGrpSpPr/>
          <p:nvPr/>
        </p:nvGrpSpPr>
        <p:grpSpPr>
          <a:xfrm>
            <a:off x="102416" y="2020313"/>
            <a:ext cx="2808000" cy="1285115"/>
            <a:chOff x="7166" y="534412"/>
            <a:chExt cx="2141859" cy="12851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39 Yuvarlatılmış Dikdörtgen"/>
            <p:cNvSpPr/>
            <p:nvPr/>
          </p:nvSpPr>
          <p:spPr>
            <a:xfrm>
              <a:off x="7166" y="534412"/>
              <a:ext cx="2141859" cy="128511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Yuvarlatılmış Dikdörtgen 4"/>
            <p:cNvSpPr/>
            <p:nvPr/>
          </p:nvSpPr>
          <p:spPr>
            <a:xfrm>
              <a:off x="44806" y="572052"/>
              <a:ext cx="2066579" cy="1209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err="1">
                  <a:solidFill>
                    <a:schemeClr val="tx1"/>
                  </a:solidFill>
                </a:rPr>
                <a:t>Quality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assurance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checks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of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cans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10" name="9 Grup"/>
          <p:cNvGrpSpPr/>
          <p:nvPr/>
        </p:nvGrpSpPr>
        <p:grpSpPr>
          <a:xfrm>
            <a:off x="2985210" y="2397280"/>
            <a:ext cx="454074" cy="531181"/>
            <a:chOff x="2337509" y="911379"/>
            <a:chExt cx="454074" cy="531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37 Sağ Ok"/>
            <p:cNvSpPr/>
            <p:nvPr/>
          </p:nvSpPr>
          <p:spPr>
            <a:xfrm>
              <a:off x="2337509" y="911379"/>
              <a:ext cx="454074" cy="53118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Sağ Ok 6"/>
            <p:cNvSpPr/>
            <p:nvPr/>
          </p:nvSpPr>
          <p:spPr>
            <a:xfrm>
              <a:off x="2337509" y="1017615"/>
              <a:ext cx="317852" cy="318709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10 Grup"/>
          <p:cNvGrpSpPr/>
          <p:nvPr/>
        </p:nvGrpSpPr>
        <p:grpSpPr>
          <a:xfrm>
            <a:off x="3577270" y="2020313"/>
            <a:ext cx="2196000" cy="1285115"/>
            <a:chOff x="3005770" y="534412"/>
            <a:chExt cx="2141859" cy="12851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35 Yuvarlatılmış Dikdörtgen"/>
            <p:cNvSpPr/>
            <p:nvPr/>
          </p:nvSpPr>
          <p:spPr>
            <a:xfrm>
              <a:off x="3005770" y="534412"/>
              <a:ext cx="2141859" cy="128511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Yuvarlatılmış Dikdörtgen 8"/>
            <p:cNvSpPr/>
            <p:nvPr/>
          </p:nvSpPr>
          <p:spPr>
            <a:xfrm>
              <a:off x="3043410" y="572052"/>
              <a:ext cx="2066579" cy="1209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err="1">
                  <a:solidFill>
                    <a:schemeClr val="tx1"/>
                  </a:solidFill>
                </a:rPr>
                <a:t>Filling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and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exhausting</a:t>
              </a:r>
              <a:endParaRPr lang="tr-TR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11 Grup"/>
          <p:cNvGrpSpPr/>
          <p:nvPr/>
        </p:nvGrpSpPr>
        <p:grpSpPr>
          <a:xfrm>
            <a:off x="5888564" y="2397280"/>
            <a:ext cx="454074" cy="531181"/>
            <a:chOff x="5336113" y="911379"/>
            <a:chExt cx="454074" cy="531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33 Sağ Ok"/>
            <p:cNvSpPr/>
            <p:nvPr/>
          </p:nvSpPr>
          <p:spPr>
            <a:xfrm>
              <a:off x="5336113" y="911379"/>
              <a:ext cx="454074" cy="53118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Sağ Ok 10"/>
            <p:cNvSpPr/>
            <p:nvPr/>
          </p:nvSpPr>
          <p:spPr>
            <a:xfrm>
              <a:off x="5336113" y="1017615"/>
              <a:ext cx="317852" cy="318709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12 Grup"/>
          <p:cNvGrpSpPr/>
          <p:nvPr/>
        </p:nvGrpSpPr>
        <p:grpSpPr>
          <a:xfrm>
            <a:off x="6518724" y="2020313"/>
            <a:ext cx="2141859" cy="1285115"/>
            <a:chOff x="6004373" y="534412"/>
            <a:chExt cx="2141859" cy="12851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31 Yuvarlatılmış Dikdörtgen"/>
            <p:cNvSpPr/>
            <p:nvPr/>
          </p:nvSpPr>
          <p:spPr>
            <a:xfrm>
              <a:off x="6004373" y="534412"/>
              <a:ext cx="2141859" cy="128511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Yuvarlatılmış Dikdörtgen 12"/>
            <p:cNvSpPr/>
            <p:nvPr/>
          </p:nvSpPr>
          <p:spPr>
            <a:xfrm>
              <a:off x="6042013" y="572052"/>
              <a:ext cx="2066579" cy="1209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err="1">
                  <a:solidFill>
                    <a:schemeClr val="tx1"/>
                  </a:solidFill>
                </a:rPr>
                <a:t>Seaming</a:t>
              </a:r>
              <a:endParaRPr lang="tr-TR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13 Grup"/>
          <p:cNvGrpSpPr/>
          <p:nvPr/>
        </p:nvGrpSpPr>
        <p:grpSpPr>
          <a:xfrm>
            <a:off x="7305013" y="3493912"/>
            <a:ext cx="531181" cy="454075"/>
            <a:chOff x="6809712" y="2008011"/>
            <a:chExt cx="531181" cy="45407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29 Sağ Ok"/>
            <p:cNvSpPr/>
            <p:nvPr/>
          </p:nvSpPr>
          <p:spPr>
            <a:xfrm rot="5400000">
              <a:off x="6848266" y="1969458"/>
              <a:ext cx="454074" cy="53118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ağ Ok 14"/>
            <p:cNvSpPr/>
            <p:nvPr/>
          </p:nvSpPr>
          <p:spPr>
            <a:xfrm>
              <a:off x="6915949" y="2008011"/>
              <a:ext cx="318709" cy="317852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Grup"/>
          <p:cNvGrpSpPr/>
          <p:nvPr/>
        </p:nvGrpSpPr>
        <p:grpSpPr>
          <a:xfrm>
            <a:off x="6499674" y="4162172"/>
            <a:ext cx="2141859" cy="1285115"/>
            <a:chOff x="6004373" y="2676271"/>
            <a:chExt cx="2141859" cy="12851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27 Yuvarlatılmış Dikdörtgen"/>
            <p:cNvSpPr/>
            <p:nvPr/>
          </p:nvSpPr>
          <p:spPr>
            <a:xfrm>
              <a:off x="6004373" y="2676271"/>
              <a:ext cx="2141859" cy="128511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Yuvarlatılmış Dikdörtgen 16"/>
            <p:cNvSpPr/>
            <p:nvPr/>
          </p:nvSpPr>
          <p:spPr>
            <a:xfrm>
              <a:off x="6042013" y="2713911"/>
              <a:ext cx="2066579" cy="1209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err="1">
                  <a:solidFill>
                    <a:schemeClr val="tx1"/>
                  </a:solidFill>
                </a:rPr>
                <a:t>Heat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processing</a:t>
              </a:r>
              <a:endParaRPr lang="tr-TR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15 Grup"/>
          <p:cNvGrpSpPr/>
          <p:nvPr/>
        </p:nvGrpSpPr>
        <p:grpSpPr>
          <a:xfrm>
            <a:off x="5857116" y="4539140"/>
            <a:ext cx="454074" cy="531181"/>
            <a:chOff x="5361815" y="3053239"/>
            <a:chExt cx="454074" cy="531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25 Sağ Ok"/>
            <p:cNvSpPr/>
            <p:nvPr/>
          </p:nvSpPr>
          <p:spPr>
            <a:xfrm rot="10800000">
              <a:off x="5361815" y="3053239"/>
              <a:ext cx="454074" cy="53118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ağ Ok 18"/>
            <p:cNvSpPr/>
            <p:nvPr/>
          </p:nvSpPr>
          <p:spPr>
            <a:xfrm rot="21600000">
              <a:off x="5498037" y="3159475"/>
              <a:ext cx="317852" cy="318709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3501071" y="4162172"/>
            <a:ext cx="2141859" cy="1285115"/>
            <a:chOff x="3005770" y="2676271"/>
            <a:chExt cx="2141859" cy="12851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23 Yuvarlatılmış Dikdörtgen"/>
            <p:cNvSpPr/>
            <p:nvPr/>
          </p:nvSpPr>
          <p:spPr>
            <a:xfrm>
              <a:off x="3005770" y="2676271"/>
              <a:ext cx="2141859" cy="128511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Yuvarlatılmış Dikdörtgen 20"/>
            <p:cNvSpPr/>
            <p:nvPr/>
          </p:nvSpPr>
          <p:spPr>
            <a:xfrm>
              <a:off x="3043410" y="2713911"/>
              <a:ext cx="2066579" cy="1209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err="1">
                  <a:solidFill>
                    <a:schemeClr val="tx1"/>
                  </a:solidFill>
                </a:rPr>
                <a:t>Cooling</a:t>
              </a:r>
              <a:r>
                <a:rPr lang="tr-TR" sz="3200" b="1" kern="1200" dirty="0">
                  <a:solidFill>
                    <a:schemeClr val="tx1"/>
                  </a:solidFill>
                </a:rPr>
                <a:t>,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drying</a:t>
              </a:r>
              <a:r>
                <a:rPr lang="tr-TR" sz="3200" b="1" kern="1200" dirty="0">
                  <a:solidFill>
                    <a:schemeClr val="tx1"/>
                  </a:solidFill>
                </a:rPr>
                <a:t>,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labeling</a:t>
              </a:r>
              <a:endParaRPr lang="tr-TR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17 Grup"/>
          <p:cNvGrpSpPr/>
          <p:nvPr/>
        </p:nvGrpSpPr>
        <p:grpSpPr>
          <a:xfrm>
            <a:off x="2858513" y="4539140"/>
            <a:ext cx="454074" cy="531181"/>
            <a:chOff x="2363212" y="3053239"/>
            <a:chExt cx="454074" cy="531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21 Sağ Ok"/>
            <p:cNvSpPr/>
            <p:nvPr/>
          </p:nvSpPr>
          <p:spPr>
            <a:xfrm rot="10800000">
              <a:off x="2363212" y="3053239"/>
              <a:ext cx="454074" cy="53118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ağ Ok 22"/>
            <p:cNvSpPr/>
            <p:nvPr/>
          </p:nvSpPr>
          <p:spPr>
            <a:xfrm rot="21600000">
              <a:off x="2499434" y="3159475"/>
              <a:ext cx="317852" cy="318709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18 Grup"/>
          <p:cNvGrpSpPr/>
          <p:nvPr/>
        </p:nvGrpSpPr>
        <p:grpSpPr>
          <a:xfrm>
            <a:off x="247651" y="4162172"/>
            <a:ext cx="2520000" cy="1285115"/>
            <a:chOff x="7166" y="2676271"/>
            <a:chExt cx="2141859" cy="12851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19 Yuvarlatılmış Dikdörtgen"/>
            <p:cNvSpPr/>
            <p:nvPr/>
          </p:nvSpPr>
          <p:spPr>
            <a:xfrm>
              <a:off x="7166" y="2676271"/>
              <a:ext cx="2141859" cy="128511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Yuvarlatılmış Dikdörtgen 24"/>
            <p:cNvSpPr/>
            <p:nvPr/>
          </p:nvSpPr>
          <p:spPr>
            <a:xfrm>
              <a:off x="44806" y="2713911"/>
              <a:ext cx="2066579" cy="12098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err="1">
                  <a:solidFill>
                    <a:schemeClr val="tx1"/>
                  </a:solidFill>
                </a:rPr>
                <a:t>Storage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and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distribution</a:t>
              </a:r>
              <a:endParaRPr lang="tr-TR" sz="3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1) </a:t>
            </a:r>
            <a:r>
              <a:rPr lang="tr-TR" b="1" dirty="0" err="1"/>
              <a:t>Quality</a:t>
            </a:r>
            <a:r>
              <a:rPr lang="tr-TR" b="1" dirty="0"/>
              <a:t> </a:t>
            </a:r>
            <a:r>
              <a:rPr lang="tr-TR" b="1" dirty="0" err="1"/>
              <a:t>assurance</a:t>
            </a:r>
            <a:r>
              <a:rPr lang="tr-TR" b="1" dirty="0"/>
              <a:t> </a:t>
            </a:r>
            <a:r>
              <a:rPr lang="tr-TR" b="1" dirty="0" err="1"/>
              <a:t>checks</a:t>
            </a:r>
            <a:r>
              <a:rPr lang="tr-TR" b="1" dirty="0"/>
              <a:t> of </a:t>
            </a:r>
            <a:r>
              <a:rPr lang="tr-TR" b="1" dirty="0" err="1"/>
              <a:t>cans</a:t>
            </a:r>
            <a:r>
              <a:rPr lang="tr-TR" b="1" dirty="0"/>
              <a:t> 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err="1"/>
              <a:t>Before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food</a:t>
            </a:r>
            <a:r>
              <a:rPr lang="tr-TR" sz="2800" dirty="0"/>
              <a:t> </a:t>
            </a:r>
            <a:r>
              <a:rPr lang="tr-TR" sz="2800" dirty="0" err="1"/>
              <a:t>product</a:t>
            </a:r>
            <a:r>
              <a:rPr lang="tr-TR" sz="2800" dirty="0"/>
              <a:t> is </a:t>
            </a:r>
            <a:r>
              <a:rPr lang="tr-TR" sz="2800" dirty="0" err="1"/>
              <a:t>filled</a:t>
            </a:r>
            <a:r>
              <a:rPr lang="tr-TR" sz="2800" dirty="0"/>
              <a:t> </a:t>
            </a:r>
            <a:r>
              <a:rPr lang="tr-TR" sz="2800" dirty="0" err="1"/>
              <a:t>into</a:t>
            </a:r>
            <a:r>
              <a:rPr lang="tr-TR" sz="2800" dirty="0"/>
              <a:t> metal </a:t>
            </a:r>
            <a:r>
              <a:rPr lang="tr-TR" sz="2800" dirty="0" err="1"/>
              <a:t>container</a:t>
            </a:r>
            <a:r>
              <a:rPr lang="tr-TR" sz="2800" dirty="0"/>
              <a:t>,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cans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be </a:t>
            </a:r>
            <a:r>
              <a:rPr lang="tr-TR" sz="2800" dirty="0" err="1"/>
              <a:t>checked</a:t>
            </a:r>
            <a:r>
              <a:rPr lang="tr-TR" sz="2800" dirty="0"/>
              <a:t> in </a:t>
            </a:r>
            <a:r>
              <a:rPr lang="tr-TR" sz="2800" dirty="0" err="1"/>
              <a:t>terms</a:t>
            </a:r>
            <a:r>
              <a:rPr lang="tr-TR" sz="2800" dirty="0"/>
              <a:t> of</a:t>
            </a:r>
          </a:p>
          <a:p>
            <a:pPr lvl="2"/>
            <a:r>
              <a:rPr lang="tr-TR" sz="2800" dirty="0" err="1"/>
              <a:t>seam</a:t>
            </a:r>
            <a:r>
              <a:rPr lang="tr-TR" sz="2800" dirty="0"/>
              <a:t> </a:t>
            </a:r>
            <a:r>
              <a:rPr lang="tr-TR" sz="2800" dirty="0" err="1"/>
              <a:t>defect</a:t>
            </a:r>
            <a:r>
              <a:rPr lang="tr-TR" sz="2800" dirty="0"/>
              <a:t> on </a:t>
            </a:r>
            <a:r>
              <a:rPr lang="tr-TR" sz="2800" dirty="0" err="1"/>
              <a:t>bottom</a:t>
            </a:r>
            <a:r>
              <a:rPr lang="tr-TR" sz="2800" dirty="0"/>
              <a:t> </a:t>
            </a:r>
            <a:r>
              <a:rPr lang="tr-TR" sz="2800" dirty="0" err="1"/>
              <a:t>side</a:t>
            </a:r>
            <a:endParaRPr lang="tr-TR" sz="2800" dirty="0"/>
          </a:p>
          <a:p>
            <a:pPr lvl="2"/>
            <a:r>
              <a:rPr lang="tr-TR" sz="2800" dirty="0" err="1"/>
              <a:t>weld</a:t>
            </a:r>
            <a:r>
              <a:rPr lang="tr-TR" sz="2800" dirty="0"/>
              <a:t> </a:t>
            </a:r>
            <a:r>
              <a:rPr lang="tr-TR" sz="2800" dirty="0" err="1"/>
              <a:t>defects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three</a:t>
            </a:r>
            <a:r>
              <a:rPr lang="tr-TR" sz="2800" dirty="0"/>
              <a:t>-</a:t>
            </a:r>
            <a:r>
              <a:rPr lang="tr-TR" sz="2800" dirty="0" err="1"/>
              <a:t>pieces</a:t>
            </a:r>
            <a:r>
              <a:rPr lang="tr-TR" sz="2800" dirty="0"/>
              <a:t> </a:t>
            </a:r>
            <a:r>
              <a:rPr lang="tr-TR" sz="2800" dirty="0" err="1"/>
              <a:t>welded</a:t>
            </a:r>
            <a:r>
              <a:rPr lang="tr-TR" sz="2800" dirty="0"/>
              <a:t> </a:t>
            </a:r>
            <a:r>
              <a:rPr lang="tr-TR" sz="2800" dirty="0" err="1"/>
              <a:t>cans</a:t>
            </a:r>
            <a:endParaRPr lang="tr-TR" sz="2800" dirty="0"/>
          </a:p>
          <a:p>
            <a:pPr lvl="2"/>
            <a:r>
              <a:rPr lang="tr-TR" sz="2800" dirty="0" err="1"/>
              <a:t>damage</a:t>
            </a:r>
            <a:r>
              <a:rPr lang="tr-TR" sz="2800" dirty="0"/>
              <a:t>/</a:t>
            </a:r>
            <a:r>
              <a:rPr lang="tr-TR" sz="2800" dirty="0" err="1"/>
              <a:t>corrosion</a:t>
            </a:r>
            <a:r>
              <a:rPr lang="tr-TR" sz="2800" dirty="0"/>
              <a:t> on </a:t>
            </a:r>
            <a:r>
              <a:rPr lang="tr-TR" sz="2800" dirty="0" err="1"/>
              <a:t>internal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external</a:t>
            </a:r>
            <a:r>
              <a:rPr lang="tr-TR" sz="2800" dirty="0"/>
              <a:t> </a:t>
            </a:r>
            <a:r>
              <a:rPr lang="tr-TR" sz="2800" dirty="0" err="1"/>
              <a:t>coating</a:t>
            </a:r>
            <a:r>
              <a:rPr lang="tr-TR" sz="2800" dirty="0"/>
              <a:t> </a:t>
            </a:r>
          </a:p>
          <a:p>
            <a:pPr lvl="2"/>
            <a:r>
              <a:rPr lang="tr-TR" sz="2800" dirty="0" err="1"/>
              <a:t>defect</a:t>
            </a:r>
            <a:r>
              <a:rPr lang="tr-TR" sz="2800" dirty="0"/>
              <a:t> in </a:t>
            </a:r>
            <a:r>
              <a:rPr lang="tr-TR" sz="2800" dirty="0" err="1"/>
              <a:t>flange</a:t>
            </a:r>
            <a:endParaRPr lang="tr-TR" sz="2800" dirty="0"/>
          </a:p>
          <a:p>
            <a:pPr lvl="2"/>
            <a:r>
              <a:rPr lang="tr-TR" sz="2800" dirty="0" err="1"/>
              <a:t>contamination</a:t>
            </a:r>
            <a:r>
              <a:rPr lang="tr-TR" sz="2800" dirty="0"/>
              <a:t> inside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cane</a:t>
            </a:r>
            <a:endParaRPr lang="tr-TR" sz="2800" dirty="0"/>
          </a:p>
          <a:p>
            <a:pPr lvl="2">
              <a:buNone/>
            </a:pPr>
            <a:endParaRPr lang="tr-TR" sz="1200" dirty="0"/>
          </a:p>
          <a:p>
            <a:r>
              <a:rPr lang="tr-TR" sz="2800" dirty="0" err="1"/>
              <a:t>Before</a:t>
            </a:r>
            <a:r>
              <a:rPr lang="tr-TR" sz="2800" dirty="0"/>
              <a:t> </a:t>
            </a:r>
            <a:r>
              <a:rPr lang="tr-TR" sz="2800" dirty="0" err="1"/>
              <a:t>filling</a:t>
            </a:r>
            <a:r>
              <a:rPr lang="tr-TR" sz="2800" dirty="0"/>
              <a:t> </a:t>
            </a:r>
            <a:r>
              <a:rPr lang="tr-TR" sz="2800" dirty="0" err="1"/>
              <a:t>process</a:t>
            </a:r>
            <a:r>
              <a:rPr lang="tr-TR" sz="2800" dirty="0"/>
              <a:t>, </a:t>
            </a:r>
            <a:r>
              <a:rPr lang="tr-TR" sz="2800" b="1" dirty="0" err="1">
                <a:solidFill>
                  <a:srgbClr val="C00000"/>
                </a:solidFill>
              </a:rPr>
              <a:t>the</a:t>
            </a:r>
            <a:r>
              <a:rPr lang="tr-TR" sz="2800" b="1" dirty="0">
                <a:solidFill>
                  <a:srgbClr val="C00000"/>
                </a:solidFill>
              </a:rPr>
              <a:t> can </a:t>
            </a:r>
            <a:r>
              <a:rPr lang="tr-TR" sz="2800" b="1" dirty="0" err="1">
                <a:solidFill>
                  <a:srgbClr val="C00000"/>
                </a:solidFill>
              </a:rPr>
              <a:t>should</a:t>
            </a:r>
            <a:r>
              <a:rPr lang="tr-TR" sz="2800" b="1" dirty="0">
                <a:solidFill>
                  <a:srgbClr val="C00000"/>
                </a:solidFill>
              </a:rPr>
              <a:t> be </a:t>
            </a:r>
            <a:r>
              <a:rPr lang="tr-TR" sz="2800" b="1" dirty="0" err="1">
                <a:solidFill>
                  <a:srgbClr val="C00000"/>
                </a:solidFill>
              </a:rPr>
              <a:t>cleaned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using</a:t>
            </a:r>
            <a:r>
              <a:rPr lang="tr-TR" sz="2800" dirty="0"/>
              <a:t> </a:t>
            </a:r>
            <a:r>
              <a:rPr lang="tr-TR" sz="2800" dirty="0" err="1"/>
              <a:t>air</a:t>
            </a:r>
            <a:r>
              <a:rPr lang="tr-TR" sz="2800" dirty="0"/>
              <a:t> jet, </a:t>
            </a:r>
            <a:r>
              <a:rPr lang="tr-TR" sz="2800" dirty="0" err="1"/>
              <a:t>steam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water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2) </a:t>
            </a:r>
            <a:r>
              <a:rPr lang="tr-TR" b="1" dirty="0" err="1"/>
              <a:t>Filling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exhausting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err="1"/>
              <a:t>Filling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be </a:t>
            </a:r>
            <a:r>
              <a:rPr lang="tr-TR" sz="2800" dirty="0" err="1"/>
              <a:t>carried</a:t>
            </a:r>
            <a:r>
              <a:rPr lang="tr-TR" sz="2800" dirty="0"/>
              <a:t> </a:t>
            </a:r>
            <a:r>
              <a:rPr lang="tr-TR" sz="2800" dirty="0" err="1"/>
              <a:t>out</a:t>
            </a:r>
            <a:r>
              <a:rPr lang="tr-TR" sz="2800" dirty="0"/>
              <a:t> </a:t>
            </a:r>
            <a:r>
              <a:rPr lang="tr-TR" sz="2800" dirty="0" err="1"/>
              <a:t>carefully</a:t>
            </a:r>
            <a:r>
              <a:rPr lang="tr-TR" sz="2800" dirty="0"/>
              <a:t>. </a:t>
            </a:r>
            <a:r>
              <a:rPr lang="tr-TR" sz="2800" dirty="0" err="1"/>
              <a:t>During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filling</a:t>
            </a:r>
            <a:r>
              <a:rPr lang="tr-TR" sz="2800" dirty="0"/>
              <a:t> </a:t>
            </a:r>
            <a:r>
              <a:rPr lang="tr-TR" sz="2800" dirty="0" err="1"/>
              <a:t>process</a:t>
            </a:r>
            <a:r>
              <a:rPr lang="tr-TR" sz="2800" dirty="0"/>
              <a:t>, it is </a:t>
            </a:r>
            <a:r>
              <a:rPr lang="tr-TR" sz="2800" dirty="0" err="1"/>
              <a:t>important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note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endParaRPr lang="tr-TR" sz="2800" dirty="0"/>
          </a:p>
          <a:p>
            <a:pPr lvl="1"/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filling</a:t>
            </a:r>
            <a:r>
              <a:rPr lang="tr-TR" sz="2800" dirty="0"/>
              <a:t> is </a:t>
            </a:r>
            <a:r>
              <a:rPr lang="tr-TR" sz="2800" dirty="0" err="1"/>
              <a:t>performed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without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damaging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the</a:t>
            </a:r>
            <a:r>
              <a:rPr lang="tr-TR" sz="2800" b="1" dirty="0">
                <a:solidFill>
                  <a:srgbClr val="C00000"/>
                </a:solidFill>
              </a:rPr>
              <a:t> can</a:t>
            </a:r>
          </a:p>
          <a:p>
            <a:pPr lvl="1"/>
            <a:r>
              <a:rPr lang="tr-TR" sz="2800" dirty="0" err="1"/>
              <a:t>Required</a:t>
            </a:r>
            <a:r>
              <a:rPr lang="tr-TR" sz="2800" dirty="0"/>
              <a:t> </a:t>
            </a:r>
            <a:r>
              <a:rPr lang="tr-TR" sz="2800" dirty="0" err="1"/>
              <a:t>amount</a:t>
            </a:r>
            <a:r>
              <a:rPr lang="tr-TR" sz="2800" dirty="0"/>
              <a:t> of </a:t>
            </a:r>
            <a:r>
              <a:rPr lang="tr-TR" sz="2800" dirty="0" err="1"/>
              <a:t>product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be </a:t>
            </a:r>
            <a:r>
              <a:rPr lang="tr-TR" sz="2800" dirty="0" err="1"/>
              <a:t>filled</a:t>
            </a:r>
            <a:r>
              <a:rPr lang="tr-TR" sz="2800" dirty="0"/>
              <a:t> </a:t>
            </a:r>
            <a:r>
              <a:rPr lang="tr-TR" sz="2800" dirty="0" err="1"/>
              <a:t>into</a:t>
            </a:r>
            <a:r>
              <a:rPr lang="tr-TR" sz="2800" dirty="0"/>
              <a:t> </a:t>
            </a:r>
            <a:r>
              <a:rPr lang="tr-TR" sz="2800" dirty="0" err="1"/>
              <a:t>container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required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amount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empty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place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should</a:t>
            </a:r>
            <a:r>
              <a:rPr lang="tr-TR" sz="2800" b="1" dirty="0">
                <a:solidFill>
                  <a:srgbClr val="0000FF"/>
                </a:solidFill>
              </a:rPr>
              <a:t> be </a:t>
            </a:r>
            <a:r>
              <a:rPr lang="tr-TR" sz="2800" b="1" dirty="0" err="1">
                <a:solidFill>
                  <a:srgbClr val="0000FF"/>
                </a:solidFill>
              </a:rPr>
              <a:t>left</a:t>
            </a:r>
            <a:r>
              <a:rPr lang="tr-TR" sz="2800" b="1" dirty="0">
                <a:solidFill>
                  <a:srgbClr val="0000FF"/>
                </a:solidFill>
              </a:rPr>
              <a:t> at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upper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side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can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closing</a:t>
            </a:r>
            <a:r>
              <a:rPr lang="tr-TR" sz="2800" dirty="0"/>
              <a:t> </a:t>
            </a:r>
            <a:r>
              <a:rPr lang="tr-TR" sz="2800" dirty="0" err="1"/>
              <a:t>process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vacuum</a:t>
            </a:r>
            <a:r>
              <a:rPr lang="tr-TR" sz="2800" dirty="0"/>
              <a:t> </a:t>
            </a:r>
            <a:r>
              <a:rPr lang="tr-TR" sz="2800" dirty="0" err="1"/>
              <a:t>formation</a:t>
            </a:r>
            <a:endParaRPr lang="tr-TR" sz="2800" dirty="0"/>
          </a:p>
          <a:p>
            <a:pPr lvl="1"/>
            <a:r>
              <a:rPr lang="tr-TR" sz="2800" b="1" dirty="0" err="1"/>
              <a:t>External</a:t>
            </a:r>
            <a:r>
              <a:rPr lang="tr-TR" sz="2800" b="1" dirty="0"/>
              <a:t> </a:t>
            </a:r>
            <a:r>
              <a:rPr lang="tr-TR" sz="2800" b="1" dirty="0" err="1"/>
              <a:t>contamination</a:t>
            </a:r>
            <a:r>
              <a:rPr lang="tr-TR" sz="2800" b="1" dirty="0"/>
              <a:t> of </a:t>
            </a:r>
            <a:r>
              <a:rPr lang="tr-TR" sz="2800" b="1" dirty="0" err="1"/>
              <a:t>flange</a:t>
            </a:r>
            <a:r>
              <a:rPr lang="tr-TR" sz="2800" b="1" dirty="0"/>
              <a:t> </a:t>
            </a:r>
            <a:r>
              <a:rPr lang="tr-TR" sz="2800" b="1" dirty="0" err="1"/>
              <a:t>should</a:t>
            </a:r>
            <a:r>
              <a:rPr lang="tr-TR" sz="2800" b="1" dirty="0"/>
              <a:t> be </a:t>
            </a:r>
            <a:r>
              <a:rPr lang="tr-TR" sz="2800" b="1" dirty="0" err="1"/>
              <a:t>avoided</a:t>
            </a:r>
            <a:r>
              <a:rPr lang="tr-TR" sz="2800" dirty="0"/>
              <a:t>, since it </a:t>
            </a:r>
            <a:r>
              <a:rPr lang="tr-TR" sz="2800" dirty="0" err="1"/>
              <a:t>negatively</a:t>
            </a:r>
            <a:r>
              <a:rPr lang="tr-TR" sz="2800" dirty="0"/>
              <a:t> </a:t>
            </a:r>
            <a:r>
              <a:rPr lang="tr-TR" sz="2800" dirty="0" err="1"/>
              <a:t>affects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seaming</a:t>
            </a:r>
            <a:r>
              <a:rPr lang="tr-TR" sz="2800" dirty="0"/>
              <a:t> </a:t>
            </a:r>
            <a:r>
              <a:rPr lang="tr-TR" sz="2800" dirty="0" err="1"/>
              <a:t>process</a:t>
            </a:r>
            <a:r>
              <a:rPr lang="tr-TR" sz="2800" dirty="0"/>
              <a:t> at </a:t>
            </a:r>
            <a:r>
              <a:rPr lang="tr-TR" sz="2800" dirty="0" err="1"/>
              <a:t>closing</a:t>
            </a:r>
            <a:r>
              <a:rPr lang="tr-T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Different</a:t>
            </a:r>
            <a:r>
              <a:rPr lang="tr-TR" b="1" dirty="0"/>
              <a:t> </a:t>
            </a:r>
            <a:r>
              <a:rPr lang="tr-TR" b="1" dirty="0" err="1"/>
              <a:t>types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shapes</a:t>
            </a:r>
            <a:r>
              <a:rPr lang="tr-TR" b="1" dirty="0"/>
              <a:t> of metal </a:t>
            </a:r>
            <a:r>
              <a:rPr lang="tr-TR" b="1" dirty="0" err="1"/>
              <a:t>cans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29698" name="AutoShape 2" descr="European recycling rate for Aluminium beverage cans at a ne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00" name="AutoShape 4" descr="European recycling rate for Aluminium beverage cans at a ne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9702" name="Picture 6" descr="European recycling rate for Aluminium beverage cans at a new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4" y="1828800"/>
            <a:ext cx="3442399" cy="2743200"/>
          </a:xfrm>
          <a:prstGeom prst="rect">
            <a:avLst/>
          </a:prstGeom>
          <a:noFill/>
        </p:spPr>
      </p:pic>
      <p:pic>
        <p:nvPicPr>
          <p:cNvPr id="29704" name="Picture 8" descr="Del Monte Canned Veggies Only $0.38 at Kroger! | Coupon Kar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33562"/>
            <a:ext cx="3467100" cy="2627412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285750" y="492639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/>
              <a:t>Most</a:t>
            </a:r>
            <a:r>
              <a:rPr lang="tr-TR" sz="3200" dirty="0"/>
              <a:t> </a:t>
            </a:r>
            <a:r>
              <a:rPr lang="tr-TR" sz="3200" dirty="0" err="1"/>
              <a:t>food</a:t>
            </a:r>
            <a:r>
              <a:rPr lang="tr-TR" sz="3200" dirty="0"/>
              <a:t> (</a:t>
            </a:r>
            <a:r>
              <a:rPr lang="tr-TR" sz="3200" dirty="0" err="1"/>
              <a:t>vegetables</a:t>
            </a:r>
            <a:r>
              <a:rPr lang="tr-TR" sz="3200" dirty="0"/>
              <a:t>, </a:t>
            </a:r>
            <a:r>
              <a:rPr lang="tr-TR" sz="3200" dirty="0" err="1"/>
              <a:t>fruits</a:t>
            </a:r>
            <a:r>
              <a:rPr lang="tr-TR" sz="3200" dirty="0"/>
              <a:t>, </a:t>
            </a:r>
            <a:r>
              <a:rPr lang="tr-TR" sz="3200" dirty="0" err="1"/>
              <a:t>tomato</a:t>
            </a:r>
            <a:r>
              <a:rPr lang="tr-TR" sz="3200" dirty="0"/>
              <a:t> </a:t>
            </a:r>
            <a:r>
              <a:rPr lang="tr-TR" sz="3200" dirty="0" err="1"/>
              <a:t>paste</a:t>
            </a:r>
            <a:r>
              <a:rPr lang="tr-TR" sz="3200" dirty="0"/>
              <a:t>, </a:t>
            </a:r>
            <a:r>
              <a:rPr lang="tr-TR" sz="3200" dirty="0" err="1"/>
              <a:t>soups</a:t>
            </a:r>
            <a:r>
              <a:rPr lang="tr-TR" sz="3200" dirty="0"/>
              <a:t>)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en-US" sz="3200" dirty="0"/>
              <a:t>drink cans have a </a:t>
            </a:r>
            <a:r>
              <a:rPr lang="en-US" sz="3200" b="1" dirty="0">
                <a:solidFill>
                  <a:srgbClr val="C00000"/>
                </a:solidFill>
              </a:rPr>
              <a:t>circular cross section</a:t>
            </a:r>
            <a:endParaRPr lang="tr-T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2) </a:t>
            </a:r>
            <a:r>
              <a:rPr lang="tr-TR" b="1" dirty="0" err="1"/>
              <a:t>Filling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exhausting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38150" y="1600200"/>
            <a:ext cx="8705850" cy="4914900"/>
          </a:xfrm>
        </p:spPr>
        <p:txBody>
          <a:bodyPr>
            <a:noAutofit/>
          </a:bodyPr>
          <a:lstStyle/>
          <a:p>
            <a:r>
              <a:rPr lang="en-US" sz="2800" b="1" dirty="0"/>
              <a:t>In order to achieve a</a:t>
            </a:r>
            <a:r>
              <a:rPr lang="tr-TR" sz="2800" b="1" dirty="0"/>
              <a:t>n </a:t>
            </a:r>
            <a:r>
              <a:rPr lang="tr-TR" sz="2800" b="1" dirty="0" err="1"/>
              <a:t>effective</a:t>
            </a:r>
            <a:r>
              <a:rPr lang="en-US" sz="2800" b="1" dirty="0"/>
              <a:t> vacuum</a:t>
            </a:r>
            <a:r>
              <a:rPr lang="en-US" sz="2800" dirty="0"/>
              <a:t>, cans may be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   </a:t>
            </a:r>
            <a:r>
              <a:rPr lang="en-US" sz="2800" dirty="0"/>
              <a:t>(a) </a:t>
            </a:r>
            <a:r>
              <a:rPr lang="en-US" sz="2800" b="1" dirty="0">
                <a:solidFill>
                  <a:srgbClr val="0000FF"/>
                </a:solidFill>
              </a:rPr>
              <a:t>hot-filled with product and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closed with or without direct steam injection into the headspace during double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seaming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   </a:t>
            </a:r>
            <a:r>
              <a:rPr lang="en-US" sz="2800" dirty="0"/>
              <a:t>(b) </a:t>
            </a:r>
            <a:r>
              <a:rPr lang="en-US" sz="2800" b="1" dirty="0">
                <a:solidFill>
                  <a:srgbClr val="C00000"/>
                </a:solidFill>
              </a:rPr>
              <a:t>filled with product (ambient or hot-fill) and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then exhausted prior to double seaming</a:t>
            </a:r>
            <a:endParaRPr lang="tr-TR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2800" dirty="0"/>
              <a:t>   </a:t>
            </a:r>
            <a:r>
              <a:rPr lang="en-US" sz="2800" dirty="0"/>
              <a:t>(c) </a:t>
            </a:r>
            <a:r>
              <a:rPr lang="en-US" sz="2800" b="1" dirty="0"/>
              <a:t>closed in a vacuum chamber</a:t>
            </a:r>
            <a:endParaRPr lang="tr-TR" sz="2800" b="1" dirty="0"/>
          </a:p>
          <a:p>
            <a:pPr>
              <a:buNone/>
            </a:pPr>
            <a:endParaRPr lang="tr-TR" sz="1200" b="1" dirty="0"/>
          </a:p>
          <a:p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choosen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one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these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methods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depends on cost, product characteristics,</a:t>
            </a:r>
            <a:r>
              <a:rPr lang="tr-TR" sz="2800" dirty="0"/>
              <a:t> </a:t>
            </a:r>
            <a:r>
              <a:rPr lang="en-US" sz="2800" dirty="0"/>
              <a:t>production efficiency and vacuum level required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2) </a:t>
            </a:r>
            <a:r>
              <a:rPr lang="tr-TR" b="1" dirty="0" err="1"/>
              <a:t>Filling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exhausting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err="1"/>
              <a:t>Exhausting</a:t>
            </a:r>
            <a:r>
              <a:rPr lang="tr-TR" sz="2800" dirty="0"/>
              <a:t> </a:t>
            </a:r>
            <a:r>
              <a:rPr lang="tr-TR" sz="2800" dirty="0" err="1"/>
              <a:t>process</a:t>
            </a:r>
            <a:r>
              <a:rPr lang="tr-TR" sz="2800" dirty="0"/>
              <a:t> is </a:t>
            </a:r>
            <a:r>
              <a:rPr lang="tr-TR" sz="2800" dirty="0" err="1"/>
              <a:t>defined</a:t>
            </a:r>
            <a:r>
              <a:rPr lang="tr-TR" sz="2800" dirty="0"/>
              <a:t> as </a:t>
            </a:r>
            <a:r>
              <a:rPr lang="en-US" sz="2800" b="1" dirty="0">
                <a:solidFill>
                  <a:srgbClr val="0000FF"/>
                </a:solidFill>
              </a:rPr>
              <a:t>passing filled cans through a steam-heated chamber (</a:t>
            </a:r>
            <a:r>
              <a:rPr lang="tr-TR" sz="2800" b="1" dirty="0">
                <a:solidFill>
                  <a:srgbClr val="0000FF"/>
                </a:solidFill>
              </a:rPr>
              <a:t>in </a:t>
            </a:r>
            <a:r>
              <a:rPr lang="tr-TR" sz="2800" b="1" dirty="0" err="1">
                <a:solidFill>
                  <a:srgbClr val="0000FF"/>
                </a:solidFill>
              </a:rPr>
              <a:t>other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words</a:t>
            </a:r>
            <a:r>
              <a:rPr lang="tr-TR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>
                <a:solidFill>
                  <a:srgbClr val="0000FF"/>
                </a:solidFill>
              </a:rPr>
              <a:t>exhaust box) at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90°C</a:t>
            </a:r>
            <a:endParaRPr lang="tr-TR" sz="2800" b="1" dirty="0">
              <a:solidFill>
                <a:srgbClr val="0000FF"/>
              </a:solidFill>
            </a:endParaRPr>
          </a:p>
          <a:p>
            <a:endParaRPr lang="tr-TR" sz="2800" dirty="0"/>
          </a:p>
          <a:p>
            <a:r>
              <a:rPr lang="en-US" sz="2800" dirty="0"/>
              <a:t>Exhausting serves to </a:t>
            </a:r>
            <a:r>
              <a:rPr lang="en-US" sz="2800" b="1" dirty="0"/>
              <a:t>remove entrapped air from the product</a:t>
            </a:r>
            <a:r>
              <a:rPr lang="tr-TR" sz="2800" b="1" dirty="0"/>
              <a:t>,</a:t>
            </a:r>
            <a:r>
              <a:rPr lang="tr-TR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raise initial temperature of the product prior to heat processing</a:t>
            </a:r>
            <a:r>
              <a:rPr lang="tr-TR" sz="2800" dirty="0"/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000FF"/>
                </a:solidFill>
              </a:rPr>
              <a:t>help ensure that a good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vacuum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level</a:t>
            </a:r>
            <a:r>
              <a:rPr lang="tr-TR" sz="2800" b="1" dirty="0">
                <a:solidFill>
                  <a:srgbClr val="0000FF"/>
                </a:solidFill>
              </a:rPr>
              <a:t> is </a:t>
            </a:r>
            <a:r>
              <a:rPr lang="tr-TR" sz="2800" b="1" dirty="0" err="1">
                <a:solidFill>
                  <a:srgbClr val="0000FF"/>
                </a:solidFill>
              </a:rPr>
              <a:t>achieved</a:t>
            </a:r>
            <a:endParaRPr lang="tr-T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3) </a:t>
            </a:r>
            <a:r>
              <a:rPr lang="tr-TR" b="1" dirty="0" err="1"/>
              <a:t>Seaming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20100" cy="4705350"/>
          </a:xfrm>
        </p:spPr>
        <p:txBody>
          <a:bodyPr>
            <a:noAutofit/>
          </a:bodyPr>
          <a:lstStyle/>
          <a:p>
            <a:r>
              <a:rPr lang="en-US" sz="2800" dirty="0"/>
              <a:t>The most important closure type used for metal containers is the double seam</a:t>
            </a:r>
          </a:p>
          <a:p>
            <a:r>
              <a:rPr lang="en-US" sz="2800" dirty="0"/>
              <a:t>The seam is </a:t>
            </a:r>
            <a:r>
              <a:rPr lang="en-US" sz="2800" b="1" dirty="0">
                <a:solidFill>
                  <a:srgbClr val="0000FF"/>
                </a:solidFill>
              </a:rPr>
              <a:t>formed in two operations from the curl of the can end</a:t>
            </a:r>
            <a:r>
              <a:rPr lang="tr-TR" sz="2800" b="1" dirty="0">
                <a:solidFill>
                  <a:srgbClr val="0000FF"/>
                </a:solidFill>
              </a:rPr>
              <a:t> (</a:t>
            </a:r>
            <a:r>
              <a:rPr lang="tr-TR" sz="2800" b="1" dirty="0" err="1">
                <a:solidFill>
                  <a:srgbClr val="0000FF"/>
                </a:solidFill>
              </a:rPr>
              <a:t>lid</a:t>
            </a:r>
            <a:r>
              <a:rPr lang="tr-TR" sz="2800" b="1" dirty="0">
                <a:solidFill>
                  <a:srgbClr val="0000FF"/>
                </a:solidFill>
              </a:rPr>
              <a:t>)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C00000"/>
                </a:solidFill>
              </a:rPr>
              <a:t>the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flange of the can body</a:t>
            </a:r>
            <a:endParaRPr lang="tr-TR" sz="2800" b="1" dirty="0">
              <a:solidFill>
                <a:srgbClr val="C00000"/>
              </a:solidFill>
            </a:endParaRPr>
          </a:p>
          <a:p>
            <a:endParaRPr lang="tr-TR" sz="2800" b="1" dirty="0">
              <a:solidFill>
                <a:srgbClr val="C00000"/>
              </a:solidFill>
            </a:endParaRPr>
          </a:p>
          <a:p>
            <a:r>
              <a:rPr lang="en-US" sz="2800" dirty="0"/>
              <a:t>For heat-processed foods, the operation of the can </a:t>
            </a:r>
            <a:r>
              <a:rPr lang="en-US" sz="2800" dirty="0" err="1"/>
              <a:t>seamer</a:t>
            </a:r>
            <a:r>
              <a:rPr lang="en-US" sz="2800" dirty="0"/>
              <a:t> is critical </a:t>
            </a:r>
            <a:r>
              <a:rPr lang="tr-TR" sz="2800" dirty="0" err="1"/>
              <a:t>control</a:t>
            </a:r>
            <a:r>
              <a:rPr lang="tr-TR" sz="2800" dirty="0"/>
              <a:t> </a:t>
            </a:r>
            <a:r>
              <a:rPr lang="tr-TR" sz="2800" dirty="0" err="1"/>
              <a:t>point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en-US" sz="2800" dirty="0"/>
              <a:t>process safety</a:t>
            </a:r>
            <a:endParaRPr lang="tr-TR" sz="2800" dirty="0"/>
          </a:p>
          <a:p>
            <a:r>
              <a:rPr lang="tr-TR" sz="2800" dirty="0" err="1"/>
              <a:t>If</a:t>
            </a:r>
            <a:r>
              <a:rPr lang="tr-TR" sz="2800" dirty="0"/>
              <a:t> </a:t>
            </a:r>
            <a:r>
              <a:rPr lang="tr-TR" sz="2800" dirty="0" err="1"/>
              <a:t>there</a:t>
            </a:r>
            <a:r>
              <a:rPr lang="tr-TR" sz="2800" dirty="0"/>
              <a:t> is </a:t>
            </a:r>
            <a:r>
              <a:rPr lang="tr-TR" sz="2800" dirty="0" err="1"/>
              <a:t>seam</a:t>
            </a:r>
            <a:r>
              <a:rPr lang="tr-TR" sz="2800" dirty="0"/>
              <a:t> </a:t>
            </a:r>
            <a:r>
              <a:rPr lang="tr-TR" sz="2800" dirty="0" err="1"/>
              <a:t>defect</a:t>
            </a:r>
            <a:r>
              <a:rPr lang="tr-TR" sz="2800" dirty="0"/>
              <a:t>,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external</a:t>
            </a:r>
            <a:r>
              <a:rPr lang="tr-TR" sz="2800" dirty="0"/>
              <a:t> </a:t>
            </a:r>
            <a:r>
              <a:rPr lang="tr-TR" sz="2800" dirty="0" err="1"/>
              <a:t>air</a:t>
            </a:r>
            <a:r>
              <a:rPr lang="tr-TR" sz="2800" dirty="0"/>
              <a:t> </a:t>
            </a:r>
            <a:r>
              <a:rPr lang="tr-TR" sz="2800" dirty="0" err="1"/>
              <a:t>enters</a:t>
            </a:r>
            <a:r>
              <a:rPr lang="tr-TR" sz="2800" dirty="0"/>
              <a:t> inside </a:t>
            </a:r>
            <a:r>
              <a:rPr lang="tr-TR" sz="2800" dirty="0" err="1"/>
              <a:t>the</a:t>
            </a:r>
            <a:r>
              <a:rPr lang="tr-TR" sz="2800" dirty="0"/>
              <a:t> can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results</a:t>
            </a:r>
            <a:r>
              <a:rPr lang="tr-TR" sz="2800" dirty="0"/>
              <a:t> in </a:t>
            </a:r>
            <a:r>
              <a:rPr lang="tr-TR" sz="2800" dirty="0" err="1"/>
              <a:t>chemical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microbiological</a:t>
            </a:r>
            <a:r>
              <a:rPr lang="tr-TR" sz="2800" dirty="0"/>
              <a:t> </a:t>
            </a:r>
            <a:r>
              <a:rPr lang="tr-TR" sz="2800" dirty="0" err="1"/>
              <a:t>spoilage</a:t>
            </a:r>
            <a:r>
              <a:rPr lang="tr-TR" sz="2800" dirty="0"/>
              <a:t> </a:t>
            </a:r>
            <a:r>
              <a:rPr lang="tr-TR" sz="2800" dirty="0" err="1"/>
              <a:t>during</a:t>
            </a:r>
            <a:r>
              <a:rPr lang="tr-TR" sz="2800" dirty="0"/>
              <a:t> </a:t>
            </a:r>
            <a:r>
              <a:rPr lang="tr-TR" sz="2800" dirty="0" err="1"/>
              <a:t>distribution</a:t>
            </a:r>
            <a:r>
              <a:rPr lang="tr-TR" sz="2800" dirty="0"/>
              <a:t>, </a:t>
            </a:r>
            <a:r>
              <a:rPr lang="tr-TR" sz="2800" dirty="0" err="1"/>
              <a:t>storage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retail</a:t>
            </a:r>
            <a:r>
              <a:rPr lang="tr-TR" sz="2800" dirty="0"/>
              <a:t> </a:t>
            </a:r>
            <a:r>
              <a:rPr lang="tr-TR" sz="2800" dirty="0" err="1"/>
              <a:t>sale</a:t>
            </a:r>
            <a:r>
              <a:rPr lang="tr-TR" sz="2800" dirty="0"/>
              <a:t> </a:t>
            </a:r>
            <a:endParaRPr lang="tr-T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3) </a:t>
            </a:r>
            <a:r>
              <a:rPr lang="tr-TR" b="1" dirty="0" err="1"/>
              <a:t>Seaming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 l="17862" t="22917" r="21083" b="27864"/>
          <a:stretch>
            <a:fillRect/>
          </a:stretch>
        </p:blipFill>
        <p:spPr bwMode="auto">
          <a:xfrm>
            <a:off x="161169" y="1943100"/>
            <a:ext cx="8868531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tr-TR" b="1" dirty="0" err="1"/>
              <a:t>Seaming</a:t>
            </a:r>
            <a:r>
              <a:rPr lang="tr-TR" b="1" dirty="0"/>
              <a:t> </a:t>
            </a:r>
            <a:r>
              <a:rPr lang="tr-TR" b="1" dirty="0" err="1"/>
              <a:t>process</a:t>
            </a:r>
            <a:br>
              <a:rPr lang="tr-TR" sz="4000" dirty="0"/>
            </a:br>
            <a:r>
              <a:rPr lang="tr-TR" sz="3200" dirty="0">
                <a:hlinkClick r:id="rId4"/>
              </a:rPr>
              <a:t>https://www.youtube.com/watch?v=yMgSGgiUO4A</a:t>
            </a:r>
            <a:endParaRPr lang="tr-TR" sz="3200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34</a:t>
            </a:fld>
            <a:endParaRPr lang="tr-TR"/>
          </a:p>
        </p:txBody>
      </p:sp>
      <p:pic>
        <p:nvPicPr>
          <p:cNvPr id="9" name="How_Cans_Are_Sealed">
            <a:hlinkClick r:id="" action="ppaction://media"/>
            <a:extLst>
              <a:ext uri="{FF2B5EF4-FFF2-40B4-BE49-F238E27FC236}">
                <a16:creationId xmlns:a16="http://schemas.microsoft.com/office/drawing/2014/main" id="{BADF7963-83AE-4F22-90A1-9B408E248BA4}"/>
              </a:ext>
            </a:extLst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738" y="1600200"/>
            <a:ext cx="7993062" cy="4495800"/>
          </a:xfrm>
        </p:spPr>
      </p:pic>
    </p:spTree>
    <p:extLst>
      <p:ext uri="{BB962C8B-B14F-4D97-AF65-F5344CB8AC3E}">
        <p14:creationId xmlns:p14="http://schemas.microsoft.com/office/powerpoint/2010/main" val="12998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4) </a:t>
            </a:r>
            <a:r>
              <a:rPr lang="tr-TR" b="1" dirty="0" err="1"/>
              <a:t>Heat</a:t>
            </a:r>
            <a:r>
              <a:rPr lang="tr-TR" b="1" dirty="0"/>
              <a:t> </a:t>
            </a:r>
            <a:r>
              <a:rPr lang="tr-TR" b="1"/>
              <a:t>processing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err="1"/>
              <a:t>Upon</a:t>
            </a:r>
            <a:r>
              <a:rPr lang="tr-TR" sz="2800" dirty="0"/>
              <a:t> </a:t>
            </a:r>
            <a:r>
              <a:rPr lang="tr-TR" sz="2800" dirty="0" err="1"/>
              <a:t>seaming</a:t>
            </a:r>
            <a:r>
              <a:rPr lang="tr-TR" sz="2800" dirty="0"/>
              <a:t>,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cans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exposed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to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sterilization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or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pasteurization</a:t>
            </a:r>
            <a:r>
              <a:rPr lang="tr-TR" sz="2800" dirty="0"/>
              <a:t> </a:t>
            </a:r>
            <a:r>
              <a:rPr lang="tr-TR" sz="2800" dirty="0" err="1"/>
              <a:t>process</a:t>
            </a:r>
            <a:r>
              <a:rPr lang="tr-TR" sz="2800" dirty="0"/>
              <a:t> in </a:t>
            </a:r>
            <a:r>
              <a:rPr lang="tr-TR" sz="2800" dirty="0" err="1"/>
              <a:t>order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provide</a:t>
            </a:r>
            <a:r>
              <a:rPr lang="tr-TR" sz="2800" dirty="0"/>
              <a:t> </a:t>
            </a:r>
            <a:r>
              <a:rPr lang="tr-TR" sz="2800" dirty="0" err="1"/>
              <a:t>microbial</a:t>
            </a:r>
            <a:r>
              <a:rPr lang="tr-TR" sz="2800" dirty="0"/>
              <a:t> </a:t>
            </a:r>
            <a:r>
              <a:rPr lang="tr-TR" sz="2800" dirty="0" err="1"/>
              <a:t>safety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most</a:t>
            </a:r>
            <a:r>
              <a:rPr lang="tr-TR" sz="2800" dirty="0"/>
              <a:t> </a:t>
            </a:r>
            <a:r>
              <a:rPr lang="tr-TR" sz="2800" dirty="0" err="1"/>
              <a:t>important</a:t>
            </a:r>
            <a:r>
              <a:rPr lang="tr-TR" sz="2800" dirty="0"/>
              <a:t> </a:t>
            </a:r>
            <a:r>
              <a:rPr lang="tr-TR" sz="2800" dirty="0" err="1"/>
              <a:t>microbial</a:t>
            </a:r>
            <a:r>
              <a:rPr lang="tr-TR" sz="2800" dirty="0"/>
              <a:t> risk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canned</a:t>
            </a:r>
            <a:r>
              <a:rPr lang="tr-TR" sz="2800" dirty="0"/>
              <a:t> </a:t>
            </a:r>
            <a:r>
              <a:rPr lang="tr-TR" sz="2800" dirty="0" err="1"/>
              <a:t>foods</a:t>
            </a:r>
            <a:r>
              <a:rPr lang="tr-TR" sz="2800" dirty="0"/>
              <a:t> is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b="1" dirty="0">
                <a:solidFill>
                  <a:srgbClr val="0000FF"/>
                </a:solidFill>
              </a:rPr>
              <a:t>presence of </a:t>
            </a:r>
            <a:r>
              <a:rPr lang="tr-TR" sz="2800" b="1" i="1" dirty="0" err="1">
                <a:solidFill>
                  <a:srgbClr val="0000FF"/>
                </a:solidFill>
              </a:rPr>
              <a:t>Clostridium</a:t>
            </a:r>
            <a:r>
              <a:rPr lang="tr-TR" sz="2800" b="1" i="1" dirty="0">
                <a:solidFill>
                  <a:srgbClr val="0000FF"/>
                </a:solidFill>
              </a:rPr>
              <a:t> </a:t>
            </a:r>
            <a:r>
              <a:rPr lang="tr-TR" sz="2800" b="1" i="1" dirty="0" err="1">
                <a:solidFill>
                  <a:srgbClr val="0000FF"/>
                </a:solidFill>
              </a:rPr>
              <a:t>botulinum</a:t>
            </a:r>
            <a:r>
              <a:rPr lang="tr-TR" sz="2800" b="1" i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spores</a:t>
            </a:r>
            <a:endParaRPr lang="tr-TR" sz="2800" b="1" dirty="0">
              <a:solidFill>
                <a:srgbClr val="0000FF"/>
              </a:solidFill>
            </a:endParaRPr>
          </a:p>
          <a:p>
            <a:r>
              <a:rPr lang="tr-TR" sz="2800" dirty="0" err="1"/>
              <a:t>These</a:t>
            </a:r>
            <a:r>
              <a:rPr lang="tr-TR" sz="2800" dirty="0"/>
              <a:t> </a:t>
            </a:r>
            <a:r>
              <a:rPr lang="tr-TR" sz="2800" dirty="0" err="1"/>
              <a:t>spores</a:t>
            </a:r>
            <a:r>
              <a:rPr lang="tr-TR" sz="2800" dirty="0"/>
              <a:t> can </a:t>
            </a:r>
            <a:r>
              <a:rPr lang="tr-TR" sz="2800" dirty="0" err="1"/>
              <a:t>cause</a:t>
            </a:r>
            <a:r>
              <a:rPr lang="tr-TR" sz="2800" dirty="0"/>
              <a:t> </a:t>
            </a:r>
            <a:r>
              <a:rPr lang="tr-TR" sz="2800" b="1" dirty="0"/>
              <a:t>a </a:t>
            </a:r>
            <a:r>
              <a:rPr lang="tr-TR" sz="2800" b="1" dirty="0" err="1"/>
              <a:t>potentially</a:t>
            </a:r>
            <a:r>
              <a:rPr lang="tr-TR" sz="2800" b="1" dirty="0"/>
              <a:t> </a:t>
            </a:r>
            <a:r>
              <a:rPr lang="tr-TR" sz="2800" b="1" dirty="0" err="1"/>
              <a:t>fatal</a:t>
            </a:r>
            <a:r>
              <a:rPr lang="tr-TR" sz="2800" b="1" dirty="0"/>
              <a:t> </a:t>
            </a:r>
            <a:r>
              <a:rPr lang="tr-TR" sz="2800" b="1" dirty="0" err="1"/>
              <a:t>food</a:t>
            </a:r>
            <a:r>
              <a:rPr lang="tr-TR" sz="2800" b="1" dirty="0"/>
              <a:t> </a:t>
            </a:r>
            <a:r>
              <a:rPr lang="tr-TR" sz="2800" b="1" dirty="0" err="1"/>
              <a:t>poisoning</a:t>
            </a:r>
            <a:r>
              <a:rPr lang="tr-TR" sz="2800" dirty="0"/>
              <a:t>, </a:t>
            </a:r>
            <a:r>
              <a:rPr lang="tr-TR" sz="2800" dirty="0" err="1"/>
              <a:t>which</a:t>
            </a:r>
            <a:r>
              <a:rPr lang="tr-TR" sz="2800" dirty="0"/>
              <a:t> is </a:t>
            </a:r>
            <a:r>
              <a:rPr lang="tr-TR" sz="2800" dirty="0" err="1"/>
              <a:t>called</a:t>
            </a:r>
            <a:r>
              <a:rPr lang="tr-TR" sz="2800" dirty="0"/>
              <a:t> as </a:t>
            </a:r>
            <a:r>
              <a:rPr lang="tr-TR" sz="2800" b="1" dirty="0" err="1"/>
              <a:t>botulism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5) </a:t>
            </a:r>
            <a:r>
              <a:rPr lang="tr-TR" b="1" dirty="0" err="1"/>
              <a:t>Cooling</a:t>
            </a:r>
            <a:r>
              <a:rPr lang="tr-TR" b="1" dirty="0"/>
              <a:t>, </a:t>
            </a:r>
            <a:r>
              <a:rPr lang="tr-TR" b="1" dirty="0" err="1"/>
              <a:t>drying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labeling</a:t>
            </a:r>
            <a:r>
              <a:rPr lang="tr-TR" b="1" dirty="0"/>
              <a:t> 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Effective washing of cans is often required to </a:t>
            </a:r>
            <a:r>
              <a:rPr lang="en-US" sz="2800" b="1" dirty="0" err="1">
                <a:solidFill>
                  <a:srgbClr val="C00000"/>
                </a:solidFill>
              </a:rPr>
              <a:t>minimise</a:t>
            </a:r>
            <a:r>
              <a:rPr lang="tr-TR" sz="2800" b="1" dirty="0">
                <a:solidFill>
                  <a:srgbClr val="C00000"/>
                </a:solidFill>
              </a:rPr>
              <a:t> e</a:t>
            </a:r>
            <a:r>
              <a:rPr lang="en-US" sz="2800" b="1" dirty="0" err="1">
                <a:solidFill>
                  <a:srgbClr val="C00000"/>
                </a:solidFill>
              </a:rPr>
              <a:t>xternal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contaminated</a:t>
            </a:r>
            <a:r>
              <a:rPr lang="tr-TR" sz="2800" b="1" dirty="0">
                <a:solidFill>
                  <a:srgbClr val="C00000"/>
                </a:solidFill>
              </a:rPr>
              <a:t> f</a:t>
            </a:r>
            <a:r>
              <a:rPr lang="en-US" sz="2800" b="1" dirty="0" err="1">
                <a:solidFill>
                  <a:srgbClr val="C00000"/>
                </a:solidFill>
              </a:rPr>
              <a:t>ood</a:t>
            </a:r>
            <a:r>
              <a:rPr lang="en-US" sz="2800" b="1" dirty="0">
                <a:solidFill>
                  <a:srgbClr val="C00000"/>
                </a:solidFill>
              </a:rPr>
              <a:t>/drink components</a:t>
            </a:r>
            <a:r>
              <a:rPr lang="en-US" sz="2800" dirty="0"/>
              <a:t> that may contribute to container</a:t>
            </a:r>
            <a:r>
              <a:rPr lang="tr-TR" sz="2800" dirty="0"/>
              <a:t> </a:t>
            </a:r>
            <a:r>
              <a:rPr lang="en-US" sz="2800" dirty="0"/>
              <a:t>corrosion at a later process stage</a:t>
            </a:r>
            <a:endParaRPr lang="tr-TR" sz="2800" dirty="0"/>
          </a:p>
          <a:p>
            <a:pPr>
              <a:buNone/>
            </a:pPr>
            <a:endParaRPr lang="tr-TR" sz="2800" dirty="0"/>
          </a:p>
          <a:p>
            <a:r>
              <a:rPr lang="tr-TR" sz="2800" b="1" dirty="0" err="1"/>
              <a:t>Acid</a:t>
            </a:r>
            <a:r>
              <a:rPr lang="tr-TR" sz="2800" b="1" dirty="0"/>
              <a:t> </a:t>
            </a:r>
            <a:r>
              <a:rPr lang="tr-TR" sz="2800" b="1" dirty="0" err="1"/>
              <a:t>syrups</a:t>
            </a:r>
            <a:r>
              <a:rPr lang="tr-TR" sz="2800" b="1" dirty="0"/>
              <a:t> </a:t>
            </a:r>
            <a:r>
              <a:rPr lang="tr-TR" sz="2800" b="1" dirty="0" err="1"/>
              <a:t>or</a:t>
            </a:r>
            <a:r>
              <a:rPr lang="tr-TR" sz="2800" b="1" dirty="0"/>
              <a:t> </a:t>
            </a:r>
            <a:r>
              <a:rPr lang="tr-TR" sz="2800" b="1" dirty="0" err="1"/>
              <a:t>brine</a:t>
            </a:r>
            <a:r>
              <a:rPr lang="tr-TR" sz="2800" b="1" dirty="0"/>
              <a:t> </a:t>
            </a:r>
            <a:r>
              <a:rPr lang="tr-TR" sz="2800" dirty="0"/>
              <a:t>is </a:t>
            </a:r>
            <a:r>
              <a:rPr lang="tr-TR" sz="2800" dirty="0" err="1"/>
              <a:t>used</a:t>
            </a:r>
            <a:r>
              <a:rPr lang="tr-TR" sz="2800" dirty="0"/>
              <a:t> in </a:t>
            </a:r>
            <a:r>
              <a:rPr lang="tr-TR" sz="2800" dirty="0" err="1"/>
              <a:t>canned</a:t>
            </a:r>
            <a:r>
              <a:rPr lang="tr-TR" sz="2800" dirty="0"/>
              <a:t> </a:t>
            </a:r>
            <a:r>
              <a:rPr lang="tr-TR" sz="2800" dirty="0" err="1"/>
              <a:t>foods</a:t>
            </a:r>
            <a:r>
              <a:rPr lang="tr-TR" sz="2800" dirty="0"/>
              <a:t> as a </a:t>
            </a:r>
            <a:r>
              <a:rPr lang="tr-TR" sz="2800" dirty="0" err="1"/>
              <a:t>filling</a:t>
            </a:r>
            <a:r>
              <a:rPr lang="tr-TR" sz="2800" dirty="0"/>
              <a:t> </a:t>
            </a:r>
            <a:r>
              <a:rPr lang="tr-TR" sz="2800" dirty="0" err="1"/>
              <a:t>solution</a:t>
            </a:r>
            <a:r>
              <a:rPr lang="tr-TR" sz="2800" dirty="0"/>
              <a:t>. </a:t>
            </a:r>
            <a:r>
              <a:rPr lang="tr-TR" sz="2800" b="1" dirty="0" err="1">
                <a:solidFill>
                  <a:srgbClr val="0000FF"/>
                </a:solidFill>
              </a:rPr>
              <a:t>External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contamination</a:t>
            </a:r>
            <a:r>
              <a:rPr lang="tr-TR" sz="2800" b="1" dirty="0">
                <a:solidFill>
                  <a:srgbClr val="0000FF"/>
                </a:solidFill>
              </a:rPr>
              <a:t> of can </a:t>
            </a:r>
            <a:r>
              <a:rPr lang="tr-TR" sz="2800" b="1" dirty="0" err="1">
                <a:solidFill>
                  <a:srgbClr val="0000FF"/>
                </a:solidFill>
              </a:rPr>
              <a:t>with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these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solutions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will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cause</a:t>
            </a:r>
            <a:r>
              <a:rPr lang="tr-TR" sz="2800" b="1" dirty="0">
                <a:solidFill>
                  <a:srgbClr val="0000FF"/>
                </a:solidFill>
              </a:rPr>
              <a:t> a </a:t>
            </a:r>
            <a:r>
              <a:rPr lang="tr-TR" sz="2800" b="1" dirty="0" err="1">
                <a:solidFill>
                  <a:srgbClr val="0000FF"/>
                </a:solidFill>
              </a:rPr>
              <a:t>corrosion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dirty="0"/>
              <a:t>on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external</a:t>
            </a:r>
            <a:r>
              <a:rPr lang="tr-TR" sz="2800" dirty="0"/>
              <a:t>  </a:t>
            </a:r>
            <a:r>
              <a:rPr lang="tr-TR" sz="2800" dirty="0" err="1"/>
              <a:t>surface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5) </a:t>
            </a:r>
            <a:r>
              <a:rPr lang="tr-TR" b="1" dirty="0" err="1"/>
              <a:t>Cooling</a:t>
            </a:r>
            <a:r>
              <a:rPr lang="tr-TR" b="1" dirty="0"/>
              <a:t>, </a:t>
            </a:r>
            <a:r>
              <a:rPr lang="tr-TR" b="1" dirty="0" err="1"/>
              <a:t>drying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labeling</a:t>
            </a:r>
            <a:r>
              <a:rPr lang="tr-TR" b="1" dirty="0"/>
              <a:t> 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700" dirty="0" err="1"/>
              <a:t>After</a:t>
            </a:r>
            <a:r>
              <a:rPr lang="tr-TR" sz="2700" dirty="0"/>
              <a:t> </a:t>
            </a:r>
            <a:r>
              <a:rPr lang="tr-TR" sz="2700" dirty="0" err="1"/>
              <a:t>the</a:t>
            </a:r>
            <a:r>
              <a:rPr lang="tr-TR" sz="2700" dirty="0"/>
              <a:t> can </a:t>
            </a:r>
            <a:r>
              <a:rPr lang="tr-TR" sz="2700" dirty="0" err="1"/>
              <a:t>temperature</a:t>
            </a:r>
            <a:r>
              <a:rPr lang="tr-TR" sz="2700" dirty="0"/>
              <a:t> is </a:t>
            </a:r>
            <a:r>
              <a:rPr lang="tr-TR" sz="2700" dirty="0" err="1"/>
              <a:t>cooled</a:t>
            </a:r>
            <a:r>
              <a:rPr lang="tr-TR" sz="2700" dirty="0"/>
              <a:t> </a:t>
            </a:r>
            <a:r>
              <a:rPr lang="tr-TR" sz="2700" dirty="0" err="1"/>
              <a:t>down</a:t>
            </a:r>
            <a:r>
              <a:rPr lang="tr-TR" sz="2700" dirty="0"/>
              <a:t> at 40 °C, </a:t>
            </a:r>
            <a:r>
              <a:rPr lang="tr-TR" sz="2700" dirty="0" err="1"/>
              <a:t>the</a:t>
            </a:r>
            <a:r>
              <a:rPr lang="tr-TR" sz="2700" dirty="0"/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cans</a:t>
            </a:r>
            <a:r>
              <a:rPr lang="tr-TR" sz="2700" b="1" dirty="0">
                <a:solidFill>
                  <a:srgbClr val="0000FF"/>
                </a:solidFill>
              </a:rPr>
              <a:t> is </a:t>
            </a:r>
            <a:r>
              <a:rPr lang="tr-TR" sz="2700" b="1" dirty="0" err="1">
                <a:solidFill>
                  <a:srgbClr val="0000FF"/>
                </a:solidFill>
              </a:rPr>
              <a:t>dried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to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remove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residual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moisture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dirty="0" err="1"/>
              <a:t>from</a:t>
            </a:r>
            <a:r>
              <a:rPr lang="tr-TR" sz="2700" dirty="0"/>
              <a:t> </a:t>
            </a:r>
            <a:r>
              <a:rPr lang="tr-TR" sz="2700" dirty="0" err="1"/>
              <a:t>the</a:t>
            </a:r>
            <a:r>
              <a:rPr lang="tr-TR" sz="2700" dirty="0"/>
              <a:t> </a:t>
            </a:r>
            <a:r>
              <a:rPr lang="tr-TR" sz="2700" dirty="0" err="1"/>
              <a:t>external</a:t>
            </a:r>
            <a:r>
              <a:rPr lang="tr-TR" sz="2700" dirty="0"/>
              <a:t> </a:t>
            </a:r>
            <a:r>
              <a:rPr lang="tr-TR" sz="2700" dirty="0" err="1"/>
              <a:t>surface</a:t>
            </a:r>
            <a:r>
              <a:rPr lang="tr-TR" sz="2700" dirty="0"/>
              <a:t> of can</a:t>
            </a:r>
          </a:p>
          <a:p>
            <a:r>
              <a:rPr lang="tr-TR" sz="2700" dirty="0" err="1"/>
              <a:t>Because</a:t>
            </a:r>
            <a:r>
              <a:rPr lang="tr-TR" sz="2700" dirty="0"/>
              <a:t> </a:t>
            </a:r>
            <a:r>
              <a:rPr lang="tr-TR" sz="2700" dirty="0" err="1"/>
              <a:t>the</a:t>
            </a:r>
            <a:r>
              <a:rPr lang="tr-TR" sz="2700" dirty="0"/>
              <a:t> </a:t>
            </a:r>
            <a:r>
              <a:rPr lang="tr-TR" sz="2700" b="1" dirty="0">
                <a:solidFill>
                  <a:srgbClr val="C00000"/>
                </a:solidFill>
              </a:rPr>
              <a:t>presence of </a:t>
            </a:r>
            <a:r>
              <a:rPr lang="tr-TR" sz="2700" b="1" dirty="0" err="1">
                <a:solidFill>
                  <a:srgbClr val="C00000"/>
                </a:solidFill>
              </a:rPr>
              <a:t>water</a:t>
            </a:r>
            <a:r>
              <a:rPr lang="tr-TR" sz="2700" b="1" dirty="0">
                <a:solidFill>
                  <a:srgbClr val="C00000"/>
                </a:solidFill>
              </a:rPr>
              <a:t> on can </a:t>
            </a:r>
            <a:r>
              <a:rPr lang="tr-TR" sz="2700" b="1" dirty="0" err="1">
                <a:solidFill>
                  <a:srgbClr val="C00000"/>
                </a:solidFill>
              </a:rPr>
              <a:t>surface</a:t>
            </a:r>
            <a:r>
              <a:rPr lang="tr-TR" sz="2700" b="1" dirty="0">
                <a:solidFill>
                  <a:srgbClr val="C00000"/>
                </a:solidFill>
              </a:rPr>
              <a:t> </a:t>
            </a:r>
            <a:r>
              <a:rPr lang="tr-TR" sz="2700" b="1" dirty="0" err="1">
                <a:solidFill>
                  <a:srgbClr val="C00000"/>
                </a:solidFill>
              </a:rPr>
              <a:t>results</a:t>
            </a:r>
            <a:r>
              <a:rPr lang="tr-TR" sz="2700" b="1" dirty="0">
                <a:solidFill>
                  <a:srgbClr val="C00000"/>
                </a:solidFill>
              </a:rPr>
              <a:t> in </a:t>
            </a:r>
            <a:r>
              <a:rPr lang="tr-TR" sz="2700" b="1" dirty="0" err="1">
                <a:solidFill>
                  <a:srgbClr val="C00000"/>
                </a:solidFill>
              </a:rPr>
              <a:t>external</a:t>
            </a:r>
            <a:r>
              <a:rPr lang="tr-TR" sz="2700" b="1" dirty="0">
                <a:solidFill>
                  <a:srgbClr val="C00000"/>
                </a:solidFill>
              </a:rPr>
              <a:t> </a:t>
            </a:r>
            <a:r>
              <a:rPr lang="tr-TR" sz="2700" b="1" dirty="0" err="1">
                <a:solidFill>
                  <a:srgbClr val="C00000"/>
                </a:solidFill>
              </a:rPr>
              <a:t>corrosion</a:t>
            </a:r>
            <a:r>
              <a:rPr lang="tr-TR" sz="2700" b="1" dirty="0">
                <a:solidFill>
                  <a:srgbClr val="C00000"/>
                </a:solidFill>
              </a:rPr>
              <a:t> </a:t>
            </a:r>
            <a:r>
              <a:rPr lang="tr-TR" sz="2700" b="1" dirty="0" err="1">
                <a:solidFill>
                  <a:srgbClr val="C00000"/>
                </a:solidFill>
              </a:rPr>
              <a:t>and</a:t>
            </a:r>
            <a:r>
              <a:rPr lang="tr-TR" sz="2700" b="1" dirty="0">
                <a:solidFill>
                  <a:srgbClr val="C00000"/>
                </a:solidFill>
              </a:rPr>
              <a:t> </a:t>
            </a:r>
            <a:r>
              <a:rPr lang="tr-TR" sz="2700" b="1" dirty="0" err="1">
                <a:solidFill>
                  <a:srgbClr val="C00000"/>
                </a:solidFill>
              </a:rPr>
              <a:t>microbial</a:t>
            </a:r>
            <a:r>
              <a:rPr lang="tr-TR" sz="2700" b="1" dirty="0">
                <a:solidFill>
                  <a:srgbClr val="C00000"/>
                </a:solidFill>
              </a:rPr>
              <a:t> </a:t>
            </a:r>
            <a:r>
              <a:rPr lang="tr-TR" sz="2700" b="1" dirty="0" err="1">
                <a:solidFill>
                  <a:srgbClr val="C00000"/>
                </a:solidFill>
              </a:rPr>
              <a:t>contamination</a:t>
            </a:r>
            <a:r>
              <a:rPr lang="tr-TR" sz="2700" b="1" dirty="0">
                <a:solidFill>
                  <a:srgbClr val="C00000"/>
                </a:solidFill>
              </a:rPr>
              <a:t> of </a:t>
            </a:r>
            <a:r>
              <a:rPr lang="tr-TR" sz="2700" b="1" dirty="0" err="1">
                <a:solidFill>
                  <a:srgbClr val="C00000"/>
                </a:solidFill>
              </a:rPr>
              <a:t>external</a:t>
            </a:r>
            <a:r>
              <a:rPr lang="tr-TR" sz="2700" b="1" dirty="0">
                <a:solidFill>
                  <a:srgbClr val="C00000"/>
                </a:solidFill>
              </a:rPr>
              <a:t> </a:t>
            </a:r>
            <a:r>
              <a:rPr lang="tr-TR" sz="2700" b="1" dirty="0" err="1">
                <a:solidFill>
                  <a:srgbClr val="C00000"/>
                </a:solidFill>
              </a:rPr>
              <a:t>surface</a:t>
            </a:r>
            <a:r>
              <a:rPr lang="tr-TR" sz="2700" b="1" dirty="0">
                <a:solidFill>
                  <a:srgbClr val="C00000"/>
                </a:solidFill>
              </a:rPr>
              <a:t>  </a:t>
            </a:r>
          </a:p>
          <a:p>
            <a:r>
              <a:rPr lang="tr-TR" sz="2700" dirty="0" err="1"/>
              <a:t>These</a:t>
            </a:r>
            <a:r>
              <a:rPr lang="tr-TR" sz="2700" dirty="0"/>
              <a:t> </a:t>
            </a:r>
            <a:r>
              <a:rPr lang="tr-TR" sz="2700" b="1" dirty="0" err="1"/>
              <a:t>microorganisms</a:t>
            </a:r>
            <a:r>
              <a:rPr lang="tr-TR" sz="2700" b="1" dirty="0"/>
              <a:t> can </a:t>
            </a:r>
            <a:r>
              <a:rPr lang="tr-TR" sz="2700" b="1" dirty="0" err="1"/>
              <a:t>enter</a:t>
            </a:r>
            <a:r>
              <a:rPr lang="tr-TR" sz="2700" b="1" dirty="0"/>
              <a:t> inside </a:t>
            </a:r>
            <a:r>
              <a:rPr lang="tr-TR" sz="2700" b="1" dirty="0" err="1"/>
              <a:t>through</a:t>
            </a:r>
            <a:r>
              <a:rPr lang="tr-TR" sz="2700" b="1" dirty="0"/>
              <a:t> </a:t>
            </a:r>
            <a:r>
              <a:rPr lang="tr-TR" sz="2700" b="1" dirty="0" err="1"/>
              <a:t>the</a:t>
            </a:r>
            <a:r>
              <a:rPr lang="tr-TR" sz="2700" b="1" dirty="0"/>
              <a:t> can </a:t>
            </a:r>
            <a:r>
              <a:rPr lang="tr-TR" sz="2700" b="1" dirty="0" err="1"/>
              <a:t>seams</a:t>
            </a:r>
            <a:r>
              <a:rPr lang="tr-TR" sz="2700" b="1" dirty="0"/>
              <a:t> </a:t>
            </a:r>
            <a:r>
              <a:rPr lang="tr-TR" sz="2700" b="1" dirty="0" err="1"/>
              <a:t>and</a:t>
            </a:r>
            <a:r>
              <a:rPr lang="tr-TR" sz="2700" b="1" dirty="0"/>
              <a:t> </a:t>
            </a:r>
            <a:r>
              <a:rPr lang="tr-TR" sz="2700" b="1" dirty="0" err="1"/>
              <a:t>cause</a:t>
            </a:r>
            <a:r>
              <a:rPr lang="tr-TR" sz="2700" b="1" dirty="0"/>
              <a:t> </a:t>
            </a:r>
            <a:r>
              <a:rPr lang="tr-TR" sz="2700" b="1" dirty="0" err="1"/>
              <a:t>microbial</a:t>
            </a:r>
            <a:r>
              <a:rPr lang="tr-TR" sz="2700" b="1" dirty="0"/>
              <a:t> </a:t>
            </a:r>
            <a:r>
              <a:rPr lang="tr-TR" sz="2700" b="1" dirty="0" err="1"/>
              <a:t>spoilage</a:t>
            </a:r>
            <a:endParaRPr lang="tr-TR" sz="2700" b="1" dirty="0"/>
          </a:p>
          <a:p>
            <a:r>
              <a:rPr lang="tr-TR" sz="2700" dirty="0" err="1"/>
              <a:t>Use</a:t>
            </a:r>
            <a:r>
              <a:rPr lang="tr-TR" sz="2700" dirty="0"/>
              <a:t> of </a:t>
            </a:r>
            <a:r>
              <a:rPr lang="tr-TR" sz="2700" dirty="0" err="1"/>
              <a:t>correct</a:t>
            </a:r>
            <a:r>
              <a:rPr lang="tr-TR" sz="2700" dirty="0"/>
              <a:t> </a:t>
            </a:r>
            <a:r>
              <a:rPr lang="tr-TR" sz="2700" dirty="0" err="1"/>
              <a:t>label</a:t>
            </a:r>
            <a:r>
              <a:rPr lang="tr-TR" sz="2700" dirty="0"/>
              <a:t> </a:t>
            </a:r>
            <a:r>
              <a:rPr lang="tr-TR" sz="2700" dirty="0" err="1"/>
              <a:t>and</a:t>
            </a:r>
            <a:r>
              <a:rPr lang="tr-TR" sz="2700" dirty="0"/>
              <a:t> </a:t>
            </a:r>
            <a:r>
              <a:rPr lang="tr-TR" sz="2700" dirty="0" err="1"/>
              <a:t>adhesive</a:t>
            </a:r>
            <a:r>
              <a:rPr lang="tr-TR" sz="2700" dirty="0"/>
              <a:t> is </a:t>
            </a:r>
            <a:r>
              <a:rPr lang="tr-TR" sz="2700" dirty="0" err="1"/>
              <a:t>important</a:t>
            </a:r>
            <a:r>
              <a:rPr lang="tr-TR" sz="2700" dirty="0"/>
              <a:t>, since </a:t>
            </a:r>
            <a:r>
              <a:rPr lang="tr-TR" sz="2700" b="1" dirty="0" err="1">
                <a:solidFill>
                  <a:srgbClr val="0000FF"/>
                </a:solidFill>
              </a:rPr>
              <a:t>highly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acidic</a:t>
            </a:r>
            <a:r>
              <a:rPr lang="tr-TR" sz="2700" b="1" dirty="0">
                <a:solidFill>
                  <a:srgbClr val="0000FF"/>
                </a:solidFill>
              </a:rPr>
              <a:t>/alkaline </a:t>
            </a:r>
            <a:r>
              <a:rPr lang="tr-TR" sz="2700" b="1" dirty="0" err="1">
                <a:solidFill>
                  <a:srgbClr val="0000FF"/>
                </a:solidFill>
              </a:rPr>
              <a:t>starch</a:t>
            </a:r>
            <a:r>
              <a:rPr lang="tr-TR" sz="2700" b="1" dirty="0">
                <a:solidFill>
                  <a:srgbClr val="0000FF"/>
                </a:solidFill>
              </a:rPr>
              <a:t>-</a:t>
            </a:r>
            <a:r>
              <a:rPr lang="tr-TR" sz="2700" b="1" dirty="0" err="1">
                <a:solidFill>
                  <a:srgbClr val="0000FF"/>
                </a:solidFill>
              </a:rPr>
              <a:t>based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adhesive</a:t>
            </a:r>
            <a:r>
              <a:rPr lang="tr-TR" sz="2700" b="1" dirty="0">
                <a:solidFill>
                  <a:srgbClr val="0000FF"/>
                </a:solidFill>
              </a:rPr>
              <a:t> can </a:t>
            </a:r>
            <a:r>
              <a:rPr lang="tr-TR" sz="2700" b="1" dirty="0" err="1">
                <a:solidFill>
                  <a:srgbClr val="0000FF"/>
                </a:solidFill>
              </a:rPr>
              <a:t>effect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external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corrosion</a:t>
            </a:r>
            <a:endParaRPr lang="tr-TR" sz="27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6) </a:t>
            </a:r>
            <a:r>
              <a:rPr lang="tr-TR" b="1" dirty="0" err="1"/>
              <a:t>Storage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distribution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600" dirty="0" err="1"/>
              <a:t>Canned</a:t>
            </a:r>
            <a:r>
              <a:rPr lang="tr-TR" sz="2600" dirty="0"/>
              <a:t> </a:t>
            </a:r>
            <a:r>
              <a:rPr lang="tr-TR" sz="2600" dirty="0" err="1"/>
              <a:t>foods</a:t>
            </a:r>
            <a:r>
              <a:rPr lang="tr-TR" sz="2600" dirty="0"/>
              <a:t> </a:t>
            </a:r>
            <a:r>
              <a:rPr lang="tr-TR" sz="2600" dirty="0" err="1"/>
              <a:t>should</a:t>
            </a:r>
            <a:r>
              <a:rPr lang="tr-TR" sz="2600" dirty="0"/>
              <a:t> be </a:t>
            </a:r>
            <a:r>
              <a:rPr lang="tr-TR" sz="2600" dirty="0" err="1"/>
              <a:t>stored</a:t>
            </a:r>
            <a:r>
              <a:rPr lang="tr-TR" sz="2600" dirty="0"/>
              <a:t> </a:t>
            </a:r>
            <a:r>
              <a:rPr lang="tr-TR" sz="2600" b="1" dirty="0">
                <a:solidFill>
                  <a:srgbClr val="0000FF"/>
                </a:solidFill>
              </a:rPr>
              <a:t>at </a:t>
            </a:r>
            <a:r>
              <a:rPr lang="tr-TR" sz="2600" b="1" dirty="0" err="1">
                <a:solidFill>
                  <a:srgbClr val="0000FF"/>
                </a:solidFill>
              </a:rPr>
              <a:t>ambient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temperature</a:t>
            </a:r>
            <a:endParaRPr lang="tr-TR" sz="2600" b="1" dirty="0">
              <a:solidFill>
                <a:srgbClr val="0000FF"/>
              </a:solidFill>
            </a:endParaRPr>
          </a:p>
          <a:p>
            <a:r>
              <a:rPr lang="tr-TR" sz="2600" b="1" dirty="0" err="1"/>
              <a:t>Air</a:t>
            </a:r>
            <a:r>
              <a:rPr lang="tr-TR" sz="2600" b="1" dirty="0"/>
              <a:t> </a:t>
            </a:r>
            <a:r>
              <a:rPr lang="tr-TR" sz="2600" b="1" dirty="0" err="1"/>
              <a:t>temperature</a:t>
            </a:r>
            <a:r>
              <a:rPr lang="tr-TR" sz="2600" b="1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air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humidity</a:t>
            </a:r>
            <a:r>
              <a:rPr lang="tr-TR" sz="2600" b="1" dirty="0">
                <a:solidFill>
                  <a:srgbClr val="0000FF"/>
                </a:solidFill>
              </a:rPr>
              <a:t> inside </a:t>
            </a:r>
            <a:r>
              <a:rPr lang="tr-TR" sz="2600" b="1" dirty="0" err="1">
                <a:solidFill>
                  <a:srgbClr val="0000FF"/>
                </a:solidFill>
              </a:rPr>
              <a:t>the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storage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room</a:t>
            </a:r>
            <a:r>
              <a:rPr lang="tr-TR" sz="2600" dirty="0"/>
              <a:t> as </a:t>
            </a:r>
            <a:r>
              <a:rPr lang="tr-TR" sz="2600" dirty="0" err="1"/>
              <a:t>weel</a:t>
            </a:r>
            <a:r>
              <a:rPr lang="tr-TR" sz="2600" dirty="0"/>
              <a:t> as </a:t>
            </a:r>
            <a:r>
              <a:rPr lang="tr-TR" sz="2600" b="1" dirty="0" err="1">
                <a:solidFill>
                  <a:srgbClr val="C00000"/>
                </a:solidFill>
              </a:rPr>
              <a:t>canned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temperature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important</a:t>
            </a:r>
            <a:r>
              <a:rPr lang="tr-TR" sz="2600" dirty="0"/>
              <a:t> </a:t>
            </a:r>
            <a:r>
              <a:rPr lang="tr-TR" sz="2600" dirty="0" err="1"/>
              <a:t>factors</a:t>
            </a:r>
            <a:r>
              <a:rPr lang="tr-TR" sz="2600" dirty="0"/>
              <a:t> </a:t>
            </a:r>
            <a:r>
              <a:rPr lang="tr-TR" sz="2600" dirty="0" err="1"/>
              <a:t>for</a:t>
            </a:r>
            <a:r>
              <a:rPr lang="tr-TR" sz="2600" dirty="0"/>
              <a:t> </a:t>
            </a:r>
            <a:r>
              <a:rPr lang="tr-TR" sz="2600" dirty="0" err="1"/>
              <a:t>storage</a:t>
            </a:r>
            <a:r>
              <a:rPr lang="tr-TR" sz="2600" dirty="0"/>
              <a:t> </a:t>
            </a:r>
            <a:r>
              <a:rPr lang="tr-TR" sz="2600" dirty="0" err="1"/>
              <a:t>conditions</a:t>
            </a:r>
            <a:endParaRPr lang="tr-TR" sz="2600" dirty="0"/>
          </a:p>
          <a:p>
            <a:r>
              <a:rPr lang="tr-TR" sz="2600" dirty="0"/>
              <a:t>Since </a:t>
            </a:r>
            <a:r>
              <a:rPr lang="tr-TR" sz="2600" b="1" dirty="0" err="1"/>
              <a:t>potential</a:t>
            </a:r>
            <a:r>
              <a:rPr lang="tr-TR" sz="2600" b="1" dirty="0"/>
              <a:t> </a:t>
            </a:r>
            <a:r>
              <a:rPr lang="tr-TR" sz="2600" b="1" dirty="0" err="1"/>
              <a:t>water</a:t>
            </a:r>
            <a:r>
              <a:rPr lang="tr-TR" sz="2600" b="1" dirty="0"/>
              <a:t> </a:t>
            </a:r>
            <a:r>
              <a:rPr lang="tr-TR" sz="2600" b="1" dirty="0" err="1"/>
              <a:t>condensation</a:t>
            </a:r>
            <a:r>
              <a:rPr lang="tr-TR" sz="2600" b="1" dirty="0"/>
              <a:t> in </a:t>
            </a:r>
            <a:r>
              <a:rPr lang="tr-TR" sz="2600" b="1" dirty="0" err="1"/>
              <a:t>the</a:t>
            </a:r>
            <a:r>
              <a:rPr lang="tr-TR" sz="2600" b="1" dirty="0"/>
              <a:t> </a:t>
            </a:r>
            <a:r>
              <a:rPr lang="tr-TR" sz="2600" b="1" dirty="0" err="1"/>
              <a:t>case</a:t>
            </a:r>
            <a:r>
              <a:rPr lang="tr-TR" sz="2600" b="1" dirty="0"/>
              <a:t> of </a:t>
            </a:r>
            <a:r>
              <a:rPr lang="tr-TR" sz="2600" b="1" dirty="0" err="1"/>
              <a:t>sudden</a:t>
            </a:r>
            <a:r>
              <a:rPr lang="tr-TR" sz="2600" b="1" dirty="0"/>
              <a:t> </a:t>
            </a:r>
            <a:r>
              <a:rPr lang="tr-TR" sz="2600" b="1" dirty="0" err="1"/>
              <a:t>temperature</a:t>
            </a:r>
            <a:r>
              <a:rPr lang="tr-TR" sz="2600" b="1" dirty="0"/>
              <a:t> </a:t>
            </a:r>
            <a:r>
              <a:rPr lang="tr-TR" sz="2600" b="1" dirty="0" err="1"/>
              <a:t>changes</a:t>
            </a:r>
            <a:r>
              <a:rPr lang="tr-TR" sz="2600" b="1" dirty="0"/>
              <a:t> </a:t>
            </a:r>
            <a:r>
              <a:rPr lang="tr-TR" sz="2600" dirty="0" err="1"/>
              <a:t>results</a:t>
            </a:r>
            <a:r>
              <a:rPr lang="tr-TR" sz="2600" dirty="0"/>
              <a:t> in </a:t>
            </a:r>
            <a:r>
              <a:rPr lang="tr-TR" sz="2600" dirty="0" err="1"/>
              <a:t>external</a:t>
            </a:r>
            <a:r>
              <a:rPr lang="tr-TR" sz="2600" dirty="0"/>
              <a:t> </a:t>
            </a:r>
            <a:r>
              <a:rPr lang="tr-TR" sz="2600" dirty="0" err="1"/>
              <a:t>corrison</a:t>
            </a:r>
            <a:endParaRPr lang="tr-TR" sz="2600" dirty="0"/>
          </a:p>
          <a:p>
            <a:r>
              <a:rPr lang="tr-TR" sz="2600" dirty="0"/>
              <a:t>On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other</a:t>
            </a:r>
            <a:r>
              <a:rPr lang="tr-TR" sz="2600" dirty="0"/>
              <a:t> </a:t>
            </a:r>
            <a:r>
              <a:rPr lang="tr-TR" sz="2600" dirty="0" err="1"/>
              <a:t>side</a:t>
            </a:r>
            <a:r>
              <a:rPr lang="tr-TR" sz="2600" dirty="0"/>
              <a:t>, </a:t>
            </a:r>
            <a:r>
              <a:rPr lang="tr-TR" sz="2600" b="1" dirty="0" err="1">
                <a:solidFill>
                  <a:srgbClr val="C00000"/>
                </a:solidFill>
              </a:rPr>
              <a:t>damaged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cans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should</a:t>
            </a:r>
            <a:r>
              <a:rPr lang="tr-TR" sz="2600" b="1" dirty="0">
                <a:solidFill>
                  <a:srgbClr val="C00000"/>
                </a:solidFill>
              </a:rPr>
              <a:t> be </a:t>
            </a:r>
            <a:r>
              <a:rPr lang="tr-TR" sz="2600" b="1" dirty="0" err="1">
                <a:solidFill>
                  <a:srgbClr val="C00000"/>
                </a:solidFill>
              </a:rPr>
              <a:t>removed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immediately</a:t>
            </a:r>
            <a:r>
              <a:rPr lang="tr-TR" sz="2600" dirty="0"/>
              <a:t>, </a:t>
            </a:r>
            <a:r>
              <a:rPr lang="tr-TR" sz="2600" dirty="0" err="1"/>
              <a:t>because</a:t>
            </a:r>
            <a:r>
              <a:rPr lang="tr-TR" sz="2600" dirty="0"/>
              <a:t> </a:t>
            </a:r>
            <a:r>
              <a:rPr lang="tr-TR" sz="2600" b="1" dirty="0">
                <a:solidFill>
                  <a:srgbClr val="0000FF"/>
                </a:solidFill>
              </a:rPr>
              <a:t>it can </a:t>
            </a:r>
            <a:r>
              <a:rPr lang="tr-TR" sz="2600" b="1" dirty="0" err="1">
                <a:solidFill>
                  <a:srgbClr val="0000FF"/>
                </a:solidFill>
              </a:rPr>
              <a:t>trigger</a:t>
            </a:r>
            <a:r>
              <a:rPr lang="tr-TR" sz="2600" b="1" dirty="0">
                <a:solidFill>
                  <a:srgbClr val="0000FF"/>
                </a:solidFill>
              </a:rPr>
              <a:t> a </a:t>
            </a:r>
            <a:r>
              <a:rPr lang="tr-TR" sz="2600" b="1" dirty="0" err="1">
                <a:solidFill>
                  <a:srgbClr val="0000FF"/>
                </a:solidFill>
              </a:rPr>
              <a:t>chain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reaction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through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the</a:t>
            </a:r>
            <a:r>
              <a:rPr lang="tr-TR" sz="2600" b="1" dirty="0">
                <a:solidFill>
                  <a:srgbClr val="0000FF"/>
                </a:solidFill>
              </a:rPr>
              <a:t> spread of </a:t>
            </a:r>
            <a:r>
              <a:rPr lang="tr-TR" sz="2600" b="1" dirty="0" err="1">
                <a:solidFill>
                  <a:srgbClr val="0000FF"/>
                </a:solidFill>
              </a:rPr>
              <a:t>moisture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and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corrosion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dirty="0" err="1"/>
              <a:t>between</a:t>
            </a:r>
            <a:r>
              <a:rPr lang="tr-TR" sz="2600" dirty="0"/>
              <a:t>  </a:t>
            </a:r>
            <a:r>
              <a:rPr lang="tr-TR" sz="2600" dirty="0" err="1"/>
              <a:t>other</a:t>
            </a:r>
            <a:r>
              <a:rPr lang="tr-TR" sz="2600" dirty="0"/>
              <a:t> </a:t>
            </a:r>
            <a:r>
              <a:rPr lang="tr-TR" sz="2600" dirty="0" err="1"/>
              <a:t>cans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tr-TR" b="1" dirty="0" err="1"/>
              <a:t>Canned</a:t>
            </a:r>
            <a:r>
              <a:rPr lang="tr-TR" b="1" dirty="0"/>
              <a:t> </a:t>
            </a:r>
            <a:r>
              <a:rPr lang="tr-TR" b="1" dirty="0" err="1"/>
              <a:t>food</a:t>
            </a:r>
            <a:r>
              <a:rPr lang="tr-TR" b="1" dirty="0"/>
              <a:t> </a:t>
            </a:r>
            <a:r>
              <a:rPr lang="tr-TR" b="1" dirty="0" err="1"/>
              <a:t>process</a:t>
            </a:r>
            <a:br>
              <a:rPr lang="tr-TR" sz="3400" dirty="0"/>
            </a:br>
            <a:r>
              <a:rPr lang="tr-TR" sz="3400" dirty="0">
                <a:hlinkClick r:id="rId4"/>
              </a:rPr>
              <a:t>https://www.youtube.com/watch?v=IdAlaGqXxQ0</a:t>
            </a:r>
            <a:endParaRPr lang="tr-TR" sz="3400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9" name="Canned vegetables Process">
            <a:hlinkClick r:id="" action="ppaction://media"/>
            <a:extLst>
              <a:ext uri="{FF2B5EF4-FFF2-40B4-BE49-F238E27FC236}">
                <a16:creationId xmlns:a16="http://schemas.microsoft.com/office/drawing/2014/main" id="{B4A508AA-307D-408E-A8B5-585038DC9D05}"/>
              </a:ext>
            </a:extLst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8880" y="1610360"/>
            <a:ext cx="6762115" cy="50715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Different</a:t>
            </a:r>
            <a:r>
              <a:rPr lang="tr-TR" b="1" dirty="0"/>
              <a:t> </a:t>
            </a:r>
            <a:r>
              <a:rPr lang="tr-TR" b="1" dirty="0" err="1"/>
              <a:t>types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shapes</a:t>
            </a:r>
            <a:r>
              <a:rPr lang="tr-TR" b="1" dirty="0"/>
              <a:t> of metal </a:t>
            </a:r>
            <a:r>
              <a:rPr lang="tr-TR" b="1" dirty="0" err="1"/>
              <a:t>cans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29698" name="AutoShape 2" descr="European recycling rate for Aluminium beverage cans at a ne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00" name="AutoShape 4" descr="European recycling rate for Aluminium beverage cans at a ne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/>
          <a:srcRect l="22693" t="31250" r="49634" b="14063"/>
          <a:stretch>
            <a:fillRect/>
          </a:stretch>
        </p:blipFill>
        <p:spPr bwMode="auto">
          <a:xfrm>
            <a:off x="457200" y="1657350"/>
            <a:ext cx="36004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 descr="olive oil tin containers, olive oil tin containers Suppliers and ..."/>
          <p:cNvPicPr>
            <a:picLocks noChangeAspect="1" noChangeArrowheads="1"/>
          </p:cNvPicPr>
          <p:nvPr/>
        </p:nvPicPr>
        <p:blipFill>
          <a:blip r:embed="rId3"/>
          <a:srcRect l="27223" t="28000" r="27444" b="5333"/>
          <a:stretch>
            <a:fillRect/>
          </a:stretch>
        </p:blipFill>
        <p:spPr bwMode="auto">
          <a:xfrm>
            <a:off x="5391150" y="1543050"/>
            <a:ext cx="2438400" cy="3585882"/>
          </a:xfrm>
          <a:prstGeom prst="rect">
            <a:avLst/>
          </a:prstGeom>
          <a:noFill/>
        </p:spPr>
      </p:pic>
      <p:sp>
        <p:nvSpPr>
          <p:cNvPr id="14" name="13 Metin kutusu"/>
          <p:cNvSpPr txBox="1"/>
          <p:nvPr/>
        </p:nvSpPr>
        <p:spPr>
          <a:xfrm>
            <a:off x="4057650" y="4895850"/>
            <a:ext cx="5086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Non-round cross section </a:t>
            </a:r>
            <a:r>
              <a:rPr lang="en-US" sz="3200" dirty="0"/>
              <a:t>containers are typically used for</a:t>
            </a:r>
            <a:r>
              <a:rPr lang="tr-TR" sz="3200" dirty="0"/>
              <a:t> </a:t>
            </a:r>
            <a:r>
              <a:rPr lang="tr-TR" sz="3200" b="1" dirty="0" err="1"/>
              <a:t>edible</a:t>
            </a:r>
            <a:r>
              <a:rPr lang="tr-TR" sz="3200" b="1" dirty="0"/>
              <a:t> </a:t>
            </a:r>
            <a:r>
              <a:rPr lang="tr-TR" sz="3200" b="1" dirty="0" err="1"/>
              <a:t>oils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Shelf</a:t>
            </a:r>
            <a:r>
              <a:rPr lang="tr-TR" b="1" dirty="0"/>
              <a:t> life of </a:t>
            </a:r>
            <a:r>
              <a:rPr lang="tr-TR" b="1" dirty="0" err="1"/>
              <a:t>canned</a:t>
            </a:r>
            <a:r>
              <a:rPr lang="tr-TR" b="1" dirty="0"/>
              <a:t> </a:t>
            </a:r>
            <a:r>
              <a:rPr lang="tr-TR" b="1" dirty="0" err="1"/>
              <a:t>food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b="1" dirty="0" err="1">
                <a:solidFill>
                  <a:srgbClr val="C00000"/>
                </a:solidFill>
              </a:rPr>
              <a:t>Hermetic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sealing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and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heat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treatment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dirty="0"/>
              <a:t>(</a:t>
            </a:r>
            <a:r>
              <a:rPr lang="tr-TR" sz="2800" dirty="0" err="1"/>
              <a:t>sterilization</a:t>
            </a:r>
            <a:r>
              <a:rPr lang="tr-TR" sz="2800" dirty="0"/>
              <a:t>/</a:t>
            </a:r>
            <a:r>
              <a:rPr lang="tr-TR" sz="2800" dirty="0" err="1"/>
              <a:t>pasteurization</a:t>
            </a:r>
            <a:r>
              <a:rPr lang="tr-TR" sz="2800" dirty="0"/>
              <a:t>)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methods</a:t>
            </a:r>
            <a:r>
              <a:rPr lang="tr-TR" sz="2800" dirty="0"/>
              <a:t>,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provide</a:t>
            </a:r>
            <a:r>
              <a:rPr lang="tr-TR" sz="2800" dirty="0"/>
              <a:t> </a:t>
            </a:r>
            <a:r>
              <a:rPr lang="tr-TR" sz="2800" dirty="0" err="1"/>
              <a:t>long</a:t>
            </a:r>
            <a:r>
              <a:rPr lang="tr-TR" sz="2800" dirty="0"/>
              <a:t> </a:t>
            </a:r>
            <a:r>
              <a:rPr lang="tr-TR" sz="2800" dirty="0" err="1"/>
              <a:t>shelf</a:t>
            </a:r>
            <a:r>
              <a:rPr lang="tr-TR" sz="2800" dirty="0"/>
              <a:t> life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canned</a:t>
            </a:r>
            <a:r>
              <a:rPr lang="tr-TR" sz="2800" dirty="0"/>
              <a:t> </a:t>
            </a:r>
            <a:r>
              <a:rPr lang="tr-TR" sz="2800" dirty="0" err="1"/>
              <a:t>foods</a:t>
            </a:r>
            <a:endParaRPr lang="tr-TR" sz="2800" dirty="0"/>
          </a:p>
          <a:p>
            <a:r>
              <a:rPr lang="tr-TR" sz="2800" dirty="0" err="1"/>
              <a:t>Therefore</a:t>
            </a:r>
            <a:r>
              <a:rPr lang="tr-TR" sz="2800" dirty="0"/>
              <a:t>, </a:t>
            </a:r>
            <a:r>
              <a:rPr lang="tr-TR" sz="2800" b="1" dirty="0"/>
              <a:t>no </a:t>
            </a:r>
            <a:r>
              <a:rPr lang="tr-TR" sz="2800" b="1" dirty="0" err="1"/>
              <a:t>preservatives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dirty="0" err="1"/>
              <a:t>needed</a:t>
            </a:r>
            <a:r>
              <a:rPr lang="tr-TR" sz="2800" b="1" dirty="0"/>
              <a:t> </a:t>
            </a:r>
          </a:p>
          <a:p>
            <a:r>
              <a:rPr lang="tr-TR" sz="2800" dirty="0"/>
              <a:t> </a:t>
            </a:r>
            <a:r>
              <a:rPr lang="tr-TR" sz="2800" dirty="0" err="1"/>
              <a:t>However</a:t>
            </a:r>
            <a:r>
              <a:rPr lang="tr-TR" sz="2800" dirty="0"/>
              <a:t>, </a:t>
            </a:r>
            <a:r>
              <a:rPr lang="tr-TR" sz="2800" b="1" dirty="0" err="1">
                <a:solidFill>
                  <a:srgbClr val="0000FF"/>
                </a:solidFill>
              </a:rPr>
              <a:t>some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chemical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reactions</a:t>
            </a:r>
            <a:r>
              <a:rPr lang="tr-TR" sz="2800" b="1" dirty="0">
                <a:solidFill>
                  <a:srgbClr val="0000FF"/>
                </a:solidFill>
              </a:rPr>
              <a:t>, </a:t>
            </a:r>
            <a:r>
              <a:rPr lang="tr-TR" sz="2800" b="1" dirty="0" err="1">
                <a:solidFill>
                  <a:srgbClr val="0000FF"/>
                </a:solidFill>
              </a:rPr>
              <a:t>occur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between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can </a:t>
            </a:r>
            <a:r>
              <a:rPr lang="tr-TR" sz="2800" b="1" dirty="0" err="1">
                <a:solidFill>
                  <a:srgbClr val="0000FF"/>
                </a:solidFill>
              </a:rPr>
              <a:t>and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food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products</a:t>
            </a:r>
            <a:r>
              <a:rPr lang="tr-TR" sz="2800" b="1" dirty="0">
                <a:solidFill>
                  <a:srgbClr val="0000FF"/>
                </a:solidFill>
              </a:rPr>
              <a:t>, limit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shelf</a:t>
            </a:r>
            <a:r>
              <a:rPr lang="tr-TR" sz="2800" b="1" dirty="0">
                <a:solidFill>
                  <a:srgbClr val="0000FF"/>
                </a:solidFill>
              </a:rPr>
              <a:t> life of </a:t>
            </a:r>
            <a:r>
              <a:rPr lang="tr-TR" sz="2800" b="1" dirty="0" err="1">
                <a:solidFill>
                  <a:srgbClr val="0000FF"/>
                </a:solidFill>
              </a:rPr>
              <a:t>canned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foods</a:t>
            </a:r>
            <a:endParaRPr lang="tr-TR" sz="2800" b="1" dirty="0">
              <a:solidFill>
                <a:srgbClr val="0000FF"/>
              </a:solidFill>
            </a:endParaRPr>
          </a:p>
          <a:p>
            <a:r>
              <a:rPr lang="tr-TR" sz="2800" dirty="0" err="1"/>
              <a:t>These</a:t>
            </a:r>
            <a:r>
              <a:rPr lang="tr-TR" sz="2800" dirty="0"/>
              <a:t> </a:t>
            </a:r>
            <a:r>
              <a:rPr lang="tr-TR" sz="2800" dirty="0" err="1"/>
              <a:t>reactions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affect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the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sensory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quality</a:t>
            </a:r>
            <a:r>
              <a:rPr lang="tr-TR" sz="2800" dirty="0"/>
              <a:t> (</a:t>
            </a:r>
            <a:r>
              <a:rPr lang="tr-TR" sz="2800" dirty="0" err="1"/>
              <a:t>such</a:t>
            </a:r>
            <a:r>
              <a:rPr lang="tr-TR" sz="2800" dirty="0"/>
              <a:t> as </a:t>
            </a:r>
            <a:r>
              <a:rPr lang="tr-TR" sz="2800" dirty="0" err="1"/>
              <a:t>color</a:t>
            </a:r>
            <a:r>
              <a:rPr lang="tr-TR" sz="2800" dirty="0"/>
              <a:t>, </a:t>
            </a:r>
            <a:r>
              <a:rPr lang="tr-TR" sz="2800" dirty="0" err="1"/>
              <a:t>flavor</a:t>
            </a:r>
            <a:r>
              <a:rPr lang="tr-TR" sz="2800" dirty="0"/>
              <a:t>, </a:t>
            </a:r>
            <a:r>
              <a:rPr lang="tr-TR" sz="2800" dirty="0" err="1"/>
              <a:t>appearance</a:t>
            </a:r>
            <a:r>
              <a:rPr lang="tr-TR" sz="2800" dirty="0"/>
              <a:t>)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safety</a:t>
            </a:r>
            <a:r>
              <a:rPr lang="tr-TR" sz="2800" dirty="0"/>
              <a:t> (</a:t>
            </a: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metals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</a:t>
            </a:r>
            <a:r>
              <a:rPr lang="tr-TR" sz="2800" dirty="0" err="1"/>
              <a:t>toxic</a:t>
            </a:r>
            <a:r>
              <a:rPr lang="tr-TR" sz="2800" dirty="0"/>
              <a:t> </a:t>
            </a:r>
            <a:r>
              <a:rPr lang="tr-TR" sz="2800" dirty="0" err="1"/>
              <a:t>properties</a:t>
            </a:r>
            <a:r>
              <a:rPr lang="tr-TR" sz="2800" dirty="0"/>
              <a:t>) of </a:t>
            </a:r>
            <a:r>
              <a:rPr lang="tr-TR" sz="2800" dirty="0" err="1"/>
              <a:t>food</a:t>
            </a:r>
            <a:r>
              <a:rPr lang="tr-TR" sz="2800" dirty="0"/>
              <a:t> </a:t>
            </a:r>
            <a:r>
              <a:rPr lang="tr-TR" sz="2800" dirty="0" err="1"/>
              <a:t>products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Factors</a:t>
            </a:r>
            <a:r>
              <a:rPr lang="tr-TR" b="1" dirty="0"/>
              <a:t> </a:t>
            </a:r>
            <a:r>
              <a:rPr lang="tr-TR" b="1" dirty="0" err="1"/>
              <a:t>affecting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shelf</a:t>
            </a:r>
            <a:r>
              <a:rPr lang="tr-TR" b="1" dirty="0"/>
              <a:t> life of </a:t>
            </a:r>
            <a:r>
              <a:rPr lang="tr-TR" b="1" dirty="0" err="1"/>
              <a:t>canned</a:t>
            </a:r>
            <a:r>
              <a:rPr lang="tr-TR" b="1" dirty="0"/>
              <a:t> </a:t>
            </a:r>
            <a:r>
              <a:rPr lang="tr-TR" b="1" dirty="0" err="1"/>
              <a:t>foods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9" name="8 Blok Yay"/>
          <p:cNvSpPr/>
          <p:nvPr/>
        </p:nvSpPr>
        <p:spPr>
          <a:xfrm>
            <a:off x="2721359" y="1922430"/>
            <a:ext cx="3701280" cy="3701280"/>
          </a:xfrm>
          <a:prstGeom prst="blockArc">
            <a:avLst>
              <a:gd name="adj1" fmla="val 11880000"/>
              <a:gd name="adj2" fmla="val 16200000"/>
              <a:gd name="adj3" fmla="val 464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Blok Yay"/>
          <p:cNvSpPr/>
          <p:nvPr/>
        </p:nvSpPr>
        <p:spPr>
          <a:xfrm>
            <a:off x="2721359" y="1922430"/>
            <a:ext cx="3701280" cy="3701280"/>
          </a:xfrm>
          <a:prstGeom prst="blockArc">
            <a:avLst>
              <a:gd name="adj1" fmla="val 7560000"/>
              <a:gd name="adj2" fmla="val 11880000"/>
              <a:gd name="adj3" fmla="val 464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511139"/>
              <a:satOff val="-4379"/>
              <a:lumOff val="1030"/>
              <a:alphaOff val="0"/>
            </a:schemeClr>
          </a:fillRef>
          <a:effectRef idx="1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Blok Yay"/>
          <p:cNvSpPr/>
          <p:nvPr/>
        </p:nvSpPr>
        <p:spPr>
          <a:xfrm>
            <a:off x="2721359" y="1922430"/>
            <a:ext cx="3701280" cy="3701280"/>
          </a:xfrm>
          <a:prstGeom prst="blockArc">
            <a:avLst>
              <a:gd name="adj1" fmla="val 3240000"/>
              <a:gd name="adj2" fmla="val 7560000"/>
              <a:gd name="adj3" fmla="val 464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1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Blok Yay"/>
          <p:cNvSpPr/>
          <p:nvPr/>
        </p:nvSpPr>
        <p:spPr>
          <a:xfrm>
            <a:off x="2721359" y="1922430"/>
            <a:ext cx="3701280" cy="3701280"/>
          </a:xfrm>
          <a:prstGeom prst="blockArc">
            <a:avLst>
              <a:gd name="adj1" fmla="val 20520000"/>
              <a:gd name="adj2" fmla="val 3240000"/>
              <a:gd name="adj3" fmla="val 464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70380"/>
              <a:satOff val="-1460"/>
              <a:lumOff val="343"/>
              <a:alphaOff val="0"/>
            </a:schemeClr>
          </a:fillRef>
          <a:effectRef idx="1">
            <a:schemeClr val="accent2">
              <a:hueOff val="1170380"/>
              <a:satOff val="-1460"/>
              <a:lumOff val="343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Blok Yay"/>
          <p:cNvSpPr/>
          <p:nvPr/>
        </p:nvSpPr>
        <p:spPr>
          <a:xfrm>
            <a:off x="2721359" y="1922430"/>
            <a:ext cx="3701280" cy="3701280"/>
          </a:xfrm>
          <a:prstGeom prst="blockArc">
            <a:avLst>
              <a:gd name="adj1" fmla="val 16200000"/>
              <a:gd name="adj2" fmla="val 20520000"/>
              <a:gd name="adj3" fmla="val 464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13 Grup"/>
          <p:cNvGrpSpPr/>
          <p:nvPr/>
        </p:nvGrpSpPr>
        <p:grpSpPr>
          <a:xfrm>
            <a:off x="3333751" y="2686050"/>
            <a:ext cx="2476500" cy="1800000"/>
            <a:chOff x="3224733" y="1552872"/>
            <a:chExt cx="1703933" cy="1703933"/>
          </a:xfrm>
        </p:grpSpPr>
        <p:sp>
          <p:nvSpPr>
            <p:cNvPr id="30" name="29 Oval"/>
            <p:cNvSpPr/>
            <p:nvPr/>
          </p:nvSpPr>
          <p:spPr>
            <a:xfrm>
              <a:off x="3224733" y="1552872"/>
              <a:ext cx="1703933" cy="170393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9"/>
            <p:cNvSpPr/>
            <p:nvPr/>
          </p:nvSpPr>
          <p:spPr>
            <a:xfrm>
              <a:off x="3474268" y="1802407"/>
              <a:ext cx="1204863" cy="1204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err="1">
                  <a:solidFill>
                    <a:schemeClr val="tx1"/>
                  </a:solidFill>
                </a:rPr>
                <a:t>Decrease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in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shelf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life</a:t>
              </a:r>
            </a:p>
          </p:txBody>
        </p:sp>
      </p:grpSp>
      <p:grpSp>
        <p:nvGrpSpPr>
          <p:cNvPr id="15" name="14 Grup"/>
          <p:cNvGrpSpPr/>
          <p:nvPr/>
        </p:nvGrpSpPr>
        <p:grpSpPr>
          <a:xfrm>
            <a:off x="3461272" y="5079000"/>
            <a:ext cx="2520000" cy="1440000"/>
            <a:chOff x="3480323" y="761"/>
            <a:chExt cx="1192753" cy="1192753"/>
          </a:xfrm>
        </p:grpSpPr>
        <p:sp>
          <p:nvSpPr>
            <p:cNvPr id="28" name="27 Oval"/>
            <p:cNvSpPr/>
            <p:nvPr/>
          </p:nvSpPr>
          <p:spPr>
            <a:xfrm>
              <a:off x="3480323" y="761"/>
              <a:ext cx="1192753" cy="119275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11"/>
            <p:cNvSpPr/>
            <p:nvPr/>
          </p:nvSpPr>
          <p:spPr>
            <a:xfrm>
              <a:off x="3654998" y="175436"/>
              <a:ext cx="843403" cy="843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err="1">
                  <a:solidFill>
                    <a:schemeClr val="tx1"/>
                  </a:solidFill>
                </a:rPr>
                <a:t>Dissolution</a:t>
              </a:r>
              <a:r>
                <a:rPr lang="tr-TR" sz="2800" b="1" kern="1200" dirty="0">
                  <a:solidFill>
                    <a:schemeClr val="tx1"/>
                  </a:solidFill>
                </a:rPr>
                <a:t> of tin</a:t>
              </a:r>
            </a:p>
          </p:txBody>
        </p:sp>
      </p:grpSp>
      <p:grpSp>
        <p:nvGrpSpPr>
          <p:cNvPr id="16" name="15 Grup"/>
          <p:cNvGrpSpPr/>
          <p:nvPr/>
        </p:nvGrpSpPr>
        <p:grpSpPr>
          <a:xfrm>
            <a:off x="5847248" y="1722732"/>
            <a:ext cx="2520000" cy="1440000"/>
            <a:chOff x="5199549" y="1249851"/>
            <a:chExt cx="1192753" cy="1192753"/>
          </a:xfrm>
        </p:grpSpPr>
        <p:sp>
          <p:nvSpPr>
            <p:cNvPr id="26" name="25 Oval"/>
            <p:cNvSpPr/>
            <p:nvPr/>
          </p:nvSpPr>
          <p:spPr>
            <a:xfrm>
              <a:off x="5199549" y="1249851"/>
              <a:ext cx="1192753" cy="119275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1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13"/>
            <p:cNvSpPr/>
            <p:nvPr/>
          </p:nvSpPr>
          <p:spPr>
            <a:xfrm>
              <a:off x="5374224" y="1424526"/>
              <a:ext cx="843403" cy="843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err="1">
                  <a:solidFill>
                    <a:schemeClr val="tx1"/>
                  </a:solidFill>
                </a:rPr>
                <a:t>Dissolution</a:t>
              </a:r>
              <a:r>
                <a:rPr lang="tr-TR" sz="2800" b="1" kern="1200" dirty="0">
                  <a:solidFill>
                    <a:schemeClr val="tx1"/>
                  </a:solidFill>
                </a:rPr>
                <a:t> of </a:t>
              </a:r>
              <a:r>
                <a:rPr lang="tr-TR" sz="2800" b="1" kern="1200" dirty="0" err="1">
                  <a:solidFill>
                    <a:schemeClr val="tx1"/>
                  </a:solidFill>
                </a:rPr>
                <a:t>iron</a:t>
              </a:r>
              <a:endParaRPr lang="tr-TR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838262" y="3821700"/>
            <a:ext cx="2520000" cy="1440000"/>
            <a:chOff x="4542863" y="3270922"/>
            <a:chExt cx="1192753" cy="1192753"/>
          </a:xfrm>
        </p:grpSpPr>
        <p:sp>
          <p:nvSpPr>
            <p:cNvPr id="24" name="23 Oval"/>
            <p:cNvSpPr/>
            <p:nvPr/>
          </p:nvSpPr>
          <p:spPr>
            <a:xfrm>
              <a:off x="4542863" y="3270922"/>
              <a:ext cx="1192753" cy="119275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15"/>
            <p:cNvSpPr/>
            <p:nvPr/>
          </p:nvSpPr>
          <p:spPr>
            <a:xfrm>
              <a:off x="4717538" y="3445597"/>
              <a:ext cx="843403" cy="843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err="1">
                  <a:solidFill>
                    <a:schemeClr val="tx1"/>
                  </a:solidFill>
                </a:rPr>
                <a:t>Mechanical</a:t>
              </a:r>
              <a:r>
                <a:rPr lang="tr-TR" sz="2800" b="1" kern="1200" dirty="0">
                  <a:solidFill>
                    <a:schemeClr val="tx1"/>
                  </a:solidFill>
                </a:rPr>
                <a:t> </a:t>
              </a:r>
              <a:r>
                <a:rPr lang="tr-TR" sz="2800" b="1" kern="1200" dirty="0" err="1">
                  <a:solidFill>
                    <a:schemeClr val="tx1"/>
                  </a:solidFill>
                </a:rPr>
                <a:t>damage</a:t>
              </a:r>
              <a:endParaRPr lang="tr-TR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17 Grup"/>
          <p:cNvGrpSpPr/>
          <p:nvPr/>
        </p:nvGrpSpPr>
        <p:grpSpPr>
          <a:xfrm>
            <a:off x="779482" y="3877153"/>
            <a:ext cx="2520000" cy="1440000"/>
            <a:chOff x="2417783" y="3270922"/>
            <a:chExt cx="1192753" cy="1192753"/>
          </a:xfrm>
        </p:grpSpPr>
        <p:sp>
          <p:nvSpPr>
            <p:cNvPr id="22" name="21 Oval"/>
            <p:cNvSpPr/>
            <p:nvPr/>
          </p:nvSpPr>
          <p:spPr>
            <a:xfrm>
              <a:off x="2417783" y="3270922"/>
              <a:ext cx="1192753" cy="119275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1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7"/>
            <p:cNvSpPr/>
            <p:nvPr/>
          </p:nvSpPr>
          <p:spPr>
            <a:xfrm>
              <a:off x="2592458" y="3445597"/>
              <a:ext cx="843403" cy="843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err="1">
                  <a:solidFill>
                    <a:schemeClr val="tx1"/>
                  </a:solidFill>
                </a:rPr>
                <a:t>External</a:t>
              </a:r>
              <a:r>
                <a:rPr lang="tr-TR" sz="2800" b="1" kern="1200" dirty="0">
                  <a:solidFill>
                    <a:schemeClr val="tx1"/>
                  </a:solidFill>
                </a:rPr>
                <a:t> </a:t>
              </a:r>
              <a:r>
                <a:rPr lang="tr-TR" sz="2800" b="1" kern="1200" dirty="0" err="1">
                  <a:solidFill>
                    <a:schemeClr val="tx1"/>
                  </a:solidFill>
                </a:rPr>
                <a:t>corrosion</a:t>
              </a:r>
              <a:endParaRPr lang="tr-TR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18 Grup"/>
          <p:cNvGrpSpPr/>
          <p:nvPr/>
        </p:nvGrpSpPr>
        <p:grpSpPr>
          <a:xfrm>
            <a:off x="789546" y="1741782"/>
            <a:ext cx="2520000" cy="1440000"/>
            <a:chOff x="1761097" y="1249851"/>
            <a:chExt cx="1192753" cy="1192753"/>
          </a:xfrm>
        </p:grpSpPr>
        <p:sp>
          <p:nvSpPr>
            <p:cNvPr id="20" name="19 Oval"/>
            <p:cNvSpPr/>
            <p:nvPr/>
          </p:nvSpPr>
          <p:spPr>
            <a:xfrm>
              <a:off x="1761097" y="1249851"/>
              <a:ext cx="1192753" cy="119275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9"/>
            <p:cNvSpPr/>
            <p:nvPr/>
          </p:nvSpPr>
          <p:spPr>
            <a:xfrm>
              <a:off x="1935772" y="1424526"/>
              <a:ext cx="843403" cy="843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err="1">
                  <a:solidFill>
                    <a:schemeClr val="tx1"/>
                  </a:solidFill>
                </a:rPr>
                <a:t>Sulphur</a:t>
              </a:r>
              <a:r>
                <a:rPr lang="tr-TR" sz="2800" b="1" kern="1200" dirty="0">
                  <a:solidFill>
                    <a:schemeClr val="tx1"/>
                  </a:solidFill>
                </a:rPr>
                <a:t> </a:t>
              </a:r>
              <a:r>
                <a:rPr lang="tr-TR" sz="2800" b="1" kern="1200" dirty="0" err="1">
                  <a:solidFill>
                    <a:schemeClr val="tx1"/>
                  </a:solidFill>
                </a:rPr>
                <a:t>staining</a:t>
              </a:r>
              <a:r>
                <a:rPr lang="tr-TR" sz="2800" b="1" kern="1200" dirty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Use</a:t>
            </a:r>
            <a:r>
              <a:rPr lang="tr-TR" b="1" dirty="0"/>
              <a:t> of </a:t>
            </a:r>
            <a:r>
              <a:rPr lang="tr-TR" b="1" dirty="0" err="1"/>
              <a:t>lacquers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b="1" dirty="0" err="1">
                <a:solidFill>
                  <a:srgbClr val="0000FF"/>
                </a:solidFill>
              </a:rPr>
              <a:t>In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order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to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prevent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chemical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reactions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between</a:t>
            </a:r>
            <a:r>
              <a:rPr lang="tr-TR" sz="2800" b="1" dirty="0">
                <a:solidFill>
                  <a:srgbClr val="0000FF"/>
                </a:solidFill>
              </a:rPr>
              <a:t> metal can </a:t>
            </a:r>
            <a:r>
              <a:rPr lang="tr-TR" sz="2800" b="1" dirty="0" err="1">
                <a:solidFill>
                  <a:srgbClr val="0000FF"/>
                </a:solidFill>
              </a:rPr>
              <a:t>and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food</a:t>
            </a:r>
            <a:r>
              <a:rPr lang="tr-TR" sz="2800" b="1" dirty="0">
                <a:solidFill>
                  <a:srgbClr val="0000FF"/>
                </a:solidFill>
              </a:rPr>
              <a:t>,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can is </a:t>
            </a:r>
            <a:r>
              <a:rPr lang="tr-TR" sz="2800" b="1" dirty="0" err="1">
                <a:solidFill>
                  <a:srgbClr val="0000FF"/>
                </a:solidFill>
              </a:rPr>
              <a:t>coated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with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some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lacquers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dirty="0"/>
              <a:t> </a:t>
            </a:r>
            <a:r>
              <a:rPr lang="tr-TR" sz="2800" dirty="0" err="1"/>
              <a:t>such</a:t>
            </a:r>
            <a:r>
              <a:rPr lang="tr-TR" sz="2800" dirty="0"/>
              <a:t> as;</a:t>
            </a:r>
          </a:p>
          <a:p>
            <a:pPr lvl="1"/>
            <a:r>
              <a:rPr lang="tr-TR" sz="2800" dirty="0" err="1"/>
              <a:t>Epoxy</a:t>
            </a:r>
            <a:r>
              <a:rPr lang="tr-TR" sz="2800" dirty="0"/>
              <a:t> </a:t>
            </a:r>
            <a:r>
              <a:rPr lang="tr-TR" sz="2800" dirty="0" err="1"/>
              <a:t>phenolic</a:t>
            </a:r>
            <a:r>
              <a:rPr lang="tr-TR" sz="2800" dirty="0"/>
              <a:t> </a:t>
            </a:r>
            <a:r>
              <a:rPr lang="tr-TR" sz="2800" dirty="0" err="1"/>
              <a:t>group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oleoresinous</a:t>
            </a:r>
            <a:r>
              <a:rPr lang="tr-TR" sz="2800" dirty="0"/>
              <a:t> </a:t>
            </a:r>
            <a:r>
              <a:rPr lang="tr-TR" sz="2800" dirty="0" err="1"/>
              <a:t>group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suitable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meat</a:t>
            </a:r>
            <a:r>
              <a:rPr lang="tr-TR" sz="2800" dirty="0"/>
              <a:t>, </a:t>
            </a:r>
            <a:r>
              <a:rPr lang="tr-TR" sz="2800" dirty="0" err="1"/>
              <a:t>fish</a:t>
            </a:r>
            <a:r>
              <a:rPr lang="tr-TR" sz="2800" dirty="0"/>
              <a:t>, </a:t>
            </a:r>
            <a:r>
              <a:rPr lang="tr-TR" sz="2800" dirty="0" err="1"/>
              <a:t>vegetable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fruits</a:t>
            </a:r>
            <a:endParaRPr lang="tr-TR" sz="2800" dirty="0"/>
          </a:p>
          <a:p>
            <a:pPr lvl="1"/>
            <a:r>
              <a:rPr lang="tr-TR" sz="2800" dirty="0" err="1"/>
              <a:t>Vinyl</a:t>
            </a:r>
            <a:r>
              <a:rPr lang="tr-TR" sz="2800" dirty="0"/>
              <a:t> </a:t>
            </a:r>
            <a:r>
              <a:rPr lang="tr-TR" sz="2800" dirty="0" err="1"/>
              <a:t>resins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dry</a:t>
            </a:r>
            <a:r>
              <a:rPr lang="tr-TR" sz="2800" dirty="0"/>
              <a:t> </a:t>
            </a:r>
            <a:r>
              <a:rPr lang="tr-TR" sz="2800" dirty="0" err="1"/>
              <a:t>products</a:t>
            </a:r>
            <a:r>
              <a:rPr lang="tr-TR" sz="2800" dirty="0"/>
              <a:t> </a:t>
            </a:r>
            <a:r>
              <a:rPr lang="tr-TR" sz="2800" dirty="0" err="1"/>
              <a:t>such</a:t>
            </a:r>
            <a:r>
              <a:rPr lang="tr-TR" sz="2800" dirty="0"/>
              <a:t> as </a:t>
            </a:r>
            <a:r>
              <a:rPr lang="tr-TR" sz="2800" dirty="0" err="1"/>
              <a:t>biscuits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powders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also</a:t>
            </a:r>
            <a:r>
              <a:rPr lang="tr-TR" sz="2800" dirty="0"/>
              <a:t> </a:t>
            </a: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drinks</a:t>
            </a:r>
            <a:endParaRPr lang="tr-TR" sz="2800" dirty="0"/>
          </a:p>
          <a:p>
            <a:pPr lvl="1"/>
            <a:r>
              <a:rPr lang="tr-TR" sz="2800" dirty="0" err="1"/>
              <a:t>Organosol</a:t>
            </a:r>
            <a:r>
              <a:rPr lang="tr-TR" sz="2800" dirty="0"/>
              <a:t> </a:t>
            </a:r>
            <a:r>
              <a:rPr lang="tr-TR" sz="2800" dirty="0" err="1"/>
              <a:t>groups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found</a:t>
            </a:r>
            <a:r>
              <a:rPr lang="tr-TR" sz="2800" dirty="0"/>
              <a:t> in </a:t>
            </a:r>
            <a:r>
              <a:rPr lang="tr-TR" sz="2800" dirty="0" err="1"/>
              <a:t>application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beverage</a:t>
            </a:r>
            <a:r>
              <a:rPr lang="tr-TR" sz="2800" dirty="0"/>
              <a:t> </a:t>
            </a:r>
            <a:r>
              <a:rPr lang="tr-TR" sz="2800" dirty="0" err="1"/>
              <a:t>cans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Troubles</a:t>
            </a:r>
            <a:r>
              <a:rPr lang="tr-TR" b="1" dirty="0"/>
              <a:t> in </a:t>
            </a:r>
            <a:r>
              <a:rPr lang="tr-TR" b="1" dirty="0" err="1"/>
              <a:t>canned</a:t>
            </a:r>
            <a:r>
              <a:rPr lang="tr-TR" b="1" dirty="0"/>
              <a:t> </a:t>
            </a:r>
            <a:r>
              <a:rPr lang="tr-TR" b="1" dirty="0" err="1"/>
              <a:t>foods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b="1" dirty="0" err="1">
                <a:solidFill>
                  <a:srgbClr val="0000FF"/>
                </a:solidFill>
              </a:rPr>
              <a:t>Mechanical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damage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caused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by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poor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transportation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or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manufacturing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fault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results</a:t>
            </a:r>
            <a:r>
              <a:rPr lang="tr-TR" sz="2800" b="1" dirty="0">
                <a:solidFill>
                  <a:srgbClr val="0000FF"/>
                </a:solidFill>
              </a:rPr>
              <a:t> in </a:t>
            </a:r>
            <a:r>
              <a:rPr lang="tr-TR" sz="2800" b="1" dirty="0" err="1">
                <a:solidFill>
                  <a:srgbClr val="0000FF"/>
                </a:solidFill>
              </a:rPr>
              <a:t>cracking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internal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lacquer</a:t>
            </a:r>
            <a:endParaRPr lang="tr-TR" sz="2800" b="1" dirty="0">
              <a:solidFill>
                <a:srgbClr val="0000FF"/>
              </a:solidFill>
            </a:endParaRPr>
          </a:p>
          <a:p>
            <a:endParaRPr lang="tr-TR" sz="2800" dirty="0"/>
          </a:p>
          <a:p>
            <a:r>
              <a:rPr lang="tr-TR" sz="2800" dirty="0" err="1"/>
              <a:t>In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case</a:t>
            </a:r>
            <a:r>
              <a:rPr lang="tr-TR" sz="2800" dirty="0"/>
              <a:t> of </a:t>
            </a:r>
            <a:r>
              <a:rPr lang="tr-TR" sz="2800" dirty="0" err="1"/>
              <a:t>damaged</a:t>
            </a:r>
            <a:r>
              <a:rPr lang="tr-TR" sz="2800" dirty="0"/>
              <a:t> </a:t>
            </a:r>
            <a:r>
              <a:rPr lang="tr-TR" sz="2800" dirty="0" err="1"/>
              <a:t>lacquer</a:t>
            </a:r>
            <a:r>
              <a:rPr lang="tr-TR" sz="2800" dirty="0"/>
              <a:t>, </a:t>
            </a:r>
            <a:r>
              <a:rPr lang="tr-TR" sz="2800" b="1" dirty="0"/>
              <a:t>tin start 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dissolve</a:t>
            </a:r>
            <a:r>
              <a:rPr lang="tr-TR" sz="2800" b="1" dirty="0"/>
              <a:t> </a:t>
            </a:r>
            <a:r>
              <a:rPr lang="tr-TR" sz="2800" dirty="0" err="1"/>
              <a:t>slowly</a:t>
            </a:r>
            <a:r>
              <a:rPr lang="tr-TR" sz="2800" dirty="0"/>
              <a:t> </a:t>
            </a:r>
            <a:r>
              <a:rPr lang="tr-TR" sz="2800" dirty="0" err="1"/>
              <a:t>into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product</a:t>
            </a:r>
            <a:r>
              <a:rPr lang="tr-TR" sz="2800" dirty="0"/>
              <a:t>. </a:t>
            </a:r>
            <a:r>
              <a:rPr lang="tr-TR" sz="2800" b="1" dirty="0" err="1">
                <a:solidFill>
                  <a:srgbClr val="C00000"/>
                </a:solidFill>
              </a:rPr>
              <a:t>Dissolution</a:t>
            </a:r>
            <a:r>
              <a:rPr lang="tr-TR" sz="2800" b="1" dirty="0">
                <a:solidFill>
                  <a:srgbClr val="C00000"/>
                </a:solidFill>
              </a:rPr>
              <a:t> rate </a:t>
            </a:r>
            <a:r>
              <a:rPr lang="tr-TR" sz="2800" b="1" dirty="0" err="1">
                <a:solidFill>
                  <a:srgbClr val="C00000"/>
                </a:solidFill>
              </a:rPr>
              <a:t>increases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depending</a:t>
            </a:r>
            <a:r>
              <a:rPr lang="tr-TR" sz="2800" b="1" dirty="0">
                <a:solidFill>
                  <a:srgbClr val="C00000"/>
                </a:solidFill>
              </a:rPr>
              <a:t> on </a:t>
            </a:r>
            <a:r>
              <a:rPr lang="tr-TR" sz="2800" b="1" dirty="0" err="1">
                <a:solidFill>
                  <a:srgbClr val="C00000"/>
                </a:solidFill>
              </a:rPr>
              <a:t>increased</a:t>
            </a:r>
            <a:r>
              <a:rPr lang="tr-TR" sz="2800" b="1" dirty="0">
                <a:solidFill>
                  <a:srgbClr val="C00000"/>
                </a:solidFill>
              </a:rPr>
              <a:t> time, </a:t>
            </a:r>
            <a:r>
              <a:rPr lang="tr-TR" sz="2800" b="1" dirty="0" err="1">
                <a:solidFill>
                  <a:srgbClr val="C00000"/>
                </a:solidFill>
              </a:rPr>
              <a:t>increased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temperature</a:t>
            </a:r>
            <a:r>
              <a:rPr lang="tr-TR" sz="2800" b="1" dirty="0">
                <a:solidFill>
                  <a:srgbClr val="C00000"/>
                </a:solidFill>
              </a:rPr>
              <a:t>, </a:t>
            </a:r>
            <a:r>
              <a:rPr lang="tr-TR" sz="2800" b="1" dirty="0" err="1">
                <a:solidFill>
                  <a:srgbClr val="C00000"/>
                </a:solidFill>
              </a:rPr>
              <a:t>exposure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area</a:t>
            </a:r>
            <a:r>
              <a:rPr lang="tr-TR" sz="2800" b="1" dirty="0">
                <a:solidFill>
                  <a:srgbClr val="C00000"/>
                </a:solidFill>
              </a:rPr>
              <a:t>, tin </a:t>
            </a:r>
            <a:r>
              <a:rPr lang="tr-TR" sz="2800" b="1" dirty="0" err="1">
                <a:solidFill>
                  <a:srgbClr val="C00000"/>
                </a:solidFill>
              </a:rPr>
              <a:t>coating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with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thin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thickness</a:t>
            </a:r>
            <a:r>
              <a:rPr lang="tr-TR" sz="2800" b="1" dirty="0">
                <a:solidFill>
                  <a:srgbClr val="C00000"/>
                </a:solidFill>
              </a:rPr>
              <a:t>, </a:t>
            </a:r>
            <a:r>
              <a:rPr lang="tr-TR" sz="2800" b="1" dirty="0" err="1">
                <a:solidFill>
                  <a:srgbClr val="C00000"/>
                </a:solidFill>
              </a:rPr>
              <a:t>the</a:t>
            </a:r>
            <a:r>
              <a:rPr lang="tr-TR" sz="2800" b="1" dirty="0">
                <a:solidFill>
                  <a:srgbClr val="C00000"/>
                </a:solidFill>
              </a:rPr>
              <a:t> presence of </a:t>
            </a:r>
            <a:r>
              <a:rPr lang="tr-TR" sz="2800" b="1" dirty="0" err="1">
                <a:solidFill>
                  <a:srgbClr val="C00000"/>
                </a:solidFill>
              </a:rPr>
              <a:t>high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acidic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foods</a:t>
            </a:r>
            <a:endParaRPr lang="tr-T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Troubles</a:t>
            </a:r>
            <a:r>
              <a:rPr lang="tr-TR" b="1" dirty="0"/>
              <a:t> in </a:t>
            </a:r>
            <a:r>
              <a:rPr lang="tr-TR" b="1" dirty="0" err="1"/>
              <a:t>canned</a:t>
            </a:r>
            <a:r>
              <a:rPr lang="tr-TR" b="1" dirty="0"/>
              <a:t> </a:t>
            </a:r>
            <a:r>
              <a:rPr lang="tr-TR" b="1" dirty="0" err="1"/>
              <a:t>foods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2667000" cy="365125"/>
          </a:xfrm>
        </p:spPr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09600" y="64196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19100" y="1600200"/>
            <a:ext cx="8346948" cy="4495800"/>
          </a:xfrm>
        </p:spPr>
        <p:txBody>
          <a:bodyPr>
            <a:noAutofit/>
          </a:bodyPr>
          <a:lstStyle/>
          <a:p>
            <a:r>
              <a:rPr lang="tr-TR" sz="2800" dirty="0" err="1"/>
              <a:t>Corrosion</a:t>
            </a:r>
            <a:r>
              <a:rPr lang="tr-TR" sz="2800" dirty="0"/>
              <a:t> in </a:t>
            </a:r>
            <a:r>
              <a:rPr lang="tr-TR" sz="2800" dirty="0" err="1"/>
              <a:t>steel</a:t>
            </a:r>
            <a:r>
              <a:rPr lang="tr-TR" sz="2800" dirty="0"/>
              <a:t> </a:t>
            </a:r>
            <a:r>
              <a:rPr lang="tr-TR" sz="2800" dirty="0" err="1"/>
              <a:t>base</a:t>
            </a:r>
            <a:r>
              <a:rPr lang="tr-TR" sz="2800" dirty="0"/>
              <a:t> </a:t>
            </a:r>
            <a:r>
              <a:rPr lang="tr-TR" sz="2800" dirty="0" err="1"/>
              <a:t>starts</a:t>
            </a:r>
            <a:r>
              <a:rPr lang="tr-TR" sz="2800" dirty="0"/>
              <a:t> </a:t>
            </a:r>
            <a:r>
              <a:rPr lang="tr-TR" sz="2800" dirty="0" err="1"/>
              <a:t>towards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end</a:t>
            </a:r>
            <a:r>
              <a:rPr lang="tr-TR" sz="2800" dirty="0"/>
              <a:t> of tin </a:t>
            </a:r>
            <a:r>
              <a:rPr lang="tr-TR" sz="2800" dirty="0" err="1"/>
              <a:t>corrosion</a:t>
            </a:r>
            <a:endParaRPr lang="tr-TR" sz="2800" dirty="0"/>
          </a:p>
          <a:p>
            <a:r>
              <a:rPr lang="tr-TR" sz="2800" b="1" dirty="0" err="1">
                <a:solidFill>
                  <a:srgbClr val="C00000"/>
                </a:solidFill>
              </a:rPr>
              <a:t>Corrosion</a:t>
            </a:r>
            <a:r>
              <a:rPr lang="tr-TR" sz="2800" b="1" dirty="0">
                <a:solidFill>
                  <a:srgbClr val="C00000"/>
                </a:solidFill>
              </a:rPr>
              <a:t> in </a:t>
            </a:r>
            <a:r>
              <a:rPr lang="tr-TR" sz="2800" b="1" dirty="0" err="1">
                <a:solidFill>
                  <a:srgbClr val="C00000"/>
                </a:solidFill>
              </a:rPr>
              <a:t>steel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results</a:t>
            </a:r>
            <a:r>
              <a:rPr lang="tr-TR" sz="2800" b="1" dirty="0">
                <a:solidFill>
                  <a:srgbClr val="C00000"/>
                </a:solidFill>
              </a:rPr>
              <a:t> in </a:t>
            </a:r>
            <a:r>
              <a:rPr lang="tr-TR" sz="2800" b="1" dirty="0" err="1">
                <a:solidFill>
                  <a:srgbClr val="C00000"/>
                </a:solidFill>
              </a:rPr>
              <a:t>releasing</a:t>
            </a:r>
            <a:r>
              <a:rPr lang="tr-TR" sz="2800" b="1" dirty="0">
                <a:solidFill>
                  <a:srgbClr val="C00000"/>
                </a:solidFill>
              </a:rPr>
              <a:t> of </a:t>
            </a:r>
            <a:r>
              <a:rPr lang="tr-TR" sz="2800" b="1" dirty="0" err="1">
                <a:solidFill>
                  <a:srgbClr val="C00000"/>
                </a:solidFill>
              </a:rPr>
              <a:t>iron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into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the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food</a:t>
            </a:r>
            <a:r>
              <a:rPr lang="tr-TR" sz="2800" b="1" dirty="0">
                <a:solidFill>
                  <a:srgbClr val="C00000"/>
                </a:solidFill>
              </a:rPr>
              <a:t>, </a:t>
            </a:r>
            <a:r>
              <a:rPr lang="tr-TR" sz="2800" b="1" dirty="0" err="1">
                <a:solidFill>
                  <a:srgbClr val="C00000"/>
                </a:solidFill>
              </a:rPr>
              <a:t>changes</a:t>
            </a:r>
            <a:r>
              <a:rPr lang="tr-TR" sz="2800" b="1" dirty="0">
                <a:solidFill>
                  <a:srgbClr val="C00000"/>
                </a:solidFill>
              </a:rPr>
              <a:t> in </a:t>
            </a:r>
            <a:r>
              <a:rPr lang="tr-TR" sz="2800" b="1" dirty="0" err="1">
                <a:solidFill>
                  <a:srgbClr val="C00000"/>
                </a:solidFill>
              </a:rPr>
              <a:t>color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and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flavor</a:t>
            </a:r>
            <a:r>
              <a:rPr lang="tr-TR" sz="2800" b="1" dirty="0">
                <a:solidFill>
                  <a:srgbClr val="C00000"/>
                </a:solidFill>
              </a:rPr>
              <a:t> (e.g. </a:t>
            </a:r>
            <a:r>
              <a:rPr lang="tr-TR" sz="2800" b="1" dirty="0" err="1">
                <a:solidFill>
                  <a:srgbClr val="C00000"/>
                </a:solidFill>
              </a:rPr>
              <a:t>metalic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taste</a:t>
            </a:r>
            <a:r>
              <a:rPr lang="tr-TR" sz="2800" b="1" dirty="0">
                <a:solidFill>
                  <a:srgbClr val="C00000"/>
                </a:solidFill>
              </a:rPr>
              <a:t>)</a:t>
            </a:r>
          </a:p>
          <a:p>
            <a:endParaRPr lang="tr-TR" sz="1200" dirty="0"/>
          </a:p>
          <a:p>
            <a:r>
              <a:rPr lang="tr-TR" sz="2800" b="1" dirty="0" err="1"/>
              <a:t>External</a:t>
            </a:r>
            <a:r>
              <a:rPr lang="tr-TR" sz="2800" b="1" dirty="0"/>
              <a:t> </a:t>
            </a:r>
            <a:r>
              <a:rPr lang="tr-TR" sz="2800" b="1" dirty="0" err="1"/>
              <a:t>corrosion</a:t>
            </a:r>
            <a:r>
              <a:rPr lang="tr-TR" sz="2800" b="1" dirty="0"/>
              <a:t> </a:t>
            </a:r>
            <a:r>
              <a:rPr lang="tr-TR" sz="2800" dirty="0"/>
              <a:t>is </a:t>
            </a:r>
            <a:r>
              <a:rPr lang="tr-TR" sz="2800" dirty="0" err="1"/>
              <a:t>caused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moisture</a:t>
            </a:r>
            <a:r>
              <a:rPr lang="tr-TR" sz="2800" dirty="0"/>
              <a:t> </a:t>
            </a:r>
            <a:r>
              <a:rPr lang="tr-TR" sz="2800" dirty="0" err="1"/>
              <a:t>condensation</a:t>
            </a:r>
            <a:r>
              <a:rPr lang="tr-TR" sz="2800" dirty="0"/>
              <a:t>, </a:t>
            </a:r>
            <a:r>
              <a:rPr lang="tr-TR" sz="2800" dirty="0" err="1"/>
              <a:t>physically</a:t>
            </a:r>
            <a:r>
              <a:rPr lang="tr-TR" sz="2800" dirty="0"/>
              <a:t> </a:t>
            </a:r>
            <a:r>
              <a:rPr lang="tr-TR" sz="2800" dirty="0" err="1"/>
              <a:t>damaged</a:t>
            </a:r>
            <a:r>
              <a:rPr lang="tr-TR" sz="2800" dirty="0"/>
              <a:t> of </a:t>
            </a:r>
            <a:r>
              <a:rPr lang="tr-TR" sz="2800" dirty="0" err="1"/>
              <a:t>external</a:t>
            </a:r>
            <a:r>
              <a:rPr lang="tr-TR" sz="2800" dirty="0"/>
              <a:t> </a:t>
            </a:r>
            <a:r>
              <a:rPr lang="tr-TR" sz="2800" dirty="0" err="1"/>
              <a:t>coating</a:t>
            </a:r>
            <a:r>
              <a:rPr lang="tr-TR" sz="2800" dirty="0"/>
              <a:t>, </a:t>
            </a:r>
            <a:r>
              <a:rPr lang="tr-TR" sz="2800" dirty="0" err="1"/>
              <a:t>poor</a:t>
            </a:r>
            <a:r>
              <a:rPr lang="tr-TR" sz="2800" dirty="0"/>
              <a:t> </a:t>
            </a:r>
            <a:r>
              <a:rPr lang="tr-TR" sz="2800" dirty="0" err="1"/>
              <a:t>drying</a:t>
            </a:r>
            <a:r>
              <a:rPr lang="tr-TR" sz="2800" dirty="0"/>
              <a:t> </a:t>
            </a:r>
            <a:r>
              <a:rPr lang="tr-TR" sz="2800" dirty="0" err="1"/>
              <a:t>conditions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leakage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neighbouring</a:t>
            </a:r>
            <a:r>
              <a:rPr lang="tr-TR" sz="2800" dirty="0"/>
              <a:t> </a:t>
            </a:r>
            <a:r>
              <a:rPr lang="tr-TR" sz="2800" dirty="0" err="1"/>
              <a:t>cans</a:t>
            </a:r>
            <a:endParaRPr lang="tr-TR" sz="2800" dirty="0"/>
          </a:p>
          <a:p>
            <a:r>
              <a:rPr lang="tr-TR" sz="2800" b="1" dirty="0" err="1">
                <a:solidFill>
                  <a:srgbClr val="0000FF"/>
                </a:solidFill>
              </a:rPr>
              <a:t>External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corrosion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simply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begins</a:t>
            </a:r>
            <a:r>
              <a:rPr lang="tr-TR" sz="2800" b="1" dirty="0">
                <a:solidFill>
                  <a:srgbClr val="0000FF"/>
                </a:solidFill>
              </a:rPr>
              <a:t> at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weakest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point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can (</a:t>
            </a:r>
            <a:r>
              <a:rPr lang="tr-TR" sz="2800" b="1" dirty="0" err="1">
                <a:solidFill>
                  <a:srgbClr val="0000FF"/>
                </a:solidFill>
              </a:rPr>
              <a:t>seam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points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and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opening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tools</a:t>
            </a:r>
            <a:r>
              <a:rPr lang="tr-TR" sz="2800" b="1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Troubles</a:t>
            </a:r>
            <a:r>
              <a:rPr lang="tr-TR" b="1" dirty="0"/>
              <a:t> in </a:t>
            </a:r>
            <a:r>
              <a:rPr lang="tr-TR" b="1" dirty="0" err="1"/>
              <a:t>canned</a:t>
            </a:r>
            <a:r>
              <a:rPr lang="tr-TR" b="1" dirty="0"/>
              <a:t> </a:t>
            </a:r>
            <a:r>
              <a:rPr lang="tr-TR" b="1" dirty="0" err="1"/>
              <a:t>foods</a:t>
            </a:r>
            <a:r>
              <a:rPr lang="tr-TR" b="1" dirty="0"/>
              <a:t>                 (</a:t>
            </a:r>
            <a:r>
              <a:rPr lang="tr-TR" b="1" dirty="0" err="1"/>
              <a:t>sulphur</a:t>
            </a:r>
            <a:r>
              <a:rPr lang="tr-TR" b="1" dirty="0"/>
              <a:t> </a:t>
            </a:r>
            <a:r>
              <a:rPr lang="tr-TR" b="1" dirty="0" err="1"/>
              <a:t>staining</a:t>
            </a:r>
            <a:r>
              <a:rPr lang="tr-TR" b="1" dirty="0"/>
              <a:t>)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42900" y="1600200"/>
            <a:ext cx="8572500" cy="4495800"/>
          </a:xfrm>
        </p:spPr>
        <p:txBody>
          <a:bodyPr>
            <a:noAutofit/>
          </a:bodyPr>
          <a:lstStyle/>
          <a:p>
            <a:r>
              <a:rPr lang="tr-TR" sz="2600" b="1" dirty="0" err="1"/>
              <a:t>Sulphur</a:t>
            </a:r>
            <a:r>
              <a:rPr lang="tr-TR" sz="2600" b="1" dirty="0"/>
              <a:t> </a:t>
            </a:r>
            <a:r>
              <a:rPr lang="tr-TR" sz="2600" b="1" dirty="0" err="1"/>
              <a:t>staining</a:t>
            </a:r>
            <a:r>
              <a:rPr lang="tr-TR" sz="2600" b="1" dirty="0"/>
              <a:t> </a:t>
            </a:r>
            <a:r>
              <a:rPr lang="tr-TR" sz="2600" dirty="0"/>
              <a:t>is </a:t>
            </a:r>
            <a:r>
              <a:rPr lang="tr-TR" sz="2600" dirty="0" err="1"/>
              <a:t>formed</a:t>
            </a:r>
            <a:r>
              <a:rPr lang="tr-TR" sz="2600" dirty="0"/>
              <a:t> </a:t>
            </a:r>
            <a:r>
              <a:rPr lang="tr-TR" sz="2600" dirty="0" err="1"/>
              <a:t>via</a:t>
            </a:r>
            <a:r>
              <a:rPr lang="tr-TR" sz="2600" dirty="0"/>
              <a:t> a </a:t>
            </a:r>
            <a:r>
              <a:rPr lang="tr-TR" sz="2600" dirty="0" err="1"/>
              <a:t>reaction</a:t>
            </a:r>
            <a:r>
              <a:rPr lang="tr-TR" sz="2600" dirty="0"/>
              <a:t> </a:t>
            </a:r>
            <a:r>
              <a:rPr lang="tr-TR" sz="2600" dirty="0" err="1"/>
              <a:t>between</a:t>
            </a:r>
            <a:r>
              <a:rPr lang="tr-TR" sz="2600" dirty="0"/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iron</a:t>
            </a:r>
            <a:r>
              <a:rPr lang="tr-TR" sz="2600" b="1" dirty="0">
                <a:solidFill>
                  <a:srgbClr val="0000FF"/>
                </a:solidFill>
              </a:rPr>
              <a:t>, </a:t>
            </a:r>
            <a:r>
              <a:rPr lang="tr-TR" sz="2600" b="1" dirty="0" err="1">
                <a:solidFill>
                  <a:srgbClr val="0000FF"/>
                </a:solidFill>
              </a:rPr>
              <a:t>comes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from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steel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part</a:t>
            </a:r>
            <a:r>
              <a:rPr lang="tr-TR" sz="2600" b="1" dirty="0">
                <a:solidFill>
                  <a:srgbClr val="0000FF"/>
                </a:solidFill>
              </a:rPr>
              <a:t> of a can</a:t>
            </a:r>
            <a:r>
              <a:rPr lang="tr-TR" sz="2600" dirty="0"/>
              <a:t>,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sulphur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compounds</a:t>
            </a:r>
            <a:r>
              <a:rPr lang="tr-TR" sz="2600" b="1" dirty="0">
                <a:solidFill>
                  <a:srgbClr val="C00000"/>
                </a:solidFill>
              </a:rPr>
              <a:t>, </a:t>
            </a:r>
            <a:r>
              <a:rPr lang="tr-TR" sz="2600" b="1" dirty="0" err="1">
                <a:solidFill>
                  <a:srgbClr val="C00000"/>
                </a:solidFill>
              </a:rPr>
              <a:t>comes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from</a:t>
            </a:r>
            <a:r>
              <a:rPr lang="tr-TR" sz="2600" b="1" dirty="0">
                <a:solidFill>
                  <a:srgbClr val="C00000"/>
                </a:solidFill>
              </a:rPr>
              <a:t> protein-</a:t>
            </a:r>
            <a:r>
              <a:rPr lang="tr-TR" sz="2600" b="1" dirty="0" err="1">
                <a:solidFill>
                  <a:srgbClr val="C00000"/>
                </a:solidFill>
              </a:rPr>
              <a:t>rich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foods</a:t>
            </a:r>
            <a:r>
              <a:rPr lang="tr-TR" sz="2600" b="1" dirty="0">
                <a:solidFill>
                  <a:srgbClr val="C00000"/>
                </a:solidFill>
              </a:rPr>
              <a:t>,</a:t>
            </a:r>
            <a:r>
              <a:rPr lang="tr-TR" sz="2600" dirty="0"/>
              <a:t> in </a:t>
            </a:r>
            <a:r>
              <a:rPr lang="tr-TR" sz="2600" dirty="0" err="1"/>
              <a:t>the</a:t>
            </a:r>
            <a:r>
              <a:rPr lang="tr-TR" sz="2600" dirty="0"/>
              <a:t> presence of </a:t>
            </a:r>
            <a:r>
              <a:rPr lang="tr-TR" sz="2600" dirty="0" err="1"/>
              <a:t>oxygen</a:t>
            </a:r>
            <a:r>
              <a:rPr lang="tr-TR" sz="2600" dirty="0"/>
              <a:t> </a:t>
            </a:r>
            <a:r>
              <a:rPr lang="tr-TR" sz="2600" dirty="0" err="1"/>
              <a:t>during</a:t>
            </a:r>
            <a:r>
              <a:rPr lang="tr-TR" sz="2600" dirty="0"/>
              <a:t> </a:t>
            </a:r>
            <a:r>
              <a:rPr lang="tr-TR" sz="2600" dirty="0" err="1"/>
              <a:t>processing</a:t>
            </a:r>
            <a:r>
              <a:rPr lang="tr-TR" sz="2600" dirty="0"/>
              <a:t> </a:t>
            </a:r>
          </a:p>
          <a:p>
            <a:r>
              <a:rPr lang="tr-TR" sz="2600" dirty="0" err="1"/>
              <a:t>This</a:t>
            </a:r>
            <a:r>
              <a:rPr lang="tr-TR" sz="2600" dirty="0"/>
              <a:t> </a:t>
            </a:r>
            <a:r>
              <a:rPr lang="tr-TR" sz="2600" dirty="0" err="1"/>
              <a:t>reactions</a:t>
            </a:r>
            <a:r>
              <a:rPr lang="tr-TR" sz="2600" dirty="0"/>
              <a:t> </a:t>
            </a:r>
            <a:r>
              <a:rPr lang="tr-TR" sz="2600" dirty="0" err="1"/>
              <a:t>results</a:t>
            </a:r>
            <a:r>
              <a:rPr lang="tr-TR" sz="2600" dirty="0"/>
              <a:t> in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b="1" dirty="0" err="1"/>
              <a:t>formation</a:t>
            </a:r>
            <a:r>
              <a:rPr lang="tr-TR" sz="2600" b="1" dirty="0"/>
              <a:t> of </a:t>
            </a:r>
            <a:r>
              <a:rPr lang="tr-TR" sz="2600" b="1" dirty="0" err="1"/>
              <a:t>blue</a:t>
            </a:r>
            <a:r>
              <a:rPr lang="tr-TR" sz="2600" b="1" dirty="0"/>
              <a:t>-</a:t>
            </a:r>
            <a:r>
              <a:rPr lang="tr-TR" sz="2600" b="1" dirty="0" err="1"/>
              <a:t>black</a:t>
            </a:r>
            <a:r>
              <a:rPr lang="tr-TR" sz="2600" b="1" dirty="0"/>
              <a:t> </a:t>
            </a:r>
            <a:r>
              <a:rPr lang="tr-TR" sz="2600" b="1" dirty="0" err="1"/>
              <a:t>or</a:t>
            </a:r>
            <a:r>
              <a:rPr lang="tr-TR" sz="2600" b="1" dirty="0"/>
              <a:t> </a:t>
            </a:r>
            <a:r>
              <a:rPr lang="tr-TR" sz="2600" b="1" dirty="0" err="1"/>
              <a:t>brown</a:t>
            </a:r>
            <a:r>
              <a:rPr lang="tr-TR" sz="2600" b="1" dirty="0"/>
              <a:t> </a:t>
            </a:r>
            <a:r>
              <a:rPr lang="tr-TR" sz="2600" b="1" dirty="0" err="1"/>
              <a:t>points</a:t>
            </a:r>
            <a:r>
              <a:rPr lang="tr-TR" sz="2600" dirty="0"/>
              <a:t> inside </a:t>
            </a:r>
            <a:r>
              <a:rPr lang="tr-TR" sz="2600" dirty="0" err="1"/>
              <a:t>the</a:t>
            </a:r>
            <a:r>
              <a:rPr lang="tr-TR" sz="2600" dirty="0"/>
              <a:t> can </a:t>
            </a:r>
          </a:p>
          <a:p>
            <a:r>
              <a:rPr lang="tr-TR" sz="2600" dirty="0" err="1"/>
              <a:t>It</a:t>
            </a:r>
            <a:r>
              <a:rPr lang="tr-TR" sz="2600" dirty="0"/>
              <a:t> is </a:t>
            </a:r>
            <a:r>
              <a:rPr lang="tr-TR" sz="2600" dirty="0" err="1"/>
              <a:t>seen</a:t>
            </a:r>
            <a:r>
              <a:rPr lang="tr-TR" sz="2600" dirty="0"/>
              <a:t> in </a:t>
            </a:r>
            <a:r>
              <a:rPr lang="tr-TR" sz="2600" dirty="0" err="1"/>
              <a:t>canned</a:t>
            </a:r>
            <a:r>
              <a:rPr lang="tr-TR" sz="2600" dirty="0"/>
              <a:t> </a:t>
            </a:r>
            <a:r>
              <a:rPr lang="tr-TR" sz="2600" dirty="0" err="1"/>
              <a:t>peas</a:t>
            </a:r>
            <a:r>
              <a:rPr lang="tr-TR" sz="2600" dirty="0"/>
              <a:t>, </a:t>
            </a:r>
            <a:r>
              <a:rPr lang="tr-TR" sz="2600" dirty="0" err="1"/>
              <a:t>sweet</a:t>
            </a:r>
            <a:r>
              <a:rPr lang="tr-TR" sz="2600" dirty="0"/>
              <a:t> </a:t>
            </a:r>
            <a:r>
              <a:rPr lang="tr-TR" sz="2600" dirty="0" err="1"/>
              <a:t>corn</a:t>
            </a:r>
            <a:r>
              <a:rPr lang="tr-TR" sz="2600" dirty="0"/>
              <a:t>, </a:t>
            </a:r>
            <a:r>
              <a:rPr lang="tr-TR" sz="2600" dirty="0" err="1"/>
              <a:t>meat</a:t>
            </a:r>
            <a:r>
              <a:rPr lang="tr-TR" sz="2600" dirty="0"/>
              <a:t> </a:t>
            </a:r>
            <a:r>
              <a:rPr lang="tr-TR" sz="2600" dirty="0" err="1"/>
              <a:t>or</a:t>
            </a:r>
            <a:r>
              <a:rPr lang="tr-TR" sz="2600" dirty="0"/>
              <a:t> </a:t>
            </a:r>
            <a:r>
              <a:rPr lang="tr-TR" sz="2600" dirty="0" err="1"/>
              <a:t>fish</a:t>
            </a:r>
            <a:endParaRPr lang="tr-TR" sz="2600" dirty="0"/>
          </a:p>
          <a:p>
            <a:r>
              <a:rPr lang="tr-TR" sz="2600" dirty="0" err="1"/>
              <a:t>It</a:t>
            </a:r>
            <a:r>
              <a:rPr lang="tr-TR" sz="2600" dirty="0"/>
              <a:t> is </a:t>
            </a:r>
            <a:r>
              <a:rPr lang="tr-TR" sz="2600" b="1" dirty="0">
                <a:solidFill>
                  <a:srgbClr val="C00000"/>
                </a:solidFill>
              </a:rPr>
              <a:t>not </a:t>
            </a:r>
            <a:r>
              <a:rPr lang="tr-TR" sz="2600" b="1" dirty="0" err="1">
                <a:solidFill>
                  <a:srgbClr val="C00000"/>
                </a:solidFill>
              </a:rPr>
              <a:t>harmful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dirty="0" err="1"/>
              <a:t>for</a:t>
            </a:r>
            <a:r>
              <a:rPr lang="tr-TR" sz="2600" dirty="0"/>
              <a:t> </a:t>
            </a:r>
            <a:r>
              <a:rPr lang="tr-TR" sz="2600" dirty="0" err="1"/>
              <a:t>human</a:t>
            </a:r>
            <a:r>
              <a:rPr lang="tr-TR" sz="2600" dirty="0"/>
              <a:t> </a:t>
            </a:r>
            <a:r>
              <a:rPr lang="tr-TR" sz="2600" dirty="0" err="1"/>
              <a:t>health</a:t>
            </a:r>
            <a:r>
              <a:rPr lang="tr-TR" sz="2600" dirty="0"/>
              <a:t>, but it </a:t>
            </a:r>
            <a:r>
              <a:rPr lang="tr-TR" sz="2600" b="1" dirty="0" err="1">
                <a:solidFill>
                  <a:srgbClr val="C00000"/>
                </a:solidFill>
              </a:rPr>
              <a:t>affects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products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appearance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and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causes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consumer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complaints</a:t>
            </a:r>
            <a:endParaRPr lang="tr-TR" sz="2600" b="1" dirty="0">
              <a:solidFill>
                <a:srgbClr val="C00000"/>
              </a:solidFill>
            </a:endParaRPr>
          </a:p>
          <a:p>
            <a:r>
              <a:rPr lang="tr-TR" sz="2600" b="1" dirty="0" err="1">
                <a:solidFill>
                  <a:srgbClr val="0000FF"/>
                </a:solidFill>
              </a:rPr>
              <a:t>Solution</a:t>
            </a:r>
            <a:r>
              <a:rPr lang="tr-TR" sz="2600" b="1" dirty="0">
                <a:solidFill>
                  <a:srgbClr val="0000FF"/>
                </a:solidFill>
              </a:rPr>
              <a:t> is </a:t>
            </a:r>
            <a:r>
              <a:rPr lang="tr-TR" sz="2600" b="1" dirty="0" err="1">
                <a:solidFill>
                  <a:srgbClr val="0000FF"/>
                </a:solidFill>
              </a:rPr>
              <a:t>coating</a:t>
            </a:r>
            <a:r>
              <a:rPr lang="tr-TR" sz="2600" b="1" dirty="0">
                <a:solidFill>
                  <a:srgbClr val="0000FF"/>
                </a:solidFill>
              </a:rPr>
              <a:t> of can </a:t>
            </a:r>
            <a:r>
              <a:rPr lang="tr-TR" sz="2600" b="1" dirty="0" err="1">
                <a:solidFill>
                  <a:srgbClr val="0000FF"/>
                </a:solidFill>
              </a:rPr>
              <a:t>with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lacquer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which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resist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to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sulphur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compounds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References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600" dirty="0" err="1"/>
              <a:t>Coles</a:t>
            </a:r>
            <a:r>
              <a:rPr lang="tr-TR" sz="2600" dirty="0"/>
              <a:t> R. et al. (2003). </a:t>
            </a:r>
            <a:r>
              <a:rPr lang="tr-TR" sz="2600" dirty="0" err="1"/>
              <a:t>Food</a:t>
            </a:r>
            <a:r>
              <a:rPr lang="tr-TR" sz="2600" dirty="0"/>
              <a:t> </a:t>
            </a:r>
            <a:r>
              <a:rPr lang="tr-TR" sz="2600" dirty="0" err="1"/>
              <a:t>Packaging</a:t>
            </a:r>
            <a:r>
              <a:rPr lang="tr-TR" sz="2600" dirty="0"/>
              <a:t> </a:t>
            </a:r>
            <a:r>
              <a:rPr lang="tr-TR" sz="2600" dirty="0" err="1"/>
              <a:t>Technology</a:t>
            </a:r>
            <a:r>
              <a:rPr lang="tr-TR" sz="2600" dirty="0"/>
              <a:t>. </a:t>
            </a:r>
            <a:r>
              <a:rPr lang="tr-TR" sz="2600" dirty="0" err="1"/>
              <a:t>Blackwell</a:t>
            </a:r>
            <a:r>
              <a:rPr lang="tr-TR" sz="2600" dirty="0"/>
              <a:t> </a:t>
            </a:r>
            <a:r>
              <a:rPr lang="tr-TR" sz="2600" dirty="0" err="1"/>
              <a:t>Publishing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CRC </a:t>
            </a:r>
            <a:r>
              <a:rPr lang="tr-TR" sz="2600" dirty="0" err="1"/>
              <a:t>Press</a:t>
            </a:r>
            <a:r>
              <a:rPr lang="tr-TR" sz="2600" dirty="0"/>
              <a:t>. </a:t>
            </a:r>
            <a:r>
              <a:rPr lang="tr-TR" sz="2600" b="1" dirty="0"/>
              <a:t>(in </a:t>
            </a:r>
            <a:r>
              <a:rPr lang="tr-TR" sz="2600" b="1" dirty="0" err="1"/>
              <a:t>Chapter</a:t>
            </a:r>
            <a:r>
              <a:rPr lang="tr-TR" sz="2600" b="1" dirty="0"/>
              <a:t> 5 </a:t>
            </a:r>
            <a:r>
              <a:rPr lang="tr-TR" sz="2600" b="1" dirty="0" err="1"/>
              <a:t>pages</a:t>
            </a:r>
            <a:r>
              <a:rPr lang="tr-TR" sz="2600" b="1" dirty="0"/>
              <a:t> 120-151)  </a:t>
            </a:r>
          </a:p>
          <a:p>
            <a:pPr>
              <a:buNone/>
            </a:pPr>
            <a:endParaRPr lang="tr-TR" sz="2600" b="1" dirty="0"/>
          </a:p>
          <a:p>
            <a:r>
              <a:rPr lang="tr-TR" sz="2600" dirty="0" err="1"/>
              <a:t>Piergiovanni</a:t>
            </a:r>
            <a:r>
              <a:rPr lang="tr-TR" sz="2600" dirty="0"/>
              <a:t>, L. &amp; Limbo, S. (2016). </a:t>
            </a:r>
            <a:r>
              <a:rPr lang="tr-TR" sz="2600" b="1" dirty="0" err="1"/>
              <a:t>Food</a:t>
            </a:r>
            <a:r>
              <a:rPr lang="tr-TR" sz="2600" b="1" dirty="0"/>
              <a:t> </a:t>
            </a:r>
            <a:r>
              <a:rPr lang="tr-TR" sz="2600" b="1" dirty="0" err="1"/>
              <a:t>Packaging</a:t>
            </a:r>
            <a:r>
              <a:rPr lang="tr-TR" sz="2600" b="1" dirty="0"/>
              <a:t> </a:t>
            </a:r>
            <a:r>
              <a:rPr lang="tr-TR" sz="2600" b="1" dirty="0" err="1"/>
              <a:t>Materials</a:t>
            </a:r>
            <a:r>
              <a:rPr lang="tr-TR" sz="2600" b="1" dirty="0"/>
              <a:t>. </a:t>
            </a:r>
            <a:r>
              <a:rPr lang="tr-TR" sz="2600" dirty="0" err="1"/>
              <a:t>Springer</a:t>
            </a:r>
            <a:r>
              <a:rPr lang="tr-TR" sz="2600" dirty="0"/>
              <a:t>. </a:t>
            </a:r>
            <a:r>
              <a:rPr lang="tr-TR" sz="2600" b="1" dirty="0"/>
              <a:t>(in </a:t>
            </a:r>
            <a:r>
              <a:rPr lang="tr-TR" sz="2600" b="1" dirty="0" err="1"/>
              <a:t>Chapter</a:t>
            </a:r>
            <a:r>
              <a:rPr lang="tr-TR" sz="2600" b="1" dirty="0"/>
              <a:t> 3 </a:t>
            </a:r>
            <a:r>
              <a:rPr lang="tr-TR" sz="2600" b="1" dirty="0" err="1"/>
              <a:t>pages</a:t>
            </a:r>
            <a:r>
              <a:rPr lang="tr-TR" sz="2600" b="1" dirty="0"/>
              <a:t> 13-22)</a:t>
            </a:r>
          </a:p>
          <a:p>
            <a:pPr>
              <a:buNone/>
            </a:pPr>
            <a:r>
              <a:rPr lang="tr-TR" sz="2600" b="1" dirty="0"/>
              <a:t> </a:t>
            </a:r>
          </a:p>
          <a:p>
            <a:r>
              <a:rPr lang="tr-TR" sz="2600" dirty="0" err="1"/>
              <a:t>Jeantet</a:t>
            </a:r>
            <a:r>
              <a:rPr lang="tr-TR" sz="2600" dirty="0"/>
              <a:t>, R. et al. (2016). </a:t>
            </a:r>
            <a:r>
              <a:rPr lang="tr-TR" sz="2600" b="1" dirty="0" err="1"/>
              <a:t>Packaging</a:t>
            </a:r>
            <a:r>
              <a:rPr lang="tr-TR" sz="2600" b="1" dirty="0"/>
              <a:t> (</a:t>
            </a:r>
            <a:r>
              <a:rPr lang="tr-TR" sz="2600" b="1" dirty="0" err="1"/>
              <a:t>Part</a:t>
            </a:r>
            <a:r>
              <a:rPr lang="tr-TR" sz="2600" b="1" dirty="0"/>
              <a:t> 5) </a:t>
            </a:r>
            <a:r>
              <a:rPr lang="tr-TR" sz="2600" dirty="0" err="1"/>
              <a:t>In</a:t>
            </a:r>
            <a:r>
              <a:rPr lang="tr-TR" sz="2600" dirty="0"/>
              <a:t> </a:t>
            </a:r>
            <a:r>
              <a:rPr lang="tr-TR" sz="2600" dirty="0" err="1"/>
              <a:t>Handbook</a:t>
            </a:r>
            <a:r>
              <a:rPr lang="tr-TR" sz="2600" dirty="0"/>
              <a:t> of </a:t>
            </a:r>
            <a:r>
              <a:rPr lang="tr-TR" sz="2600" dirty="0" err="1"/>
              <a:t>Food</a:t>
            </a:r>
            <a:r>
              <a:rPr lang="tr-TR" sz="2600" dirty="0"/>
              <a:t> </a:t>
            </a:r>
            <a:r>
              <a:rPr lang="tr-TR" sz="2600" dirty="0" err="1"/>
              <a:t>Science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Technology</a:t>
            </a:r>
            <a:r>
              <a:rPr lang="tr-TR" sz="2600" dirty="0"/>
              <a:t> 2/</a:t>
            </a:r>
            <a:r>
              <a:rPr lang="tr-TR" sz="2600" dirty="0" err="1"/>
              <a:t>Food</a:t>
            </a:r>
            <a:r>
              <a:rPr lang="tr-TR" sz="2600" dirty="0"/>
              <a:t> </a:t>
            </a:r>
            <a:r>
              <a:rPr lang="tr-TR" sz="2600" dirty="0" err="1"/>
              <a:t>Process</a:t>
            </a:r>
            <a:r>
              <a:rPr lang="tr-TR" sz="2600" dirty="0"/>
              <a:t> </a:t>
            </a:r>
            <a:r>
              <a:rPr lang="tr-TR" sz="2600" dirty="0" err="1"/>
              <a:t>Engineering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Packaging</a:t>
            </a:r>
            <a:r>
              <a:rPr lang="tr-TR" sz="2600" dirty="0"/>
              <a:t>. John </a:t>
            </a:r>
            <a:r>
              <a:rPr lang="tr-TR" sz="2600" dirty="0" err="1"/>
              <a:t>Wiley</a:t>
            </a:r>
            <a:r>
              <a:rPr lang="tr-TR" sz="2600" dirty="0"/>
              <a:t>&amp;</a:t>
            </a:r>
            <a:r>
              <a:rPr lang="tr-TR" sz="2600" dirty="0" err="1"/>
              <a:t>Sons</a:t>
            </a:r>
            <a:r>
              <a:rPr lang="tr-TR" sz="2600" dirty="0"/>
              <a:t>, </a:t>
            </a:r>
            <a:r>
              <a:rPr lang="tr-TR" sz="2600" dirty="0" err="1"/>
              <a:t>Inc</a:t>
            </a:r>
            <a:r>
              <a:rPr lang="tr-TR" sz="2600" dirty="0"/>
              <a:t>. USA. </a:t>
            </a:r>
            <a:r>
              <a:rPr lang="tr-TR" sz="2600" b="1" dirty="0"/>
              <a:t>(</a:t>
            </a:r>
            <a:r>
              <a:rPr lang="tr-TR" sz="2600" b="1" dirty="0" err="1"/>
              <a:t>pages</a:t>
            </a:r>
            <a:r>
              <a:rPr lang="tr-TR" sz="2600" b="1" dirty="0"/>
              <a:t> 298-301)</a:t>
            </a:r>
          </a:p>
          <a:p>
            <a:endParaRPr lang="tr-TR" sz="2600" dirty="0"/>
          </a:p>
          <a:p>
            <a:endParaRPr lang="tr-TR" sz="2600" b="1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Different</a:t>
            </a:r>
            <a:r>
              <a:rPr lang="tr-TR" b="1" dirty="0"/>
              <a:t> </a:t>
            </a:r>
            <a:r>
              <a:rPr lang="tr-TR" b="1" dirty="0" err="1"/>
              <a:t>types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shapes</a:t>
            </a:r>
            <a:r>
              <a:rPr lang="tr-TR" b="1" dirty="0"/>
              <a:t> of metal </a:t>
            </a:r>
            <a:r>
              <a:rPr lang="tr-TR" b="1" dirty="0" err="1"/>
              <a:t>cans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29698" name="AutoShape 2" descr="European recycling rate for Aluminium beverage cans at a ne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00" name="AutoShape 4" descr="European recycling rate for Aluminium beverage cans at a ne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2"/>
          <a:srcRect l="51172" t="26302" r="27452" b="9115"/>
          <a:stretch>
            <a:fillRect/>
          </a:stretch>
        </p:blipFill>
        <p:spPr bwMode="auto">
          <a:xfrm>
            <a:off x="590550" y="1524000"/>
            <a:ext cx="2990850" cy="508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Dikdörtgen"/>
          <p:cNvSpPr/>
          <p:nvPr/>
        </p:nvSpPr>
        <p:spPr>
          <a:xfrm>
            <a:off x="3638550" y="5405735"/>
            <a:ext cx="5162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Non-round cross section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containers are typically used for </a:t>
            </a:r>
            <a:r>
              <a:rPr lang="en-US" sz="2400" b="1" dirty="0"/>
              <a:t>fish and meat</a:t>
            </a:r>
            <a:r>
              <a:rPr lang="tr-TR" sz="2400" b="1" dirty="0"/>
              <a:t>s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heat</a:t>
            </a:r>
            <a:r>
              <a:rPr lang="tr-TR" sz="2400" dirty="0"/>
              <a:t> </a:t>
            </a:r>
            <a:r>
              <a:rPr lang="tr-TR" sz="2400" dirty="0" err="1"/>
              <a:t>processed</a:t>
            </a:r>
            <a:endParaRPr lang="tr-TR" sz="2400" dirty="0"/>
          </a:p>
        </p:txBody>
      </p:sp>
      <p:pic>
        <p:nvPicPr>
          <p:cNvPr id="49154" name="Picture 2" descr="Vector Stock - Salmon meat in aluminum cans. Stock Clip Art ..."/>
          <p:cNvPicPr>
            <a:picLocks noChangeAspect="1" noChangeArrowheads="1"/>
          </p:cNvPicPr>
          <p:nvPr/>
        </p:nvPicPr>
        <p:blipFill>
          <a:blip r:embed="rId3"/>
          <a:srcRect l="52815"/>
          <a:stretch>
            <a:fillRect/>
          </a:stretch>
        </p:blipFill>
        <p:spPr bwMode="auto">
          <a:xfrm>
            <a:off x="7296150" y="1820862"/>
            <a:ext cx="1482769" cy="2465076"/>
          </a:xfrm>
          <a:prstGeom prst="rect">
            <a:avLst/>
          </a:prstGeom>
          <a:noFill/>
        </p:spPr>
      </p:pic>
      <p:pic>
        <p:nvPicPr>
          <p:cNvPr id="49156" name="Picture 4" descr="Wholesale Empty Rectangular Tin Box for Luncheon Meat in Canned ..."/>
          <p:cNvPicPr>
            <a:picLocks noChangeAspect="1" noChangeArrowheads="1"/>
          </p:cNvPicPr>
          <p:nvPr/>
        </p:nvPicPr>
        <p:blipFill>
          <a:blip r:embed="rId4"/>
          <a:srcRect l="6485" t="22545" r="7333" b="21091"/>
          <a:stretch>
            <a:fillRect/>
          </a:stretch>
        </p:blipFill>
        <p:spPr bwMode="auto">
          <a:xfrm>
            <a:off x="3352800" y="1581150"/>
            <a:ext cx="2752258" cy="1800000"/>
          </a:xfrm>
          <a:prstGeom prst="rect">
            <a:avLst/>
          </a:prstGeom>
          <a:noFill/>
        </p:spPr>
      </p:pic>
      <p:pic>
        <p:nvPicPr>
          <p:cNvPr id="49158" name="Picture 6" descr="Canned Tins of Meat and Fish on White Background stock photo"/>
          <p:cNvPicPr>
            <a:picLocks noChangeAspect="1" noChangeArrowheads="1"/>
          </p:cNvPicPr>
          <p:nvPr/>
        </p:nvPicPr>
        <p:blipFill>
          <a:blip r:embed="rId5"/>
          <a:srcRect l="49259" t="22929" r="6296" b="14349"/>
          <a:stretch>
            <a:fillRect/>
          </a:stretch>
        </p:blipFill>
        <p:spPr bwMode="auto">
          <a:xfrm>
            <a:off x="5257801" y="3299840"/>
            <a:ext cx="1945764" cy="2062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What</a:t>
            </a:r>
            <a:r>
              <a:rPr lang="tr-TR" b="1" dirty="0"/>
              <a:t> </a:t>
            </a:r>
            <a:r>
              <a:rPr lang="tr-TR" b="1" dirty="0" err="1"/>
              <a:t>properties</a:t>
            </a:r>
            <a:r>
              <a:rPr lang="tr-TR" b="1" dirty="0"/>
              <a:t> </a:t>
            </a:r>
            <a:r>
              <a:rPr lang="tr-TR" b="1" dirty="0" err="1"/>
              <a:t>should</a:t>
            </a:r>
            <a:r>
              <a:rPr lang="tr-TR" b="1" dirty="0"/>
              <a:t> metal </a:t>
            </a:r>
            <a:r>
              <a:rPr lang="tr-TR" b="1" dirty="0" err="1"/>
              <a:t>packages</a:t>
            </a:r>
            <a:r>
              <a:rPr lang="tr-TR" b="1" dirty="0"/>
              <a:t> </a:t>
            </a:r>
            <a:r>
              <a:rPr lang="tr-TR" b="1" dirty="0" err="1"/>
              <a:t>have</a:t>
            </a:r>
            <a:r>
              <a:rPr lang="tr-TR" b="1" dirty="0"/>
              <a:t>?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pPr algn="r"/>
            <a:fld id="{891DE442-1CB8-400A-A8EF-E1E759702E45}" type="datetime1">
              <a:rPr lang="en-US" smtClean="0"/>
              <a:pPr algn="r"/>
              <a:t>4/27/2021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8858250" cy="4495800"/>
          </a:xfrm>
        </p:spPr>
        <p:txBody>
          <a:bodyPr>
            <a:noAutofit/>
          </a:bodyPr>
          <a:lstStyle/>
          <a:p>
            <a:r>
              <a:rPr lang="tr-TR" sz="2800" dirty="0"/>
              <a:t>Metal </a:t>
            </a:r>
            <a:r>
              <a:rPr lang="tr-TR" sz="2800" dirty="0" err="1"/>
              <a:t>packages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food</a:t>
            </a:r>
            <a:r>
              <a:rPr lang="tr-TR" sz="2800" dirty="0"/>
              <a:t> </a:t>
            </a:r>
            <a:r>
              <a:rPr lang="tr-TR" sz="2800" dirty="0" err="1"/>
              <a:t>products</a:t>
            </a:r>
            <a:r>
              <a:rPr lang="tr-TR" sz="2800" dirty="0"/>
              <a:t> </a:t>
            </a:r>
            <a:r>
              <a:rPr lang="tr-TR" sz="2800" dirty="0" err="1"/>
              <a:t>must</a:t>
            </a:r>
            <a:r>
              <a:rPr lang="tr-TR" sz="2800" dirty="0"/>
              <a:t> </a:t>
            </a:r>
            <a:r>
              <a:rPr lang="tr-TR" sz="2800" dirty="0" err="1"/>
              <a:t>perform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functions</a:t>
            </a:r>
            <a:r>
              <a:rPr lang="tr-TR" sz="2800" dirty="0"/>
              <a:t> </a:t>
            </a:r>
            <a:r>
              <a:rPr lang="tr-TR" sz="2800" dirty="0" err="1"/>
              <a:t>given</a:t>
            </a:r>
            <a:r>
              <a:rPr lang="tr-TR" sz="2800" dirty="0"/>
              <a:t> </a:t>
            </a:r>
            <a:r>
              <a:rPr lang="tr-TR" sz="2800" dirty="0" err="1"/>
              <a:t>below</a:t>
            </a:r>
            <a:endParaRPr lang="tr-TR" sz="2800" dirty="0"/>
          </a:p>
          <a:p>
            <a:pPr marL="868680" lvl="1" indent="-457200">
              <a:buClr>
                <a:srgbClr val="C00000"/>
              </a:buClr>
              <a:buSzPct val="100000"/>
              <a:buFont typeface="+mj-lt"/>
              <a:buAutoNum type="arabicParenR"/>
            </a:pPr>
            <a:r>
              <a:rPr lang="en-US" sz="2400" b="1" dirty="0">
                <a:solidFill>
                  <a:srgbClr val="0000FF"/>
                </a:solidFill>
              </a:rPr>
              <a:t>preserve and protect the product</a:t>
            </a:r>
          </a:p>
          <a:p>
            <a:pPr marL="868680" lvl="1" indent="-457200">
              <a:buClr>
                <a:srgbClr val="C00000"/>
              </a:buClr>
              <a:buSzPct val="100000"/>
              <a:buFont typeface="+mj-lt"/>
              <a:buAutoNum type="arabicParenR"/>
            </a:pPr>
            <a:r>
              <a:rPr lang="en-US" sz="2400" b="1" dirty="0">
                <a:solidFill>
                  <a:srgbClr val="C00000"/>
                </a:solidFill>
              </a:rPr>
              <a:t>resist chemical actions of product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dirty="0"/>
              <a:t>(e.g. </a:t>
            </a:r>
            <a:r>
              <a:rPr lang="tr-TR" sz="2400" dirty="0" err="1"/>
              <a:t>after</a:t>
            </a:r>
            <a:r>
              <a:rPr lang="tr-TR" sz="2400" dirty="0"/>
              <a:t> </a:t>
            </a:r>
            <a:r>
              <a:rPr lang="tr-TR" sz="2400" dirty="0" err="1"/>
              <a:t>carbonated</a:t>
            </a:r>
            <a:r>
              <a:rPr lang="tr-TR" sz="2400" dirty="0"/>
              <a:t> </a:t>
            </a:r>
            <a:r>
              <a:rPr lang="tr-TR" sz="2400" dirty="0" err="1"/>
              <a:t>bevarages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filled</a:t>
            </a:r>
            <a:r>
              <a:rPr lang="tr-TR" sz="2400" dirty="0"/>
              <a:t>, </a:t>
            </a:r>
            <a:r>
              <a:rPr lang="tr-TR" sz="2400" dirty="0" err="1"/>
              <a:t>the</a:t>
            </a:r>
            <a:r>
              <a:rPr lang="tr-TR" sz="2400" dirty="0"/>
              <a:t> metal </a:t>
            </a:r>
            <a:r>
              <a:rPr lang="tr-TR" sz="2400" dirty="0" err="1"/>
              <a:t>container</a:t>
            </a:r>
            <a:r>
              <a:rPr lang="tr-TR" sz="2400" dirty="0"/>
              <a:t> is </a:t>
            </a:r>
            <a:r>
              <a:rPr lang="tr-TR" sz="2400" dirty="0" err="1"/>
              <a:t>closed</a:t>
            </a:r>
            <a:r>
              <a:rPr lang="tr-TR" sz="2400" dirty="0"/>
              <a:t>. </a:t>
            </a:r>
            <a:r>
              <a:rPr lang="tr-TR" sz="2400" dirty="0" err="1"/>
              <a:t>Carbonation</a:t>
            </a:r>
            <a:r>
              <a:rPr lang="tr-TR" sz="2400" dirty="0"/>
              <a:t> </a:t>
            </a:r>
            <a:r>
              <a:rPr lang="tr-TR" sz="2400" dirty="0" err="1"/>
              <a:t>pressure</a:t>
            </a:r>
            <a:r>
              <a:rPr lang="tr-TR" sz="2400" dirty="0"/>
              <a:t> </a:t>
            </a:r>
            <a:r>
              <a:rPr lang="tr-TR" sz="2400" dirty="0" err="1"/>
              <a:t>provides</a:t>
            </a:r>
            <a:r>
              <a:rPr lang="tr-TR" sz="2400" dirty="0"/>
              <a:t> </a:t>
            </a:r>
            <a:r>
              <a:rPr lang="tr-TR" sz="2400" dirty="0" err="1"/>
              <a:t>physical</a:t>
            </a:r>
            <a:r>
              <a:rPr lang="tr-TR" sz="2400" dirty="0"/>
              <a:t> </a:t>
            </a:r>
            <a:r>
              <a:rPr lang="tr-TR" sz="2400" dirty="0" err="1"/>
              <a:t>support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container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container</a:t>
            </a:r>
            <a:r>
              <a:rPr lang="tr-TR" sz="2400" dirty="0"/>
              <a:t> </a:t>
            </a:r>
            <a:r>
              <a:rPr lang="tr-TR" sz="2400" dirty="0" err="1"/>
              <a:t>must</a:t>
            </a:r>
            <a:r>
              <a:rPr lang="tr-TR" sz="2400" dirty="0"/>
              <a:t> be </a:t>
            </a:r>
            <a:r>
              <a:rPr lang="tr-TR" sz="2400" dirty="0" err="1"/>
              <a:t>durable</a:t>
            </a:r>
            <a:r>
              <a:rPr lang="tr-TR" sz="2400" dirty="0"/>
              <a:t> </a:t>
            </a:r>
            <a:r>
              <a:rPr lang="tr-TR" sz="2400" dirty="0" err="1"/>
              <a:t>against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pressure</a:t>
            </a:r>
            <a:r>
              <a:rPr lang="tr-TR" sz="2400" dirty="0"/>
              <a:t>)</a:t>
            </a:r>
          </a:p>
          <a:p>
            <a:pPr marL="868680" lvl="1" indent="-457200">
              <a:buClr>
                <a:srgbClr val="C00000"/>
              </a:buClr>
              <a:buSzPct val="100000"/>
              <a:buFont typeface="+mj-lt"/>
              <a:buAutoNum type="arabicParenR"/>
            </a:pPr>
            <a:r>
              <a:rPr lang="en-US" sz="2400" b="1" dirty="0"/>
              <a:t>withstand the handling and processing conditions</a:t>
            </a:r>
            <a:r>
              <a:rPr lang="tr-TR" sz="2400" b="1" dirty="0"/>
              <a:t> </a:t>
            </a:r>
            <a:r>
              <a:rPr lang="tr-TR" sz="2400" dirty="0"/>
              <a:t>(e.g. </a:t>
            </a:r>
            <a:r>
              <a:rPr lang="tr-TR" sz="2400" dirty="0" err="1"/>
              <a:t>after</a:t>
            </a:r>
            <a:r>
              <a:rPr lang="tr-TR" sz="2400" dirty="0"/>
              <a:t> </a:t>
            </a:r>
            <a:r>
              <a:rPr lang="tr-TR" sz="2400" dirty="0" err="1"/>
              <a:t>blanched</a:t>
            </a:r>
            <a:r>
              <a:rPr lang="tr-TR" sz="2400" dirty="0"/>
              <a:t> </a:t>
            </a:r>
            <a:r>
              <a:rPr lang="tr-TR" sz="2400" dirty="0" err="1"/>
              <a:t>vegetables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filled</a:t>
            </a:r>
            <a:r>
              <a:rPr lang="tr-TR" sz="2400" dirty="0"/>
              <a:t> </a:t>
            </a:r>
            <a:r>
              <a:rPr lang="tr-TR" sz="2400" dirty="0" err="1"/>
              <a:t>into</a:t>
            </a:r>
            <a:r>
              <a:rPr lang="tr-TR" sz="2400" dirty="0"/>
              <a:t> metal </a:t>
            </a:r>
            <a:r>
              <a:rPr lang="tr-TR" sz="2400" dirty="0" err="1"/>
              <a:t>container</a:t>
            </a:r>
            <a:r>
              <a:rPr lang="tr-TR" sz="2400" dirty="0"/>
              <a:t>, </a:t>
            </a:r>
            <a:r>
              <a:rPr lang="tr-TR" sz="2400" dirty="0" err="1"/>
              <a:t>heat</a:t>
            </a:r>
            <a:r>
              <a:rPr lang="tr-TR" sz="2400" dirty="0"/>
              <a:t> </a:t>
            </a:r>
            <a:r>
              <a:rPr lang="tr-TR" sz="2400" dirty="0" err="1"/>
              <a:t>process</a:t>
            </a:r>
            <a:r>
              <a:rPr lang="tr-TR" sz="2400" dirty="0"/>
              <a:t> is </a:t>
            </a:r>
            <a:r>
              <a:rPr lang="tr-TR" sz="2400" dirty="0" err="1"/>
              <a:t>applied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prolong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shelf</a:t>
            </a:r>
            <a:r>
              <a:rPr lang="tr-TR" sz="2400" dirty="0"/>
              <a:t> life </a:t>
            </a:r>
            <a:r>
              <a:rPr lang="tr-TR" sz="2400" dirty="0" err="1"/>
              <a:t>up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2-3 </a:t>
            </a:r>
            <a:r>
              <a:rPr lang="tr-TR" sz="2400" dirty="0" err="1"/>
              <a:t>years</a:t>
            </a:r>
            <a:r>
              <a:rPr lang="tr-TR" sz="2400" dirty="0"/>
              <a:t>. </a:t>
            </a:r>
            <a:r>
              <a:rPr lang="tr-TR" sz="2400" dirty="0" err="1"/>
              <a:t>Therefore</a:t>
            </a:r>
            <a:r>
              <a:rPr lang="tr-TR" sz="2400" dirty="0"/>
              <a:t>, metal </a:t>
            </a:r>
            <a:r>
              <a:rPr lang="tr-TR" sz="2400" dirty="0" err="1"/>
              <a:t>cans</a:t>
            </a:r>
            <a:r>
              <a:rPr lang="tr-TR" sz="2400" dirty="0"/>
              <a:t> </a:t>
            </a:r>
            <a:r>
              <a:rPr lang="tr-TR" sz="2400" dirty="0" err="1"/>
              <a:t>must</a:t>
            </a:r>
            <a:r>
              <a:rPr lang="tr-TR" sz="2400" dirty="0"/>
              <a:t> be </a:t>
            </a:r>
            <a:r>
              <a:rPr lang="tr-TR" sz="2400" dirty="0" err="1"/>
              <a:t>durable</a:t>
            </a:r>
            <a:r>
              <a:rPr lang="tr-TR" sz="2400" dirty="0"/>
              <a:t> </a:t>
            </a:r>
            <a:r>
              <a:rPr lang="tr-TR" sz="2400" dirty="0" err="1"/>
              <a:t>against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high</a:t>
            </a:r>
            <a:r>
              <a:rPr lang="tr-TR" sz="2400" dirty="0"/>
              <a:t> </a:t>
            </a:r>
            <a:r>
              <a:rPr lang="tr-TR" sz="2400" dirty="0" err="1"/>
              <a:t>temperature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pressure</a:t>
            </a:r>
            <a:r>
              <a:rPr lang="tr-TR" sz="2400" dirty="0"/>
              <a:t> </a:t>
            </a:r>
            <a:r>
              <a:rPr lang="tr-TR" sz="2400" dirty="0" err="1"/>
              <a:t>conditions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What</a:t>
            </a:r>
            <a:r>
              <a:rPr lang="tr-TR" b="1" dirty="0"/>
              <a:t> </a:t>
            </a:r>
            <a:r>
              <a:rPr lang="tr-TR" b="1" dirty="0" err="1"/>
              <a:t>properties</a:t>
            </a:r>
            <a:r>
              <a:rPr lang="tr-TR" b="1" dirty="0"/>
              <a:t> </a:t>
            </a:r>
            <a:r>
              <a:rPr lang="tr-TR" b="1" dirty="0" err="1"/>
              <a:t>should</a:t>
            </a:r>
            <a:r>
              <a:rPr lang="tr-TR" b="1" dirty="0"/>
              <a:t> metal </a:t>
            </a:r>
            <a:r>
              <a:rPr lang="tr-TR" b="1" dirty="0" err="1"/>
              <a:t>packages</a:t>
            </a:r>
            <a:r>
              <a:rPr lang="tr-TR" b="1" dirty="0"/>
              <a:t> </a:t>
            </a:r>
            <a:r>
              <a:rPr lang="tr-TR" b="1" dirty="0" err="1"/>
              <a:t>have</a:t>
            </a:r>
            <a:r>
              <a:rPr lang="tr-TR" b="1" dirty="0"/>
              <a:t>?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Metal </a:t>
            </a:r>
            <a:r>
              <a:rPr lang="tr-TR" sz="2800" dirty="0" err="1"/>
              <a:t>packages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food</a:t>
            </a:r>
            <a:r>
              <a:rPr lang="tr-TR" sz="2800" dirty="0"/>
              <a:t> </a:t>
            </a:r>
            <a:r>
              <a:rPr lang="tr-TR" sz="2800" dirty="0" err="1"/>
              <a:t>products</a:t>
            </a:r>
            <a:r>
              <a:rPr lang="tr-TR" sz="2800" dirty="0"/>
              <a:t> </a:t>
            </a:r>
            <a:r>
              <a:rPr lang="tr-TR" sz="2800" dirty="0" err="1"/>
              <a:t>must</a:t>
            </a:r>
            <a:r>
              <a:rPr lang="tr-TR" sz="2800" dirty="0"/>
              <a:t> </a:t>
            </a:r>
            <a:r>
              <a:rPr lang="tr-TR" sz="2800" dirty="0" err="1"/>
              <a:t>perform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functions</a:t>
            </a:r>
            <a:r>
              <a:rPr lang="tr-TR" sz="2800" dirty="0"/>
              <a:t> </a:t>
            </a:r>
            <a:r>
              <a:rPr lang="tr-TR" sz="2800" dirty="0" err="1"/>
              <a:t>given</a:t>
            </a:r>
            <a:r>
              <a:rPr lang="tr-TR" sz="2800" dirty="0"/>
              <a:t> </a:t>
            </a:r>
            <a:r>
              <a:rPr lang="tr-TR" sz="2800" dirty="0" err="1"/>
              <a:t>below</a:t>
            </a:r>
            <a:endParaRPr lang="tr-TR" sz="2800" dirty="0"/>
          </a:p>
          <a:p>
            <a:pPr marL="925830" lvl="1" indent="-514350">
              <a:buClr>
                <a:srgbClr val="C00000"/>
              </a:buClr>
              <a:buSzPct val="100000"/>
              <a:buFont typeface="+mj-lt"/>
              <a:buAutoNum type="arabicParenR" startAt="4"/>
            </a:pPr>
            <a:r>
              <a:rPr lang="en-US" sz="2800" b="1" dirty="0">
                <a:solidFill>
                  <a:srgbClr val="C00000"/>
                </a:solidFill>
              </a:rPr>
              <a:t>withstand the external environment conditions</a:t>
            </a:r>
          </a:p>
          <a:p>
            <a:pPr marL="925830" lvl="1" indent="-514350">
              <a:buClr>
                <a:srgbClr val="C00000"/>
              </a:buClr>
              <a:buSzPct val="100000"/>
              <a:buFont typeface="+mj-lt"/>
              <a:buAutoNum type="arabicParenR" startAt="4"/>
            </a:pPr>
            <a:r>
              <a:rPr lang="en-US" sz="2800" b="1" dirty="0">
                <a:solidFill>
                  <a:srgbClr val="0000FF"/>
                </a:solidFill>
              </a:rPr>
              <a:t>have the correct dimensions </a:t>
            </a:r>
            <a:r>
              <a:rPr lang="tr-TR" sz="2800" b="1" dirty="0" err="1">
                <a:solidFill>
                  <a:srgbClr val="0000FF"/>
                </a:solidFill>
              </a:rPr>
              <a:t>for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easy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transportation</a:t>
            </a:r>
            <a:endParaRPr lang="tr-TR" sz="2800" b="1" dirty="0">
              <a:solidFill>
                <a:srgbClr val="0000FF"/>
              </a:solidFill>
            </a:endParaRPr>
          </a:p>
          <a:p>
            <a:pPr marL="925830" lvl="1" indent="-514350">
              <a:buClr>
                <a:srgbClr val="C00000"/>
              </a:buClr>
              <a:buSzPct val="100000"/>
              <a:buFont typeface="+mj-lt"/>
              <a:buAutoNum type="arabicParenR" startAt="4"/>
            </a:pPr>
            <a:r>
              <a:rPr lang="en-US" sz="2800" b="1" dirty="0"/>
              <a:t>have the required shelf display properties at the point of sale</a:t>
            </a:r>
          </a:p>
          <a:p>
            <a:pPr marL="925830" lvl="1" indent="-514350">
              <a:buClr>
                <a:srgbClr val="C00000"/>
              </a:buClr>
              <a:buSzPct val="100000"/>
              <a:buFont typeface="+mj-lt"/>
              <a:buAutoNum type="arabicParenR" startAt="4"/>
            </a:pPr>
            <a:r>
              <a:rPr lang="en-US" sz="2800" b="1" dirty="0">
                <a:solidFill>
                  <a:srgbClr val="C00000"/>
                </a:solidFill>
              </a:rPr>
              <a:t>give easy opening and simple/safe product removal</a:t>
            </a:r>
          </a:p>
          <a:p>
            <a:pPr marL="925830" lvl="1" indent="-514350">
              <a:buClr>
                <a:srgbClr val="C00000"/>
              </a:buClr>
              <a:buSzPct val="100000"/>
              <a:buFont typeface="+mj-lt"/>
              <a:buAutoNum type="arabicParenR" startAt="4"/>
            </a:pPr>
            <a:r>
              <a:rPr lang="en-US" sz="2800" b="1" dirty="0">
                <a:solidFill>
                  <a:srgbClr val="0000FF"/>
                </a:solidFill>
              </a:rPr>
              <a:t>be constructed from recyclable raw materials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838200" y="2762250"/>
            <a:ext cx="7123113" cy="1673225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err="1">
                <a:solidFill>
                  <a:schemeClr val="tx1"/>
                </a:solidFill>
              </a:rPr>
              <a:t>What</a:t>
            </a:r>
            <a:r>
              <a:rPr lang="tr-TR" sz="4800" b="1" dirty="0">
                <a:solidFill>
                  <a:schemeClr val="tx1"/>
                </a:solidFill>
              </a:rPr>
              <a:t> </a:t>
            </a:r>
            <a:r>
              <a:rPr lang="tr-TR" sz="4800" b="1" dirty="0" err="1">
                <a:solidFill>
                  <a:schemeClr val="tx1"/>
                </a:solidFill>
              </a:rPr>
              <a:t>type</a:t>
            </a:r>
            <a:r>
              <a:rPr lang="tr-TR" sz="4800" b="1" dirty="0">
                <a:solidFill>
                  <a:schemeClr val="tx1"/>
                </a:solidFill>
              </a:rPr>
              <a:t> of </a:t>
            </a:r>
            <a:r>
              <a:rPr lang="tr-TR" sz="4800" b="1" dirty="0" err="1">
                <a:solidFill>
                  <a:schemeClr val="tx1"/>
                </a:solidFill>
              </a:rPr>
              <a:t>materials</a:t>
            </a:r>
            <a:r>
              <a:rPr lang="tr-TR" sz="4800" b="1" dirty="0">
                <a:solidFill>
                  <a:schemeClr val="tx1"/>
                </a:solidFill>
              </a:rPr>
              <a:t> </a:t>
            </a:r>
            <a:r>
              <a:rPr lang="tr-TR" sz="4800" b="1" dirty="0" err="1">
                <a:solidFill>
                  <a:schemeClr val="tx1"/>
                </a:solidFill>
              </a:rPr>
              <a:t>are</a:t>
            </a:r>
            <a:r>
              <a:rPr lang="tr-TR" sz="4800" b="1" dirty="0">
                <a:solidFill>
                  <a:schemeClr val="tx1"/>
                </a:solidFill>
              </a:rPr>
              <a:t> </a:t>
            </a:r>
            <a:r>
              <a:rPr lang="tr-TR" sz="4800" b="1" dirty="0" err="1">
                <a:solidFill>
                  <a:schemeClr val="tx1"/>
                </a:solidFill>
              </a:rPr>
              <a:t>used</a:t>
            </a:r>
            <a:r>
              <a:rPr lang="tr-TR" sz="4800" b="1" dirty="0">
                <a:solidFill>
                  <a:schemeClr val="tx1"/>
                </a:solidFill>
              </a:rPr>
              <a:t> </a:t>
            </a:r>
            <a:r>
              <a:rPr lang="tr-TR" sz="4800" b="1" dirty="0" err="1">
                <a:solidFill>
                  <a:schemeClr val="tx1"/>
                </a:solidFill>
              </a:rPr>
              <a:t>for</a:t>
            </a:r>
            <a:r>
              <a:rPr lang="tr-TR" sz="4800" b="1" dirty="0">
                <a:solidFill>
                  <a:schemeClr val="tx1"/>
                </a:solidFill>
              </a:rPr>
              <a:t> can </a:t>
            </a:r>
            <a:r>
              <a:rPr lang="tr-TR" sz="4800" b="1" dirty="0" err="1">
                <a:solidFill>
                  <a:schemeClr val="tx1"/>
                </a:solidFill>
              </a:rPr>
              <a:t>making</a:t>
            </a:r>
            <a:r>
              <a:rPr lang="tr-TR" sz="4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4/27/2021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Raw</a:t>
            </a:r>
            <a:r>
              <a:rPr lang="tr-TR" b="1" dirty="0"/>
              <a:t> </a:t>
            </a:r>
            <a:r>
              <a:rPr lang="tr-TR" b="1" dirty="0" err="1"/>
              <a:t>materials</a:t>
            </a:r>
            <a:r>
              <a:rPr lang="tr-TR" b="1" dirty="0"/>
              <a:t> </a:t>
            </a:r>
            <a:r>
              <a:rPr lang="tr-TR" b="1" dirty="0" err="1"/>
              <a:t>used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can </a:t>
            </a:r>
            <a:r>
              <a:rPr lang="tr-TR" b="1" dirty="0" err="1"/>
              <a:t>making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219075" y="2109329"/>
            <a:ext cx="8401050" cy="367171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20 Grup"/>
          <p:cNvGrpSpPr/>
          <p:nvPr/>
        </p:nvGrpSpPr>
        <p:grpSpPr>
          <a:xfrm>
            <a:off x="296227" y="1607489"/>
            <a:ext cx="8142923" cy="735661"/>
            <a:chOff x="420052" y="45389"/>
            <a:chExt cx="5880735" cy="1003680"/>
          </a:xfrm>
        </p:grpSpPr>
        <p:sp>
          <p:nvSpPr>
            <p:cNvPr id="30" name="29 Yuvarlatılmış Dikdörtgen"/>
            <p:cNvSpPr/>
            <p:nvPr/>
          </p:nvSpPr>
          <p:spPr>
            <a:xfrm>
              <a:off x="420052" y="45389"/>
              <a:ext cx="5880735" cy="10036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Yuvarlatılmış Dikdörtgen 5"/>
            <p:cNvSpPr/>
            <p:nvPr/>
          </p:nvSpPr>
          <p:spPr>
            <a:xfrm>
              <a:off x="469048" y="94385"/>
              <a:ext cx="5782743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78" tIns="0" rIns="222278" bIns="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err="1">
                  <a:solidFill>
                    <a:schemeClr val="tx1"/>
                  </a:solidFill>
                </a:rPr>
                <a:t>Steel</a:t>
              </a:r>
              <a:endParaRPr lang="tr-TR" sz="3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21 Dikdörtgen"/>
          <p:cNvSpPr/>
          <p:nvPr/>
        </p:nvSpPr>
        <p:spPr>
          <a:xfrm>
            <a:off x="219075" y="3213420"/>
            <a:ext cx="8401050" cy="32988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22 Grup"/>
          <p:cNvGrpSpPr/>
          <p:nvPr/>
        </p:nvGrpSpPr>
        <p:grpSpPr>
          <a:xfrm>
            <a:off x="304801" y="2609850"/>
            <a:ext cx="8153400" cy="781050"/>
            <a:chOff x="420052" y="1587630"/>
            <a:chExt cx="5880735" cy="1003680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420052" y="1587630"/>
              <a:ext cx="5880735" cy="10036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Yuvarlatılmış Dikdörtgen 8"/>
            <p:cNvSpPr/>
            <p:nvPr/>
          </p:nvSpPr>
          <p:spPr>
            <a:xfrm>
              <a:off x="469048" y="1636626"/>
              <a:ext cx="5782743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78" tIns="0" rIns="222278" bIns="0" numCol="1" spcCol="1270" anchor="ctr" anchorCtr="0">
              <a:noAutofit/>
            </a:bodyPr>
            <a:lstStyle/>
            <a:p>
              <a:r>
                <a:rPr lang="tr-TR" sz="3600" b="1" kern="1200" dirty="0" err="1">
                  <a:solidFill>
                    <a:schemeClr val="tx1"/>
                  </a:solidFill>
                </a:rPr>
                <a:t>Aluminium</a:t>
              </a:r>
              <a:endParaRPr lang="tr-TR" sz="3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23 Dikdörtgen"/>
          <p:cNvSpPr/>
          <p:nvPr/>
        </p:nvSpPr>
        <p:spPr>
          <a:xfrm>
            <a:off x="219075" y="6051060"/>
            <a:ext cx="8401050" cy="59739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24 Grup"/>
          <p:cNvGrpSpPr/>
          <p:nvPr/>
        </p:nvGrpSpPr>
        <p:grpSpPr>
          <a:xfrm>
            <a:off x="361950" y="3733800"/>
            <a:ext cx="8096249" cy="2742900"/>
            <a:chOff x="420052" y="3129870"/>
            <a:chExt cx="5880735" cy="1003680"/>
          </a:xfrm>
        </p:grpSpPr>
        <p:sp>
          <p:nvSpPr>
            <p:cNvPr id="26" name="25 Yuvarlatılmış Dikdörtgen"/>
            <p:cNvSpPr/>
            <p:nvPr/>
          </p:nvSpPr>
          <p:spPr>
            <a:xfrm>
              <a:off x="420052" y="3129870"/>
              <a:ext cx="5880735" cy="10036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Yuvarlatılmış Dikdörtgen 11"/>
            <p:cNvSpPr/>
            <p:nvPr/>
          </p:nvSpPr>
          <p:spPr>
            <a:xfrm>
              <a:off x="469048" y="3178866"/>
              <a:ext cx="5782743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78" tIns="0" rIns="222278" bIns="0" numCol="1" spcCol="1270" anchor="ctr" anchorCtr="0">
              <a:noAutofit/>
            </a:bodyPr>
            <a:lstStyle/>
            <a:p>
              <a:r>
                <a:rPr lang="tr-TR" sz="3200" b="1" kern="1200" dirty="0" err="1">
                  <a:solidFill>
                    <a:schemeClr val="tx1"/>
                  </a:solidFill>
                </a:rPr>
                <a:t>Recycling</a:t>
              </a:r>
              <a:r>
                <a:rPr lang="tr-TR" sz="3200" b="1" kern="1200" dirty="0">
                  <a:solidFill>
                    <a:schemeClr val="tx1"/>
                  </a:solidFill>
                </a:rPr>
                <a:t> of metal </a:t>
              </a:r>
              <a:r>
                <a:rPr lang="tr-TR" sz="3200" b="1" kern="1200" dirty="0" err="1">
                  <a:solidFill>
                    <a:schemeClr val="tx1"/>
                  </a:solidFill>
                </a:rPr>
                <a:t>packages</a:t>
              </a:r>
              <a:r>
                <a:rPr lang="tr-TR" sz="3200" b="1" kern="1200" dirty="0">
                  <a:solidFill>
                    <a:schemeClr val="tx1"/>
                  </a:solidFill>
                </a:rPr>
                <a:t>: </a:t>
              </a:r>
              <a:r>
                <a:rPr lang="en-US" sz="2600" dirty="0">
                  <a:solidFill>
                    <a:schemeClr val="tx1"/>
                  </a:solidFill>
                </a:rPr>
                <a:t>Both </a:t>
              </a:r>
              <a:r>
                <a:rPr lang="en-US" sz="2600" dirty="0" err="1">
                  <a:solidFill>
                    <a:schemeClr val="tx1"/>
                  </a:solidFill>
                </a:rPr>
                <a:t>aluminium</a:t>
              </a:r>
              <a:r>
                <a:rPr lang="en-US" sz="2600" dirty="0">
                  <a:solidFill>
                    <a:schemeClr val="tx1"/>
                  </a:solidFill>
                </a:rPr>
                <a:t>- and steel-based packaging materials are re-melted by</a:t>
              </a:r>
              <a:r>
                <a:rPr lang="tr-TR" sz="2600" dirty="0">
                  <a:solidFill>
                    <a:schemeClr val="tx1"/>
                  </a:solidFill>
                </a:rPr>
                <a:t> </a:t>
              </a:r>
              <a:r>
                <a:rPr lang="tr-TR" sz="2600" dirty="0" err="1">
                  <a:solidFill>
                    <a:schemeClr val="tx1"/>
                  </a:solidFill>
                </a:rPr>
                <a:t>the</a:t>
              </a:r>
              <a:r>
                <a:rPr lang="tr-TR" sz="2600" dirty="0">
                  <a:solidFill>
                    <a:schemeClr val="tx1"/>
                  </a:solidFill>
                </a:rPr>
                <a:t> metal </a:t>
              </a:r>
              <a:r>
                <a:rPr lang="tr-TR" sz="2600" dirty="0" err="1">
                  <a:solidFill>
                    <a:schemeClr val="tx1"/>
                  </a:solidFill>
                </a:rPr>
                <a:t>producers</a:t>
              </a:r>
              <a:r>
                <a:rPr lang="tr-TR" sz="2600" dirty="0">
                  <a:solidFill>
                    <a:schemeClr val="tx1"/>
                  </a:solidFill>
                </a:rPr>
                <a:t>. </a:t>
              </a:r>
              <a:r>
                <a:rPr lang="en-US" sz="2600" dirty="0" err="1">
                  <a:solidFill>
                    <a:schemeClr val="tx1"/>
                  </a:solidFill>
                </a:rPr>
                <a:t>Aluminium</a:t>
              </a:r>
              <a:r>
                <a:rPr lang="en-US" sz="2600" dirty="0">
                  <a:solidFill>
                    <a:schemeClr val="tx1"/>
                  </a:solidFill>
                </a:rPr>
                <a:t> and steel </a:t>
              </a:r>
              <a:r>
                <a:rPr lang="tr-TR" sz="2600" dirty="0">
                  <a:solidFill>
                    <a:schemeClr val="tx1"/>
                  </a:solidFill>
                </a:rPr>
                <a:t>do not </a:t>
              </a:r>
              <a:r>
                <a:rPr lang="tr-TR" sz="2600" dirty="0" err="1">
                  <a:solidFill>
                    <a:schemeClr val="tx1"/>
                  </a:solidFill>
                </a:rPr>
                <a:t>loss</a:t>
              </a:r>
              <a:r>
                <a:rPr lang="tr-TR" sz="2600" dirty="0">
                  <a:solidFill>
                    <a:schemeClr val="tx1"/>
                  </a:solidFill>
                </a:rPr>
                <a:t> </a:t>
              </a:r>
              <a:r>
                <a:rPr lang="tr-TR" sz="2600" dirty="0" err="1">
                  <a:solidFill>
                    <a:schemeClr val="tx1"/>
                  </a:solidFill>
                </a:rPr>
                <a:t>its</a:t>
              </a:r>
              <a:r>
                <a:rPr lang="tr-TR" sz="2600" dirty="0">
                  <a:solidFill>
                    <a:schemeClr val="tx1"/>
                  </a:solidFill>
                </a:rPr>
                <a:t> </a:t>
              </a:r>
              <a:r>
                <a:rPr lang="en-US" sz="2600" dirty="0">
                  <a:solidFill>
                    <a:schemeClr val="tx1"/>
                  </a:solidFill>
                </a:rPr>
                <a:t>quality during the re-melting</a:t>
              </a:r>
              <a:r>
                <a:rPr lang="tr-TR" sz="2600" dirty="0">
                  <a:solidFill>
                    <a:schemeClr val="tx1"/>
                  </a:solidFill>
                </a:rPr>
                <a:t> </a:t>
              </a:r>
              <a:r>
                <a:rPr lang="en-US" sz="2600" dirty="0">
                  <a:solidFill>
                    <a:schemeClr val="tx1"/>
                  </a:solidFill>
                </a:rPr>
                <a:t>process</a:t>
              </a:r>
              <a:r>
                <a:rPr lang="tr-TR" sz="2600" dirty="0">
                  <a:solidFill>
                    <a:schemeClr val="tx1"/>
                  </a:solidFill>
                </a:rPr>
                <a:t>; </a:t>
              </a:r>
              <a:r>
                <a:rPr lang="tr-TR" sz="2600" dirty="0" err="1">
                  <a:solidFill>
                    <a:schemeClr val="tx1"/>
                  </a:solidFill>
                </a:rPr>
                <a:t>therefore</a:t>
              </a:r>
              <a:r>
                <a:rPr lang="tr-TR" sz="2600" dirty="0">
                  <a:solidFill>
                    <a:schemeClr val="tx1"/>
                  </a:solidFill>
                </a:rPr>
                <a:t>, </a:t>
              </a:r>
              <a:r>
                <a:rPr lang="tr-TR" sz="2600" dirty="0" err="1">
                  <a:solidFill>
                    <a:schemeClr val="tx1"/>
                  </a:solidFill>
                </a:rPr>
                <a:t>they</a:t>
              </a:r>
              <a:r>
                <a:rPr lang="tr-TR" sz="2600" dirty="0">
                  <a:solidFill>
                    <a:schemeClr val="tx1"/>
                  </a:solidFill>
                </a:rPr>
                <a:t> </a:t>
              </a:r>
              <a:r>
                <a:rPr lang="en-US" sz="2600" dirty="0">
                  <a:solidFill>
                    <a:schemeClr val="tx1"/>
                  </a:solidFill>
                </a:rPr>
                <a:t>may be reused an unlimited number of times for the production of</a:t>
              </a:r>
              <a:r>
                <a:rPr lang="tr-TR" sz="2600" dirty="0">
                  <a:solidFill>
                    <a:schemeClr val="tx1"/>
                  </a:solidFill>
                </a:rPr>
                <a:t> </a:t>
              </a:r>
              <a:r>
                <a:rPr lang="tr-TR" sz="2600" dirty="0" err="1">
                  <a:solidFill>
                    <a:schemeClr val="tx1"/>
                  </a:solidFill>
                </a:rPr>
                <a:t>first</a:t>
              </a:r>
              <a:r>
                <a:rPr lang="tr-TR" sz="2600" dirty="0">
                  <a:solidFill>
                    <a:schemeClr val="tx1"/>
                  </a:solidFill>
                </a:rPr>
                <a:t>-</a:t>
              </a:r>
              <a:r>
                <a:rPr lang="tr-TR" sz="2600" dirty="0" err="1">
                  <a:solidFill>
                    <a:schemeClr val="tx1"/>
                  </a:solidFill>
                </a:rPr>
                <a:t>quality</a:t>
              </a:r>
              <a:r>
                <a:rPr lang="tr-TR" sz="2600" dirty="0">
                  <a:solidFill>
                    <a:schemeClr val="tx1"/>
                  </a:solidFill>
                </a:rPr>
                <a:t> </a:t>
              </a:r>
              <a:r>
                <a:rPr lang="tr-TR" sz="2600" dirty="0" err="1">
                  <a:solidFill>
                    <a:schemeClr val="tx1"/>
                  </a:solidFill>
                </a:rPr>
                <a:t>packaging</a:t>
              </a:r>
              <a:r>
                <a:rPr lang="tr-TR" sz="2600" dirty="0">
                  <a:solidFill>
                    <a:schemeClr val="tx1"/>
                  </a:solidFill>
                </a:rPr>
                <a:t> </a:t>
              </a:r>
              <a:r>
                <a:rPr lang="tr-TR" sz="2600" dirty="0" err="1">
                  <a:solidFill>
                    <a:schemeClr val="tx1"/>
                  </a:solidFill>
                </a:rPr>
                <a:t>material</a:t>
              </a:r>
              <a:r>
                <a:rPr lang="tr-TR" sz="2600" dirty="0">
                  <a:solidFill>
                    <a:schemeClr val="tx1"/>
                  </a:solidFill>
                </a:rPr>
                <a:t>.</a:t>
              </a:r>
              <a:endParaRPr lang="tr-TR" sz="26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4544</TotalTime>
  <Words>2505</Words>
  <Application>Microsoft Office PowerPoint</Application>
  <PresentationFormat>Ekran Gösterisi (4:3)</PresentationFormat>
  <Paragraphs>325</Paragraphs>
  <Slides>46</Slides>
  <Notes>2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1" baseType="lpstr">
      <vt:lpstr>Calibri</vt:lpstr>
      <vt:lpstr>Tw Cen MT</vt:lpstr>
      <vt:lpstr>Wingdings</vt:lpstr>
      <vt:lpstr>Wingdings 2</vt:lpstr>
      <vt:lpstr>Tema1</vt:lpstr>
      <vt:lpstr>METAL packagIng MATERIALS</vt:lpstr>
      <vt:lpstr>The importance of container design</vt:lpstr>
      <vt:lpstr>Different types and shapes of metal cans</vt:lpstr>
      <vt:lpstr>Different types and shapes of metal cans</vt:lpstr>
      <vt:lpstr>Different types and shapes of metal cans</vt:lpstr>
      <vt:lpstr>What properties should metal packages have?</vt:lpstr>
      <vt:lpstr>What properties should metal packages have?</vt:lpstr>
      <vt:lpstr>PowerPoint Sunusu</vt:lpstr>
      <vt:lpstr>Raw materials used for can making</vt:lpstr>
      <vt:lpstr>Raw materials used for can making</vt:lpstr>
      <vt:lpstr>A raw material for can making: Steel </vt:lpstr>
      <vt:lpstr>Tinplate from steel</vt:lpstr>
      <vt:lpstr>Tin-free steel (TFS) from steel</vt:lpstr>
      <vt:lpstr>A raw material for can making: Aluminium</vt:lpstr>
      <vt:lpstr>PowerPoint Sunusu</vt:lpstr>
      <vt:lpstr>Can making process</vt:lpstr>
      <vt:lpstr>1) Three-piece welded cans </vt:lpstr>
      <vt:lpstr>1) Three-piece welded cans </vt:lpstr>
      <vt:lpstr>2) Two-piece single drawn and multiple drawn (DRD) cans</vt:lpstr>
      <vt:lpstr>2) Two-piece single drawn and multiple drawn (DRD) cans</vt:lpstr>
      <vt:lpstr>3) Two piece drawn and wall ironed (DWI) cans</vt:lpstr>
      <vt:lpstr>3) Two piece drawn and wall ironed (DWI) cans</vt:lpstr>
      <vt:lpstr>End-making process                           (Plain end forming)</vt:lpstr>
      <vt:lpstr>End-making process                           (Easy-open end forming)</vt:lpstr>
      <vt:lpstr>End-making process                           (Plain end and easy-open end forming)</vt:lpstr>
      <vt:lpstr>PowerPoint Sunusu</vt:lpstr>
      <vt:lpstr>Production process of metal canned foods</vt:lpstr>
      <vt:lpstr>1) Quality assurance checks of cans </vt:lpstr>
      <vt:lpstr>2) Filling and exhausting</vt:lpstr>
      <vt:lpstr>2) Filling and exhausting</vt:lpstr>
      <vt:lpstr>2) Filling and exhausting</vt:lpstr>
      <vt:lpstr>3) Seaming</vt:lpstr>
      <vt:lpstr>3) Seaming</vt:lpstr>
      <vt:lpstr>Seaming process https://www.youtube.com/watch?v=yMgSGgiUO4A</vt:lpstr>
      <vt:lpstr>4) Heat processing</vt:lpstr>
      <vt:lpstr>5) Cooling, drying and labeling </vt:lpstr>
      <vt:lpstr>5) Cooling, drying and labeling </vt:lpstr>
      <vt:lpstr>6) Storage and distribution</vt:lpstr>
      <vt:lpstr>Canned food process https://www.youtube.com/watch?v=IdAlaGqXxQ0</vt:lpstr>
      <vt:lpstr>Shelf life of canned food</vt:lpstr>
      <vt:lpstr>Factors affecting the shelf life of canned foods</vt:lpstr>
      <vt:lpstr>Use of lacquers</vt:lpstr>
      <vt:lpstr>Troubles in canned foods</vt:lpstr>
      <vt:lpstr>Troubles in canned foods</vt:lpstr>
      <vt:lpstr>Troubles in canned foods                 (sulphur staining)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EDA DEMİROK SONCU</cp:lastModifiedBy>
  <cp:revision>274</cp:revision>
  <dcterms:created xsi:type="dcterms:W3CDTF">2020-02-11T12:23:21Z</dcterms:created>
  <dcterms:modified xsi:type="dcterms:W3CDTF">2021-04-27T10:39:37Z</dcterms:modified>
</cp:coreProperties>
</file>