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Eğitim Kültür Sanat Muhabirliği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3. </a:t>
            </a:r>
            <a:r>
              <a:rPr lang="tr-TR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43330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BM Çocuk Hakları </a:t>
            </a:r>
            <a:r>
              <a:rPr lang="tr-TR" dirty="0" smtClean="0"/>
              <a:t>Sözleşmesi-7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b="1" dirty="0"/>
              <a:t>Madde </a:t>
            </a:r>
            <a:r>
              <a:rPr lang="tr-TR" sz="2400" b="1" dirty="0" smtClean="0"/>
              <a:t>34</a:t>
            </a:r>
          </a:p>
          <a:p>
            <a:endParaRPr lang="tr-TR" sz="2400" b="1" dirty="0"/>
          </a:p>
          <a:p>
            <a:r>
              <a:rPr lang="tr-TR" dirty="0"/>
              <a:t>Taraf Devletler, çocuğu her türlü cinsel sömürüye ve cinsel </a:t>
            </a:r>
            <a:r>
              <a:rPr lang="tr-TR" dirty="0" err="1"/>
              <a:t>suistimale</a:t>
            </a:r>
            <a:r>
              <a:rPr lang="tr-TR" dirty="0"/>
              <a:t> karşı </a:t>
            </a:r>
            <a:r>
              <a:rPr lang="tr-TR" dirty="0" smtClean="0"/>
              <a:t>koruma güvencesi </a:t>
            </a:r>
            <a:r>
              <a:rPr lang="tr-TR" dirty="0"/>
              <a:t>verirler.</a:t>
            </a:r>
          </a:p>
        </p:txBody>
      </p:sp>
    </p:spTree>
    <p:extLst>
      <p:ext uri="{BB962C8B-B14F-4D97-AF65-F5344CB8AC3E}">
        <p14:creationId xmlns:p14="http://schemas.microsoft.com/office/powerpoint/2010/main" val="1812268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 ve 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Günümüzdeki eğitimle ilgili sorunlar bu ilkelerde öne çıkan haklar açısından tartışılacaktır.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3191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 ve 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Günün gazetelerinden konuyla ilgili bir haber seçilip bu ilkeler çerçevesinde değerlendirilerek tartışılır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652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BM Çocuk Hakları Sözleşmesi-1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b="1" dirty="0" smtClean="0"/>
              <a:t>Madde 3</a:t>
            </a:r>
          </a:p>
          <a:p>
            <a:pPr>
              <a:lnSpc>
                <a:spcPct val="200000"/>
              </a:lnSpc>
            </a:pPr>
            <a:r>
              <a:rPr lang="tr-TR" dirty="0" smtClean="0"/>
              <a:t>1</a:t>
            </a:r>
            <a:r>
              <a:rPr lang="tr-TR" dirty="0"/>
              <a:t>. </a:t>
            </a:r>
            <a:r>
              <a:rPr lang="tr-TR" dirty="0" smtClean="0"/>
              <a:t>	Kamusal </a:t>
            </a:r>
            <a:r>
              <a:rPr lang="tr-TR" dirty="0"/>
              <a:t>ya da özel sosyal yardım kuruluşları, mahkemeler, idari makamlar veya </a:t>
            </a:r>
            <a:r>
              <a:rPr lang="tr-TR" dirty="0" smtClean="0"/>
              <a:t>yasama organları </a:t>
            </a:r>
            <a:r>
              <a:rPr lang="tr-TR" dirty="0"/>
              <a:t>tarafından yapılan ve çocukları ilgilendiren bütün faaliyetlerde, </a:t>
            </a:r>
            <a:r>
              <a:rPr lang="tr-TR" b="1" u="sng" dirty="0"/>
              <a:t>çocuğun </a:t>
            </a:r>
            <a:r>
              <a:rPr lang="tr-TR" b="1" u="sng" dirty="0" smtClean="0"/>
              <a:t>yararı </a:t>
            </a:r>
            <a:r>
              <a:rPr lang="tr-TR" dirty="0" smtClean="0"/>
              <a:t>temel </a:t>
            </a:r>
            <a:r>
              <a:rPr lang="tr-TR" dirty="0"/>
              <a:t>düşüncedir.</a:t>
            </a:r>
          </a:p>
        </p:txBody>
      </p:sp>
    </p:spTree>
    <p:extLst>
      <p:ext uri="{BB962C8B-B14F-4D97-AF65-F5344CB8AC3E}">
        <p14:creationId xmlns:p14="http://schemas.microsoft.com/office/powerpoint/2010/main" val="1971628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BM Çocuk Hakları </a:t>
            </a:r>
            <a:r>
              <a:rPr lang="tr-TR" dirty="0" smtClean="0"/>
              <a:t>Sözleşmesi-2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sz="2400" b="1" dirty="0" smtClean="0"/>
              <a:t>Madde 3</a:t>
            </a:r>
          </a:p>
          <a:p>
            <a:pPr>
              <a:lnSpc>
                <a:spcPct val="200000"/>
              </a:lnSpc>
            </a:pPr>
            <a:r>
              <a:rPr lang="tr-TR" dirty="0" smtClean="0"/>
              <a:t>2</a:t>
            </a:r>
            <a:r>
              <a:rPr lang="tr-TR" dirty="0"/>
              <a:t>. </a:t>
            </a:r>
            <a:r>
              <a:rPr lang="tr-TR" dirty="0" smtClean="0"/>
              <a:t>	</a:t>
            </a:r>
            <a:r>
              <a:rPr lang="tr-TR" u="sng" dirty="0" smtClean="0"/>
              <a:t>Taraf </a:t>
            </a:r>
            <a:r>
              <a:rPr lang="tr-TR" u="sng" dirty="0"/>
              <a:t>Devletler</a:t>
            </a:r>
            <a:r>
              <a:rPr lang="tr-TR" dirty="0"/>
              <a:t>, çocuğun ana-babasının, vasilerinin ya da kendisinden hukuken </a:t>
            </a:r>
            <a:r>
              <a:rPr lang="tr-TR" dirty="0" smtClean="0"/>
              <a:t>sorumlu olan </a:t>
            </a:r>
            <a:r>
              <a:rPr lang="tr-TR" dirty="0"/>
              <a:t>diğer kişilerin hak ve ödevlerini de göz önünde tutarak, esenliği için gerekli </a:t>
            </a:r>
            <a:r>
              <a:rPr lang="tr-TR" u="sng" dirty="0"/>
              <a:t>bakım </a:t>
            </a:r>
            <a:r>
              <a:rPr lang="tr-TR" u="sng" dirty="0" smtClean="0"/>
              <a:t>ve korumayı </a:t>
            </a:r>
            <a:r>
              <a:rPr lang="tr-TR" dirty="0"/>
              <a:t>sağlamayı üstlenirler ve bu amaçla </a:t>
            </a:r>
            <a:r>
              <a:rPr lang="tr-TR" u="sng" dirty="0"/>
              <a:t>tüm uygun yasal ve idari önlemleri alırlar.</a:t>
            </a:r>
          </a:p>
        </p:txBody>
      </p:sp>
    </p:spTree>
    <p:extLst>
      <p:ext uri="{BB962C8B-B14F-4D97-AF65-F5344CB8AC3E}">
        <p14:creationId xmlns:p14="http://schemas.microsoft.com/office/powerpoint/2010/main" val="708698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BM Çocuk Hakları </a:t>
            </a:r>
            <a:r>
              <a:rPr lang="tr-TR" dirty="0" smtClean="0"/>
              <a:t>Sözleşmesi-3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sz="2400" b="1" dirty="0" smtClean="0"/>
              <a:t>Madde 3</a:t>
            </a:r>
          </a:p>
          <a:p>
            <a:pPr>
              <a:lnSpc>
                <a:spcPct val="200000"/>
              </a:lnSpc>
            </a:pPr>
            <a:r>
              <a:rPr lang="tr-TR" dirty="0" smtClean="0"/>
              <a:t>3</a:t>
            </a:r>
            <a:r>
              <a:rPr lang="tr-TR" dirty="0"/>
              <a:t>. </a:t>
            </a:r>
            <a:r>
              <a:rPr lang="tr-TR" dirty="0" smtClean="0"/>
              <a:t>	</a:t>
            </a:r>
            <a:r>
              <a:rPr lang="tr-TR" u="sng" dirty="0" smtClean="0"/>
              <a:t>Taraf </a:t>
            </a:r>
            <a:r>
              <a:rPr lang="tr-TR" u="sng" dirty="0"/>
              <a:t>Devletler, </a:t>
            </a:r>
            <a:r>
              <a:rPr lang="tr-TR" dirty="0"/>
              <a:t>çocukların bakımı veya korunmasından sorumlu kurumların; hizmet </a:t>
            </a:r>
            <a:r>
              <a:rPr lang="tr-TR" dirty="0" smtClean="0"/>
              <a:t>ve faaliyetlerin </a:t>
            </a:r>
            <a:r>
              <a:rPr lang="tr-TR" dirty="0"/>
              <a:t>özellikle güvenlik, sağlık, personel sayısı ve uygunluğu ve yönetimin </a:t>
            </a:r>
            <a:r>
              <a:rPr lang="tr-TR" dirty="0" smtClean="0"/>
              <a:t>yeterliliği açısından</a:t>
            </a:r>
            <a:r>
              <a:rPr lang="tr-TR" dirty="0"/>
              <a:t>, yetkili makamlarca konulan ölçülere uymalarını taahhüt ederler.</a:t>
            </a:r>
          </a:p>
        </p:txBody>
      </p:sp>
    </p:spTree>
    <p:extLst>
      <p:ext uri="{BB962C8B-B14F-4D97-AF65-F5344CB8AC3E}">
        <p14:creationId xmlns:p14="http://schemas.microsoft.com/office/powerpoint/2010/main" val="394491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BM Çocuk Hakları </a:t>
            </a:r>
            <a:r>
              <a:rPr lang="tr-TR" dirty="0" smtClean="0"/>
              <a:t>Sözleşmesi-4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400" b="1" dirty="0"/>
              <a:t>Madde </a:t>
            </a:r>
            <a:r>
              <a:rPr lang="tr-TR" sz="2400" b="1" dirty="0" smtClean="0"/>
              <a:t>29</a:t>
            </a:r>
            <a:endParaRPr lang="tr-TR" sz="2400" b="1" dirty="0"/>
          </a:p>
          <a:p>
            <a:r>
              <a:rPr lang="tr-TR" dirty="0"/>
              <a:t>1. </a:t>
            </a:r>
            <a:r>
              <a:rPr lang="tr-TR" dirty="0" smtClean="0"/>
              <a:t>	</a:t>
            </a:r>
            <a:r>
              <a:rPr lang="tr-TR" u="sng" dirty="0" smtClean="0"/>
              <a:t>Taraf </a:t>
            </a:r>
            <a:r>
              <a:rPr lang="tr-TR" u="sng" dirty="0"/>
              <a:t>Devletler</a:t>
            </a:r>
            <a:r>
              <a:rPr lang="tr-TR" dirty="0"/>
              <a:t>, çocuğun eğitim hakkını kabul ederler ve bu hakkın </a:t>
            </a:r>
            <a:r>
              <a:rPr lang="tr-TR" u="sng" dirty="0"/>
              <a:t>fırsat eşitliği </a:t>
            </a:r>
            <a:r>
              <a:rPr lang="tr-TR" dirty="0" smtClean="0"/>
              <a:t>temeli üzerinde </a:t>
            </a:r>
            <a:r>
              <a:rPr lang="tr-TR" dirty="0"/>
              <a:t>tedricen gerçekleştirilmesi görüşüyle özellikle:</a:t>
            </a:r>
          </a:p>
          <a:p>
            <a:r>
              <a:rPr lang="tr-TR" dirty="0"/>
              <a:t>a) İlk öğretimi herkes için </a:t>
            </a:r>
            <a:r>
              <a:rPr lang="tr-TR" u="sng" dirty="0"/>
              <a:t>zorunlu ve parasız </a:t>
            </a:r>
            <a:r>
              <a:rPr lang="tr-TR" dirty="0"/>
              <a:t>hale getirirler;</a:t>
            </a:r>
          </a:p>
          <a:p>
            <a:r>
              <a:rPr lang="tr-TR" dirty="0"/>
              <a:t>b) Orta öğretim sistemlerinin genel olduğu kadar mesleki nitelikte de olmak üzere </a:t>
            </a:r>
            <a:r>
              <a:rPr lang="tr-TR" dirty="0" smtClean="0"/>
              <a:t>çeşitli biçimlerde </a:t>
            </a:r>
            <a:r>
              <a:rPr lang="tr-TR" dirty="0"/>
              <a:t>örgütlenmesini teşvik ederler ve bunların tüm çocuklara açık olmasını </a:t>
            </a:r>
            <a:r>
              <a:rPr lang="tr-TR" dirty="0" smtClean="0"/>
              <a:t>sağlarlar ve </a:t>
            </a:r>
            <a:r>
              <a:rPr lang="tr-TR" dirty="0"/>
              <a:t>gerekli durumlarda </a:t>
            </a:r>
            <a:r>
              <a:rPr lang="tr-TR" u="sng" dirty="0"/>
              <a:t>mali yardım yapılması </a:t>
            </a:r>
            <a:r>
              <a:rPr lang="tr-TR" dirty="0"/>
              <a:t>ve </a:t>
            </a:r>
            <a:r>
              <a:rPr lang="tr-TR" u="sng" dirty="0"/>
              <a:t>öğretimi parasız kılmak </a:t>
            </a:r>
            <a:r>
              <a:rPr lang="tr-TR" dirty="0"/>
              <a:t>gibi </a:t>
            </a:r>
            <a:r>
              <a:rPr lang="tr-TR" dirty="0" smtClean="0"/>
              <a:t>uygun önlemleri </a:t>
            </a:r>
            <a:r>
              <a:rPr lang="tr-TR" dirty="0"/>
              <a:t>alırlar;</a:t>
            </a:r>
          </a:p>
        </p:txBody>
      </p:sp>
    </p:spTree>
    <p:extLst>
      <p:ext uri="{BB962C8B-B14F-4D97-AF65-F5344CB8AC3E}">
        <p14:creationId xmlns:p14="http://schemas.microsoft.com/office/powerpoint/2010/main" val="822905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BM Çocuk Hakları </a:t>
            </a:r>
            <a:r>
              <a:rPr lang="tr-TR" dirty="0" smtClean="0"/>
              <a:t>Sözleşmesi-5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b="1" dirty="0" smtClean="0"/>
              <a:t>Madde 29</a:t>
            </a:r>
          </a:p>
          <a:p>
            <a:r>
              <a:rPr lang="tr-TR" dirty="0" smtClean="0"/>
              <a:t>c</a:t>
            </a:r>
            <a:r>
              <a:rPr lang="tr-TR" dirty="0"/>
              <a:t>) Uygun bütün araçları kullanarak, yüksek öğretimi yetenekleri doğrultusunda </a:t>
            </a:r>
            <a:r>
              <a:rPr lang="tr-TR" dirty="0" smtClean="0"/>
              <a:t>herkese açık </a:t>
            </a:r>
            <a:r>
              <a:rPr lang="tr-TR" dirty="0"/>
              <a:t>hale getirirler;</a:t>
            </a:r>
          </a:p>
          <a:p>
            <a:r>
              <a:rPr lang="tr-TR" dirty="0"/>
              <a:t>d) Eğitim ve meslek seçimine ilişkin bilgi ve rehberliği bütün çocuklar için elde edilir </a:t>
            </a:r>
            <a:r>
              <a:rPr lang="tr-TR" dirty="0" smtClean="0"/>
              <a:t>hale getirirler</a:t>
            </a:r>
            <a:r>
              <a:rPr lang="tr-TR" dirty="0"/>
              <a:t>;</a:t>
            </a:r>
          </a:p>
          <a:p>
            <a:r>
              <a:rPr lang="tr-TR" dirty="0"/>
              <a:t>e) Okullarda düzenli biçimde devamın sağlanması ve okulu terk etme </a:t>
            </a:r>
            <a:r>
              <a:rPr lang="tr-TR" dirty="0" smtClean="0"/>
              <a:t>oranlarının düşürülmesi </a:t>
            </a:r>
            <a:r>
              <a:rPr lang="tr-TR" dirty="0"/>
              <a:t>için önlem alırlar.</a:t>
            </a:r>
          </a:p>
        </p:txBody>
      </p:sp>
    </p:spTree>
    <p:extLst>
      <p:ext uri="{BB962C8B-B14F-4D97-AF65-F5344CB8AC3E}">
        <p14:creationId xmlns:p14="http://schemas.microsoft.com/office/powerpoint/2010/main" val="2630224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BM Çocuk Hakları </a:t>
            </a:r>
            <a:r>
              <a:rPr lang="tr-TR" dirty="0" smtClean="0"/>
              <a:t>Sözleşmesi-6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b="1" dirty="0"/>
              <a:t>Madde 30</a:t>
            </a:r>
          </a:p>
          <a:p>
            <a:pPr>
              <a:lnSpc>
                <a:spcPct val="150000"/>
              </a:lnSpc>
            </a:pPr>
            <a:r>
              <a:rPr lang="tr-TR" dirty="0"/>
              <a:t>Soya, dine ya da dile dayalı azınlıkların ya da yerli halkların </a:t>
            </a:r>
            <a:r>
              <a:rPr lang="tr-TR" dirty="0" err="1"/>
              <a:t>varolduğu</a:t>
            </a:r>
            <a:r>
              <a:rPr lang="tr-TR" dirty="0"/>
              <a:t> Devletlerde, böyle </a:t>
            </a:r>
            <a:r>
              <a:rPr lang="tr-TR" dirty="0" smtClean="0"/>
              <a:t>bir azınlığa </a:t>
            </a:r>
            <a:r>
              <a:rPr lang="tr-TR" dirty="0"/>
              <a:t>mensup olan ya da yerli halktan olan çocuk, ait olduğu azınlık topluluğunun </a:t>
            </a:r>
            <a:r>
              <a:rPr lang="tr-TR" dirty="0" smtClean="0"/>
              <a:t>diğer üyeleri </a:t>
            </a:r>
            <a:r>
              <a:rPr lang="tr-TR" dirty="0"/>
              <a:t>ile birlikte </a:t>
            </a:r>
            <a:r>
              <a:rPr lang="tr-TR" u="sng" dirty="0"/>
              <a:t>kendi kültüründen yararlanma</a:t>
            </a:r>
            <a:r>
              <a:rPr lang="tr-TR" dirty="0"/>
              <a:t>, </a:t>
            </a:r>
            <a:r>
              <a:rPr lang="tr-TR" u="sng" dirty="0"/>
              <a:t>kendi dinine inanma ve uygulama </a:t>
            </a:r>
            <a:r>
              <a:rPr lang="tr-TR" dirty="0"/>
              <a:t>ve </a:t>
            </a:r>
            <a:r>
              <a:rPr lang="tr-TR" u="sng" dirty="0" smtClean="0"/>
              <a:t>kendi dilini </a:t>
            </a:r>
            <a:r>
              <a:rPr lang="tr-TR" u="sng" dirty="0"/>
              <a:t>kullanma </a:t>
            </a:r>
            <a:r>
              <a:rPr lang="tr-TR" dirty="0"/>
              <a:t>hakkından yoksun bırakılamaz.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5290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BM Çocuk Hakları Sözleşmesi-5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b="1" dirty="0"/>
              <a:t>Madde 31</a:t>
            </a:r>
          </a:p>
          <a:p>
            <a:r>
              <a:rPr lang="tr-TR" dirty="0"/>
              <a:t>1. </a:t>
            </a:r>
            <a:r>
              <a:rPr lang="tr-TR" dirty="0" smtClean="0"/>
              <a:t>	Taraf </a:t>
            </a:r>
            <a:r>
              <a:rPr lang="tr-TR" dirty="0"/>
              <a:t>Devletler çocuğun dinlenme</a:t>
            </a:r>
            <a:r>
              <a:rPr lang="tr-TR" u="sng" dirty="0"/>
              <a:t>, boş zaman </a:t>
            </a:r>
            <a:r>
              <a:rPr lang="tr-TR" dirty="0"/>
              <a:t>değerlendirme, </a:t>
            </a:r>
            <a:r>
              <a:rPr lang="tr-TR" u="sng" dirty="0"/>
              <a:t>oynama</a:t>
            </a:r>
            <a:r>
              <a:rPr lang="tr-TR" dirty="0"/>
              <a:t> ve yaşına </a:t>
            </a:r>
            <a:r>
              <a:rPr lang="tr-TR" dirty="0" smtClean="0"/>
              <a:t>uygun eğlence </a:t>
            </a:r>
            <a:r>
              <a:rPr lang="tr-TR" dirty="0"/>
              <a:t>(etkinliklerinde) bulunma ve </a:t>
            </a:r>
            <a:r>
              <a:rPr lang="tr-TR" u="sng" dirty="0"/>
              <a:t>kültürel ve sanatsal yaşama serbestçe katılma </a:t>
            </a:r>
            <a:r>
              <a:rPr lang="tr-TR" dirty="0" smtClean="0"/>
              <a:t>hakkını tanırlar.</a:t>
            </a:r>
          </a:p>
          <a:p>
            <a:r>
              <a:rPr lang="tr-TR" dirty="0"/>
              <a:t>2. </a:t>
            </a:r>
            <a:r>
              <a:rPr lang="tr-TR" dirty="0" smtClean="0"/>
              <a:t>	Taraf </a:t>
            </a:r>
            <a:r>
              <a:rPr lang="tr-TR" dirty="0"/>
              <a:t>Devletler, çocuğun kültürel ve sanatsal yaşama tam olarak katılma hakkını </a:t>
            </a:r>
            <a:r>
              <a:rPr lang="tr-TR" dirty="0" smtClean="0"/>
              <a:t>saygı duyarak </a:t>
            </a:r>
            <a:r>
              <a:rPr lang="tr-TR" dirty="0"/>
              <a:t>tanırlar ve özendirirler ve çocuklar için, boş zamanı değerlendirmeye, dinlenmeye</a:t>
            </a:r>
            <a:r>
              <a:rPr lang="tr-TR" dirty="0" smtClean="0"/>
              <a:t>, sanata </a:t>
            </a:r>
            <a:r>
              <a:rPr lang="tr-TR" dirty="0"/>
              <a:t>ve kültüre ilişkin (etkinlikler) konusunda uygun ve eşit fırsatların sağlanmasını </a:t>
            </a:r>
            <a:r>
              <a:rPr lang="tr-TR" dirty="0" smtClean="0"/>
              <a:t>teşvik ederler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7306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BM Çocuk Hakları </a:t>
            </a:r>
            <a:r>
              <a:rPr lang="tr-TR" dirty="0" smtClean="0"/>
              <a:t>Sözleşmesi-6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b="1" dirty="0"/>
              <a:t>Madde 32</a:t>
            </a:r>
          </a:p>
          <a:p>
            <a:pPr>
              <a:lnSpc>
                <a:spcPct val="150000"/>
              </a:lnSpc>
            </a:pPr>
            <a:r>
              <a:rPr lang="tr-TR" dirty="0"/>
              <a:t>1. </a:t>
            </a:r>
            <a:r>
              <a:rPr lang="tr-TR" dirty="0" smtClean="0"/>
              <a:t>	</a:t>
            </a:r>
            <a:r>
              <a:rPr lang="tr-TR" u="sng" dirty="0" smtClean="0"/>
              <a:t>Taraf </a:t>
            </a:r>
            <a:r>
              <a:rPr lang="tr-TR" u="sng" dirty="0"/>
              <a:t>Devletler</a:t>
            </a:r>
            <a:r>
              <a:rPr lang="tr-TR" dirty="0"/>
              <a:t>, çocuğun, </a:t>
            </a:r>
            <a:r>
              <a:rPr lang="tr-TR" u="sng" dirty="0"/>
              <a:t>ekonomik sömürüye </a:t>
            </a:r>
            <a:r>
              <a:rPr lang="tr-TR" dirty="0"/>
              <a:t>ve her türlü tehlikeli işte ya da </a:t>
            </a:r>
            <a:r>
              <a:rPr lang="tr-TR" dirty="0" smtClean="0"/>
              <a:t>eğitimine zarar </a:t>
            </a:r>
            <a:r>
              <a:rPr lang="tr-TR" dirty="0"/>
              <a:t>verecek ya da </a:t>
            </a:r>
            <a:r>
              <a:rPr lang="tr-TR" u="sng" dirty="0"/>
              <a:t>sağlığı veya bedensel, zihinsel, ruhsal, ahlaksal ya da </a:t>
            </a:r>
            <a:r>
              <a:rPr lang="tr-TR" u="sng" dirty="0" smtClean="0"/>
              <a:t>toplumsal gelişmesi </a:t>
            </a:r>
            <a:r>
              <a:rPr lang="tr-TR" u="sng" dirty="0"/>
              <a:t>için zararlı olabilecek </a:t>
            </a:r>
            <a:r>
              <a:rPr lang="tr-TR" dirty="0"/>
              <a:t>nitelikte çalıştırılmasına karşı korunma hakkını kabul ederler.</a:t>
            </a:r>
          </a:p>
        </p:txBody>
      </p:sp>
    </p:spTree>
    <p:extLst>
      <p:ext uri="{BB962C8B-B14F-4D97-AF65-F5344CB8AC3E}">
        <p14:creationId xmlns:p14="http://schemas.microsoft.com/office/powerpoint/2010/main" val="115479378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12</TotalTime>
  <Words>222</Words>
  <Application>Microsoft Office PowerPoint</Application>
  <PresentationFormat>Geniş ekran</PresentationFormat>
  <Paragraphs>39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Arial</vt:lpstr>
      <vt:lpstr>Trebuchet MS</vt:lpstr>
      <vt:lpstr>Berlin</vt:lpstr>
      <vt:lpstr>Eğitim Kültür Sanat Muhabirliği</vt:lpstr>
      <vt:lpstr>BM Çocuk Hakları Sözleşmesi-1</vt:lpstr>
      <vt:lpstr>BM Çocuk Hakları Sözleşmesi-2</vt:lpstr>
      <vt:lpstr>BM Çocuk Hakları Sözleşmesi-3</vt:lpstr>
      <vt:lpstr>BM Çocuk Hakları Sözleşmesi-4</vt:lpstr>
      <vt:lpstr>BM Çocuk Hakları Sözleşmesi-5</vt:lpstr>
      <vt:lpstr>BM Çocuk Hakları Sözleşmesi-6</vt:lpstr>
      <vt:lpstr>BM Çocuk Hakları Sözleşmesi-5</vt:lpstr>
      <vt:lpstr>BM Çocuk Hakları Sözleşmesi-6</vt:lpstr>
      <vt:lpstr>BM Çocuk Hakları Sözleşmesi-7</vt:lpstr>
      <vt:lpstr>Tartışma ve Uygulama</vt:lpstr>
      <vt:lpstr>Tartışma ve Uygulama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 Kültür Sanat Muhabirliği</dc:title>
  <dc:creator>OZGUN DINCER</dc:creator>
  <cp:lastModifiedBy>OZGUN DINCER</cp:lastModifiedBy>
  <cp:revision>4</cp:revision>
  <dcterms:created xsi:type="dcterms:W3CDTF">2019-04-22T11:47:35Z</dcterms:created>
  <dcterms:modified xsi:type="dcterms:W3CDTF">2019-04-22T11:59:58Z</dcterms:modified>
</cp:coreProperties>
</file>