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63" r:id="rId4"/>
    <p:sldId id="262" r:id="rId5"/>
    <p:sldId id="266" r:id="rId6"/>
    <p:sldId id="258" r:id="rId7"/>
    <p:sldId id="265" r:id="rId8"/>
    <p:sldId id="259" r:id="rId9"/>
    <p:sldId id="264" r:id="rId10"/>
    <p:sldId id="260" r:id="rId1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564B2A-115B-44EC-A76E-FF31117887F0}" type="datetimeFigureOut">
              <a:rPr lang="en-US" smtClean="0"/>
              <a:pPr/>
              <a:t>2/5/2020</a:t>
            </a:fld>
            <a:endParaRPr lang="en-US"/>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FECFE-9D06-4C08-A83B-7BAE32E3C0B4}" type="slidenum">
              <a:rPr lang="en-US" smtClean="0"/>
              <a:pPr/>
              <a:t>‹#›</a:t>
            </a:fld>
            <a:endParaRPr lang="en-US"/>
          </a:p>
        </p:txBody>
      </p:sp>
    </p:spTree>
    <p:extLst>
      <p:ext uri="{BB962C8B-B14F-4D97-AF65-F5344CB8AC3E}">
        <p14:creationId xmlns="" xmlns:p14="http://schemas.microsoft.com/office/powerpoint/2010/main" val="1270803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77E20636-6968-400F-A8E1-AE07E1EF2756}" type="slidenum">
              <a:rPr lang="tr-TR" smtClean="0"/>
              <a:pPr/>
              <a:t>4</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pPr/>
              <a:t>05.02.2020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solidFill>
                  <a:srgbClr val="000000"/>
                </a:solidFill>
                <a:latin typeface="Times New Roman"/>
                <a:ea typeface="Calibri"/>
              </a:rPr>
              <a:t>K</a:t>
            </a:r>
            <a:r>
              <a:rPr lang="en-US" dirty="0" err="1" smtClean="0">
                <a:solidFill>
                  <a:srgbClr val="000000"/>
                </a:solidFill>
                <a:latin typeface="Times New Roman"/>
                <a:ea typeface="Calibri"/>
              </a:rPr>
              <a:t>arst</a:t>
            </a:r>
            <a:r>
              <a:rPr lang="en-US" dirty="0" smtClean="0">
                <a:solidFill>
                  <a:srgbClr val="000000"/>
                </a:solidFill>
                <a:latin typeface="Times New Roman"/>
                <a:ea typeface="Calibri"/>
              </a:rPr>
              <a:t> </a:t>
            </a:r>
            <a:r>
              <a:rPr lang="en-US" dirty="0" err="1">
                <a:solidFill>
                  <a:srgbClr val="000000"/>
                </a:solidFill>
                <a:latin typeface="Times New Roman"/>
                <a:ea typeface="Calibri"/>
              </a:rPr>
              <a:t>hidrolojisi</a:t>
            </a:r>
            <a:endParaRPr lang="en-US" dirty="0"/>
          </a:p>
        </p:txBody>
      </p:sp>
      <p:sp>
        <p:nvSpPr>
          <p:cNvPr id="3" name="Alt Başlık 2"/>
          <p:cNvSpPr>
            <a:spLocks noGrp="1"/>
          </p:cNvSpPr>
          <p:nvPr>
            <p:ph type="subTitle" idx="1"/>
          </p:nvPr>
        </p:nvSpPr>
        <p:spPr/>
        <p:txBody>
          <a:bodyPr/>
          <a:lstStyle/>
          <a:p>
            <a:r>
              <a:rPr lang="tr-TR" dirty="0" smtClean="0">
                <a:solidFill>
                  <a:srgbClr val="FF0000"/>
                </a:solidFill>
              </a:rPr>
              <a:t>5. Hafta</a:t>
            </a:r>
            <a:endParaRPr lang="en-US" dirty="0">
              <a:solidFill>
                <a:srgbClr val="FF0000"/>
              </a:solidFill>
            </a:endParaRPr>
          </a:p>
        </p:txBody>
      </p:sp>
    </p:spTree>
    <p:extLst>
      <p:ext uri="{BB962C8B-B14F-4D97-AF65-F5344CB8AC3E}">
        <p14:creationId xmlns="" xmlns:p14="http://schemas.microsoft.com/office/powerpoint/2010/main" val="17920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en-US"/>
          </a:p>
        </p:txBody>
      </p:sp>
      <p:pic>
        <p:nvPicPr>
          <p:cNvPr id="4" name="Picture 2" descr="tara0019"/>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765175"/>
            <a:ext cx="9285288" cy="58388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1989764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85000" lnSpcReduction="10000"/>
          </a:bodyPr>
          <a:lstStyle/>
          <a:p>
            <a:pPr indent="0" algn="just">
              <a:lnSpc>
                <a:spcPct val="150000"/>
              </a:lnSpc>
              <a:buNone/>
            </a:pPr>
            <a:r>
              <a:rPr lang="tr-TR" b="1" dirty="0" err="1"/>
              <a:t>Akifer</a:t>
            </a:r>
            <a:endParaRPr lang="en-US" i="1" dirty="0"/>
          </a:p>
          <a:p>
            <a:pPr indent="342900" algn="just">
              <a:lnSpc>
                <a:spcPct val="150000"/>
              </a:lnSpc>
              <a:spcAft>
                <a:spcPts val="0"/>
              </a:spcAft>
            </a:pPr>
            <a:r>
              <a:rPr lang="tr-TR" dirty="0" smtClean="0">
                <a:latin typeface="Times New Roman"/>
                <a:ea typeface="Times New Roman"/>
              </a:rPr>
              <a:t>Tüm </a:t>
            </a:r>
            <a:r>
              <a:rPr lang="tr-TR" dirty="0">
                <a:latin typeface="Times New Roman"/>
                <a:ea typeface="Times New Roman"/>
              </a:rPr>
              <a:t>kayalar çeşitli derecelerde su emer ve bu suları alıkoyabilir veya tane dokuları arasındaki gözenekleri aracılığıyla geçirir. Büyük miktardaki suyu depolayabilen formasyonlara </a:t>
            </a:r>
            <a:r>
              <a:rPr lang="tr-TR" dirty="0" err="1">
                <a:latin typeface="Times New Roman"/>
                <a:ea typeface="Times New Roman"/>
              </a:rPr>
              <a:t>akifer</a:t>
            </a:r>
            <a:r>
              <a:rPr lang="tr-TR" dirty="0">
                <a:latin typeface="Times New Roman"/>
                <a:ea typeface="Times New Roman"/>
              </a:rPr>
              <a:t> adı verilir. Bir başka ifadeyle </a:t>
            </a:r>
            <a:r>
              <a:rPr lang="tr-TR" dirty="0" err="1">
                <a:latin typeface="Times New Roman"/>
                <a:ea typeface="Times New Roman"/>
              </a:rPr>
              <a:t>akifer</a:t>
            </a:r>
            <a:r>
              <a:rPr lang="tr-TR" dirty="0">
                <a:latin typeface="Times New Roman"/>
                <a:ea typeface="Times New Roman"/>
              </a:rPr>
              <a:t> suyu geçiren ekonomik olarak önemli ölçüde su depolayan formasyonlardır. </a:t>
            </a:r>
            <a:endParaRPr lang="en-US" dirty="0"/>
          </a:p>
        </p:txBody>
      </p:sp>
    </p:spTree>
    <p:extLst>
      <p:ext uri="{BB962C8B-B14F-4D97-AF65-F5344CB8AC3E}">
        <p14:creationId xmlns="" xmlns:p14="http://schemas.microsoft.com/office/powerpoint/2010/main" val="2018261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latin typeface="Times New Roman"/>
                <a:ea typeface="Times New Roman"/>
              </a:rPr>
              <a:t>Buna rağmen geçirimsiz veya önemli miktarda suyu </a:t>
            </a:r>
            <a:r>
              <a:rPr lang="tr-TR" dirty="0" err="1" smtClean="0">
                <a:latin typeface="Times New Roman"/>
                <a:ea typeface="Times New Roman"/>
              </a:rPr>
              <a:t>absorbe</a:t>
            </a:r>
            <a:r>
              <a:rPr lang="tr-TR" dirty="0" smtClean="0">
                <a:latin typeface="Times New Roman"/>
                <a:ea typeface="Times New Roman"/>
              </a:rPr>
              <a:t> edemeyen formasyonlara </a:t>
            </a:r>
            <a:r>
              <a:rPr lang="tr-TR" dirty="0" err="1" smtClean="0">
                <a:latin typeface="Times New Roman"/>
                <a:ea typeface="Times New Roman"/>
              </a:rPr>
              <a:t>aküfüj</a:t>
            </a:r>
            <a:r>
              <a:rPr lang="tr-TR" dirty="0" smtClean="0">
                <a:latin typeface="Times New Roman"/>
                <a:ea typeface="Times New Roman"/>
              </a:rPr>
              <a:t> denir. Kil ve </a:t>
            </a:r>
            <a:r>
              <a:rPr lang="tr-TR" dirty="0" err="1" smtClean="0">
                <a:latin typeface="Times New Roman"/>
                <a:ea typeface="Times New Roman"/>
              </a:rPr>
              <a:t>çamurtaşı</a:t>
            </a:r>
            <a:r>
              <a:rPr lang="tr-TR" dirty="0" smtClean="0">
                <a:latin typeface="Times New Roman"/>
                <a:ea typeface="Times New Roman"/>
              </a:rPr>
              <a:t> gibi kayalar önemli ölçüde suyu </a:t>
            </a:r>
            <a:r>
              <a:rPr lang="tr-TR" dirty="0" err="1" smtClean="0">
                <a:latin typeface="Times New Roman"/>
                <a:ea typeface="Times New Roman"/>
              </a:rPr>
              <a:t>absorbe</a:t>
            </a:r>
            <a:r>
              <a:rPr lang="tr-TR" dirty="0" smtClean="0">
                <a:latin typeface="Times New Roman"/>
                <a:ea typeface="Times New Roman"/>
              </a:rPr>
              <a:t> edebilir ancak suya doyduklarında büyük bir kısmını geri vermezler. Bu </a:t>
            </a:r>
            <a:r>
              <a:rPr lang="tr-TR" dirty="0" err="1" smtClean="0">
                <a:latin typeface="Times New Roman"/>
                <a:ea typeface="Times New Roman"/>
              </a:rPr>
              <a:t>akiferler</a:t>
            </a:r>
            <a:r>
              <a:rPr lang="tr-TR" dirty="0" smtClean="0">
                <a:latin typeface="Times New Roman"/>
                <a:ea typeface="Times New Roman"/>
              </a:rPr>
              <a:t> az veya hiç geçirmez. Bunlar </a:t>
            </a:r>
            <a:r>
              <a:rPr lang="tr-TR" dirty="0" err="1" smtClean="0">
                <a:latin typeface="Times New Roman"/>
                <a:ea typeface="Times New Roman"/>
              </a:rPr>
              <a:t>aquiclides</a:t>
            </a:r>
            <a:r>
              <a:rPr lang="tr-TR" dirty="0" smtClean="0">
                <a:latin typeface="Times New Roman"/>
                <a:ea typeface="Times New Roman"/>
              </a:rPr>
              <a:t> olarak isimlendirilir. </a:t>
            </a:r>
            <a:r>
              <a:rPr lang="tr-TR" dirty="0" err="1" smtClean="0">
                <a:latin typeface="Times New Roman"/>
                <a:ea typeface="Times New Roman"/>
              </a:rPr>
              <a:t>Akiferi</a:t>
            </a:r>
            <a:r>
              <a:rPr lang="tr-TR" dirty="0" smtClean="0">
                <a:latin typeface="Times New Roman"/>
                <a:ea typeface="Times New Roman"/>
              </a:rPr>
              <a:t> kalınlığı yanal genişliği, kaya tipi ve su geçirme özellikleri karakterize eder. </a:t>
            </a:r>
            <a:endParaRPr lang="en-US" dirty="0" smtClean="0">
              <a:latin typeface="Times New Roman"/>
              <a:ea typeface="Times New Roman"/>
            </a:endParaRPr>
          </a:p>
          <a:p>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3" cstate="print"/>
          <a:srcRect/>
          <a:stretch>
            <a:fillRect/>
          </a:stretch>
        </p:blipFill>
        <p:spPr bwMode="auto">
          <a:xfrm>
            <a:off x="0" y="404664"/>
            <a:ext cx="9144000" cy="4479801"/>
          </a:xfrm>
          <a:prstGeom prst="rect">
            <a:avLst/>
          </a:prstGeom>
          <a:noFill/>
          <a:ln w="9525">
            <a:noFill/>
            <a:miter lim="800000"/>
            <a:headEnd/>
            <a:tailEnd/>
          </a:ln>
        </p:spPr>
      </p:pic>
      <p:sp>
        <p:nvSpPr>
          <p:cNvPr id="3" name="Dikdörtgen 4"/>
          <p:cNvSpPr/>
          <p:nvPr/>
        </p:nvSpPr>
        <p:spPr>
          <a:xfrm>
            <a:off x="683568" y="5661248"/>
            <a:ext cx="4572000" cy="1047979"/>
          </a:xfrm>
          <a:prstGeom prst="rect">
            <a:avLst/>
          </a:prstGeom>
        </p:spPr>
        <p:txBody>
          <a:bodyPr>
            <a:spAutoFit/>
          </a:bodyPr>
          <a:lstStyle/>
          <a:p>
            <a:pPr>
              <a:lnSpc>
                <a:spcPct val="115000"/>
              </a:lnSpc>
              <a:spcAft>
                <a:spcPts val="1000"/>
              </a:spcAft>
            </a:pPr>
            <a:r>
              <a:rPr lang="tr-TR" dirty="0" smtClean="0">
                <a:latin typeface="Times New Roman"/>
                <a:ea typeface="Calibri"/>
                <a:cs typeface="Times New Roman"/>
              </a:rPr>
              <a:t>Kaynak: D.C</a:t>
            </a:r>
            <a:r>
              <a:rPr lang="tr-TR" dirty="0">
                <a:latin typeface="Times New Roman"/>
                <a:ea typeface="Calibri"/>
                <a:cs typeface="Times New Roman"/>
              </a:rPr>
              <a:t>. Ford, P.W. Williams. 2007. Karst </a:t>
            </a:r>
            <a:r>
              <a:rPr lang="tr-TR" dirty="0" err="1">
                <a:latin typeface="Times New Roman"/>
                <a:ea typeface="Calibri"/>
                <a:cs typeface="Times New Roman"/>
              </a:rPr>
              <a:t>Hydrogeology</a:t>
            </a:r>
            <a:r>
              <a:rPr lang="tr-TR" dirty="0">
                <a:latin typeface="Times New Roman"/>
                <a:ea typeface="Calibri"/>
                <a:cs typeface="Times New Roman"/>
              </a:rPr>
              <a:t> </a:t>
            </a:r>
            <a:r>
              <a:rPr lang="tr-TR" dirty="0" err="1">
                <a:latin typeface="Times New Roman"/>
                <a:ea typeface="Calibri"/>
                <a:cs typeface="Times New Roman"/>
              </a:rPr>
              <a:t>and</a:t>
            </a:r>
            <a:r>
              <a:rPr lang="tr-TR" dirty="0">
                <a:latin typeface="Times New Roman"/>
                <a:ea typeface="Calibri"/>
                <a:cs typeface="Times New Roman"/>
              </a:rPr>
              <a:t> </a:t>
            </a:r>
            <a:r>
              <a:rPr lang="tr-TR" dirty="0" err="1">
                <a:latin typeface="Times New Roman"/>
                <a:ea typeface="Calibri"/>
                <a:cs typeface="Times New Roman"/>
              </a:rPr>
              <a:t>Geomorphology</a:t>
            </a:r>
            <a:r>
              <a:rPr lang="tr-TR" dirty="0">
                <a:latin typeface="Times New Roman"/>
                <a:ea typeface="Calibri"/>
                <a:cs typeface="Times New Roman"/>
              </a:rPr>
              <a:t>. John </a:t>
            </a:r>
            <a:r>
              <a:rPr lang="tr-TR" dirty="0" err="1">
                <a:latin typeface="Times New Roman"/>
                <a:ea typeface="Calibri"/>
                <a:cs typeface="Times New Roman"/>
              </a:rPr>
              <a:t>Wiley</a:t>
            </a:r>
            <a:r>
              <a:rPr lang="tr-TR" dirty="0">
                <a:latin typeface="Times New Roman"/>
                <a:ea typeface="Calibri"/>
                <a:cs typeface="Times New Roman"/>
              </a:rPr>
              <a:t> &amp; </a:t>
            </a:r>
            <a:r>
              <a:rPr lang="tr-TR" dirty="0" err="1">
                <a:latin typeface="Times New Roman"/>
                <a:ea typeface="Calibri"/>
                <a:cs typeface="Times New Roman"/>
              </a:rPr>
              <a:t>Sons</a:t>
            </a:r>
            <a:r>
              <a:rPr lang="tr-TR" dirty="0">
                <a:latin typeface="Times New Roman"/>
                <a:ea typeface="Calibri"/>
                <a:cs typeface="Times New Roman"/>
              </a:rPr>
              <a:t> </a:t>
            </a:r>
            <a:r>
              <a:rPr lang="tr-TR" dirty="0" err="1">
                <a:latin typeface="Times New Roman"/>
                <a:ea typeface="Calibri"/>
                <a:cs typeface="Times New Roman"/>
              </a:rPr>
              <a:t>Ltd</a:t>
            </a:r>
            <a:endParaRPr lang="en-US" sz="1600" dirty="0">
              <a:ea typeface="Calibri"/>
              <a:cs typeface="Times New Roman"/>
            </a:endParaRPr>
          </a:p>
        </p:txBody>
      </p:sp>
    </p:spTree>
    <p:extLst>
      <p:ext uri="{BB962C8B-B14F-4D97-AF65-F5344CB8AC3E}">
        <p14:creationId xmlns="" xmlns:p14="http://schemas.microsoft.com/office/powerpoint/2010/main" val="238255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Karst </a:t>
            </a:r>
            <a:r>
              <a:rPr lang="tr-TR" dirty="0" err="1" smtClean="0"/>
              <a:t>akiferi</a:t>
            </a:r>
            <a:endParaRPr lang="tr-TR"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539552" y="1174884"/>
            <a:ext cx="8352927" cy="556861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988840"/>
            <a:ext cx="8229600" cy="3963152"/>
          </a:xfrm>
        </p:spPr>
        <p:txBody>
          <a:bodyPr>
            <a:noAutofit/>
          </a:bodyPr>
          <a:lstStyle/>
          <a:p>
            <a:pPr indent="342900" algn="just">
              <a:lnSpc>
                <a:spcPct val="150000"/>
              </a:lnSpc>
              <a:spcAft>
                <a:spcPts val="0"/>
              </a:spcAft>
            </a:pPr>
            <a:r>
              <a:rPr lang="tr-TR" sz="2000" dirty="0">
                <a:latin typeface="Times New Roman"/>
                <a:ea typeface="Times New Roman"/>
              </a:rPr>
              <a:t>Yüzeyden sızan su aşağıdaki </a:t>
            </a:r>
            <a:r>
              <a:rPr lang="tr-TR" sz="2000" dirty="0" err="1">
                <a:latin typeface="Times New Roman"/>
                <a:ea typeface="Times New Roman"/>
              </a:rPr>
              <a:t>akifere</a:t>
            </a:r>
            <a:r>
              <a:rPr lang="tr-TR" sz="2000" dirty="0">
                <a:latin typeface="Times New Roman"/>
                <a:ea typeface="Times New Roman"/>
              </a:rPr>
              <a:t> yerçekimi etkisiyle hareket eder ve bu durum tüm gözenekler su ile dolup seviye yükselene kadar devam eder. Yüzey suya doygun </a:t>
            </a:r>
            <a:r>
              <a:rPr lang="tr-TR" sz="2000" dirty="0" err="1">
                <a:latin typeface="Times New Roman"/>
                <a:ea typeface="Times New Roman"/>
              </a:rPr>
              <a:t>zonda</a:t>
            </a:r>
            <a:r>
              <a:rPr lang="tr-TR" sz="2000" dirty="0">
                <a:latin typeface="Times New Roman"/>
                <a:ea typeface="Times New Roman"/>
              </a:rPr>
              <a:t> hava dolu gözeneklerden su tablası ile ayrılır. Suya doygun </a:t>
            </a:r>
            <a:r>
              <a:rPr lang="tr-TR" sz="2000" dirty="0" smtClean="0">
                <a:latin typeface="Times New Roman"/>
                <a:ea typeface="Times New Roman"/>
              </a:rPr>
              <a:t>(</a:t>
            </a:r>
            <a:r>
              <a:rPr lang="tr-TR" sz="2000" dirty="0" err="1" smtClean="0">
                <a:latin typeface="Times New Roman"/>
                <a:ea typeface="Times New Roman"/>
              </a:rPr>
              <a:t>freatik</a:t>
            </a:r>
            <a:r>
              <a:rPr lang="tr-TR" sz="2000" dirty="0" smtClean="0">
                <a:latin typeface="Times New Roman"/>
                <a:ea typeface="Times New Roman"/>
              </a:rPr>
              <a:t>) </a:t>
            </a:r>
            <a:r>
              <a:rPr lang="tr-TR" sz="2000" dirty="0" err="1">
                <a:latin typeface="Times New Roman"/>
                <a:ea typeface="Times New Roman"/>
              </a:rPr>
              <a:t>zon</a:t>
            </a:r>
            <a:r>
              <a:rPr lang="tr-TR" sz="2000" dirty="0">
                <a:latin typeface="Times New Roman"/>
                <a:ea typeface="Times New Roman"/>
              </a:rPr>
              <a:t> su tablasının altıdır. Su tablasının üzerindeki suya doymamış </a:t>
            </a:r>
            <a:r>
              <a:rPr lang="tr-TR" sz="2000" dirty="0" err="1">
                <a:latin typeface="Times New Roman"/>
                <a:ea typeface="Times New Roman"/>
              </a:rPr>
              <a:t>zon</a:t>
            </a:r>
            <a:r>
              <a:rPr lang="tr-TR" sz="2000" dirty="0">
                <a:latin typeface="Times New Roman"/>
                <a:ea typeface="Times New Roman"/>
              </a:rPr>
              <a:t> da </a:t>
            </a:r>
            <a:r>
              <a:rPr lang="tr-TR" sz="2000" dirty="0" err="1">
                <a:latin typeface="Times New Roman"/>
                <a:ea typeface="Times New Roman"/>
              </a:rPr>
              <a:t>vados</a:t>
            </a:r>
            <a:r>
              <a:rPr lang="tr-TR" sz="2000" dirty="0">
                <a:latin typeface="Times New Roman"/>
                <a:ea typeface="Times New Roman"/>
              </a:rPr>
              <a:t> </a:t>
            </a:r>
            <a:r>
              <a:rPr lang="tr-TR" sz="2000" dirty="0" err="1" smtClean="0">
                <a:latin typeface="Times New Roman"/>
                <a:ea typeface="Times New Roman"/>
              </a:rPr>
              <a:t>zondur</a:t>
            </a:r>
            <a:r>
              <a:rPr lang="tr-TR" sz="2000" dirty="0" smtClean="0">
                <a:latin typeface="Times New Roman"/>
                <a:ea typeface="Times New Roman"/>
              </a:rPr>
              <a:t>. Eğer </a:t>
            </a:r>
            <a:r>
              <a:rPr lang="tr-TR" sz="2000" dirty="0" err="1">
                <a:latin typeface="Times New Roman"/>
                <a:ea typeface="Times New Roman"/>
              </a:rPr>
              <a:t>vados</a:t>
            </a:r>
            <a:r>
              <a:rPr lang="tr-TR" sz="2000" dirty="0">
                <a:latin typeface="Times New Roman"/>
                <a:ea typeface="Times New Roman"/>
              </a:rPr>
              <a:t> </a:t>
            </a:r>
            <a:r>
              <a:rPr lang="tr-TR" sz="2000" dirty="0" err="1">
                <a:latin typeface="Times New Roman"/>
                <a:ea typeface="Times New Roman"/>
              </a:rPr>
              <a:t>zon</a:t>
            </a:r>
            <a:r>
              <a:rPr lang="tr-TR" sz="2000" dirty="0">
                <a:latin typeface="Times New Roman"/>
                <a:ea typeface="Times New Roman"/>
              </a:rPr>
              <a:t> serbestçe yeryüzü ile bağlantılı ise sızan suyun miktarındaki değişme göre su tablası yükselip alçalabilecektir (White, 1988). Böyle </a:t>
            </a:r>
            <a:r>
              <a:rPr lang="tr-TR" sz="2000" dirty="0" err="1">
                <a:latin typeface="Times New Roman"/>
                <a:ea typeface="Times New Roman"/>
              </a:rPr>
              <a:t>akiferlere</a:t>
            </a:r>
            <a:r>
              <a:rPr lang="tr-TR" sz="2000" dirty="0">
                <a:latin typeface="Times New Roman"/>
                <a:ea typeface="Times New Roman"/>
              </a:rPr>
              <a:t> serbest </a:t>
            </a:r>
            <a:r>
              <a:rPr lang="tr-TR" sz="2000" dirty="0" err="1">
                <a:latin typeface="Times New Roman"/>
                <a:ea typeface="Times New Roman"/>
              </a:rPr>
              <a:t>akifer</a:t>
            </a:r>
            <a:r>
              <a:rPr lang="tr-TR" sz="2000" dirty="0">
                <a:latin typeface="Times New Roman"/>
                <a:ea typeface="Times New Roman"/>
              </a:rPr>
              <a:t> denir. </a:t>
            </a:r>
            <a:endParaRPr lang="en-US" sz="2000" dirty="0">
              <a:latin typeface="Times New Roman"/>
              <a:ea typeface="Times New Roman"/>
            </a:endParaRPr>
          </a:p>
          <a:p>
            <a:endParaRPr lang="en-US" sz="2000" dirty="0"/>
          </a:p>
        </p:txBody>
      </p:sp>
    </p:spTree>
    <p:extLst>
      <p:ext uri="{BB962C8B-B14F-4D97-AF65-F5344CB8AC3E}">
        <p14:creationId xmlns="" xmlns:p14="http://schemas.microsoft.com/office/powerpoint/2010/main" val="171433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lnSpcReduction="10000"/>
          </a:bodyPr>
          <a:lstStyle/>
          <a:p>
            <a:r>
              <a:rPr lang="tr-TR" dirty="0" smtClean="0">
                <a:latin typeface="Times New Roman"/>
                <a:ea typeface="Times New Roman"/>
              </a:rPr>
              <a:t>Bir serbest </a:t>
            </a:r>
            <a:r>
              <a:rPr lang="tr-TR" dirty="0" err="1" smtClean="0">
                <a:latin typeface="Times New Roman"/>
                <a:ea typeface="Times New Roman"/>
              </a:rPr>
              <a:t>akiferde</a:t>
            </a:r>
            <a:r>
              <a:rPr lang="tr-TR" dirty="0" smtClean="0">
                <a:latin typeface="Times New Roman"/>
                <a:ea typeface="Times New Roman"/>
              </a:rPr>
              <a:t> doygun </a:t>
            </a:r>
            <a:r>
              <a:rPr lang="tr-TR" dirty="0" err="1" smtClean="0">
                <a:latin typeface="Times New Roman"/>
                <a:ea typeface="Times New Roman"/>
              </a:rPr>
              <a:t>zonun</a:t>
            </a:r>
            <a:r>
              <a:rPr lang="tr-TR" dirty="0" smtClean="0">
                <a:latin typeface="Times New Roman"/>
                <a:ea typeface="Times New Roman"/>
              </a:rPr>
              <a:t> üst sınırı su tablasıdır. Bu </a:t>
            </a:r>
            <a:r>
              <a:rPr lang="tr-TR" dirty="0" err="1" smtClean="0">
                <a:latin typeface="Times New Roman"/>
                <a:ea typeface="Times New Roman"/>
              </a:rPr>
              <a:t>freatik</a:t>
            </a:r>
            <a:r>
              <a:rPr lang="tr-TR" dirty="0" smtClean="0">
                <a:latin typeface="Times New Roman"/>
                <a:ea typeface="Times New Roman"/>
              </a:rPr>
              <a:t> </a:t>
            </a:r>
            <a:r>
              <a:rPr lang="tr-TR" dirty="0" err="1" smtClean="0">
                <a:latin typeface="Times New Roman"/>
                <a:ea typeface="Times New Roman"/>
              </a:rPr>
              <a:t>zonun</a:t>
            </a:r>
            <a:r>
              <a:rPr lang="tr-TR" dirty="0" smtClean="0">
                <a:latin typeface="Times New Roman"/>
                <a:ea typeface="Times New Roman"/>
              </a:rPr>
              <a:t> üst kesiminde gözenekler ve kırıklarda serbest duran suyun üst kesimini ifade eder. Bu yüzey atmosfer basıncı ile boşluklardaki sıvı basıncının dengede olduğu bir yüzeydir. Bu seviyeye </a:t>
            </a:r>
            <a:r>
              <a:rPr lang="tr-TR" dirty="0" err="1" smtClean="0">
                <a:latin typeface="Times New Roman"/>
                <a:ea typeface="Times New Roman"/>
              </a:rPr>
              <a:t>piezometrik</a:t>
            </a:r>
            <a:r>
              <a:rPr lang="tr-TR" dirty="0" smtClean="0">
                <a:latin typeface="Times New Roman"/>
                <a:ea typeface="Times New Roman"/>
              </a:rPr>
              <a:t> seviye de denir. </a:t>
            </a:r>
            <a:r>
              <a:rPr lang="tr-TR" dirty="0" err="1" smtClean="0">
                <a:latin typeface="Times New Roman"/>
                <a:ea typeface="Times New Roman"/>
              </a:rPr>
              <a:t>Freatik</a:t>
            </a:r>
            <a:r>
              <a:rPr lang="tr-TR" dirty="0" smtClean="0">
                <a:latin typeface="Times New Roman"/>
                <a:ea typeface="Times New Roman"/>
              </a:rPr>
              <a:t> zona ulaşan çok sayıdaki kuyunun su seviyesinden toplanan verilerle su tablasını gösteren su tablası haritası çizilebilir.</a:t>
            </a:r>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88640"/>
            <a:ext cx="8229600" cy="5937523"/>
          </a:xfrm>
        </p:spPr>
        <p:txBody>
          <a:bodyPr>
            <a:normAutofit fontScale="70000" lnSpcReduction="20000"/>
          </a:bodyPr>
          <a:lstStyle/>
          <a:p>
            <a:pPr indent="342900" algn="just">
              <a:lnSpc>
                <a:spcPct val="150000"/>
              </a:lnSpc>
              <a:spcAft>
                <a:spcPts val="0"/>
              </a:spcAft>
            </a:pPr>
            <a:r>
              <a:rPr lang="tr-TR" b="1" dirty="0">
                <a:latin typeface="Times New Roman"/>
                <a:ea typeface="Times New Roman"/>
              </a:rPr>
              <a:t>Su izleme</a:t>
            </a:r>
            <a:endParaRPr lang="en-US" dirty="0">
              <a:latin typeface="Times New Roman"/>
              <a:ea typeface="Times New Roman"/>
            </a:endParaRPr>
          </a:p>
          <a:p>
            <a:pPr indent="342900" algn="just">
              <a:lnSpc>
                <a:spcPct val="150000"/>
              </a:lnSpc>
              <a:spcAft>
                <a:spcPts val="0"/>
              </a:spcAft>
            </a:pPr>
            <a:r>
              <a:rPr lang="tr-TR" dirty="0">
                <a:latin typeface="Times New Roman"/>
                <a:ea typeface="Times New Roman"/>
              </a:rPr>
              <a:t>Su izleme tekniği karst hidrolojisinin güçlü bir aracıdır. Havza sınırlarının belirlenmesi </a:t>
            </a:r>
            <a:r>
              <a:rPr lang="tr-TR" dirty="0" err="1">
                <a:latin typeface="Times New Roman"/>
                <a:ea typeface="Times New Roman"/>
              </a:rPr>
              <a:t>yeraltısuyu</a:t>
            </a:r>
            <a:r>
              <a:rPr lang="tr-TR" dirty="0">
                <a:latin typeface="Times New Roman"/>
                <a:ea typeface="Times New Roman"/>
              </a:rPr>
              <a:t> akış hızının tahmini, su giriş alanlarının belirlenmesi ve kaynakların kirliliğinin belirlenmesi önemlidir. Tuz </a:t>
            </a:r>
            <a:r>
              <a:rPr lang="tr-TR" dirty="0" err="1">
                <a:latin typeface="Times New Roman"/>
                <a:ea typeface="Times New Roman"/>
              </a:rPr>
              <a:t>amonyumsülfat</a:t>
            </a:r>
            <a:r>
              <a:rPr lang="tr-TR" dirty="0">
                <a:latin typeface="Times New Roman"/>
                <a:ea typeface="Times New Roman"/>
              </a:rPr>
              <a:t> ve </a:t>
            </a:r>
            <a:r>
              <a:rPr lang="tr-TR" dirty="0" err="1">
                <a:latin typeface="Times New Roman"/>
                <a:ea typeface="Times New Roman"/>
              </a:rPr>
              <a:t>floresein</a:t>
            </a:r>
            <a:r>
              <a:rPr lang="tr-TR" dirty="0">
                <a:latin typeface="Times New Roman"/>
                <a:ea typeface="Times New Roman"/>
              </a:rPr>
              <a:t> yaklaşık yüzyıldır </a:t>
            </a:r>
            <a:r>
              <a:rPr lang="tr-TR" dirty="0" err="1">
                <a:latin typeface="Times New Roman"/>
                <a:ea typeface="Times New Roman"/>
              </a:rPr>
              <a:t>kullanılann</a:t>
            </a:r>
            <a:r>
              <a:rPr lang="tr-TR" dirty="0">
                <a:latin typeface="Times New Roman"/>
                <a:ea typeface="Times New Roman"/>
              </a:rPr>
              <a:t> kimyasallardır. Ayrıca radyo izotoplar gibi modern tekniklerde kullanılmaya başlandı. </a:t>
            </a:r>
            <a:r>
              <a:rPr lang="tr-TR" dirty="0" err="1" smtClean="0">
                <a:latin typeface="Times New Roman"/>
                <a:ea typeface="Times New Roman"/>
              </a:rPr>
              <a:t>Konduit</a:t>
            </a:r>
            <a:r>
              <a:rPr lang="tr-TR" dirty="0" smtClean="0">
                <a:latin typeface="Times New Roman"/>
                <a:ea typeface="Times New Roman"/>
              </a:rPr>
              <a:t> sisteminin doğrudan izlenemeyen kesimlerinin içi uzanışı vb hakkında izleme teknikleri ile bilgi edinilir. Bu izleme maddesi düdene giren akarsuya, bir mağara akarsuyuna veya şiddetli yağışlı günlerde düdenlere veya su tanklarıyla su taşınarak yapılır. Sonra ulaşılabilen noktalardan numune toplanır.  </a:t>
            </a:r>
            <a:endParaRPr lang="en-US" dirty="0" smtClean="0">
              <a:latin typeface="Times New Roman"/>
              <a:ea typeface="Times New Roman"/>
            </a:endParaRPr>
          </a:p>
          <a:p>
            <a:endParaRPr lang="en-US" dirty="0"/>
          </a:p>
        </p:txBody>
      </p:sp>
    </p:spTree>
    <p:extLst>
      <p:ext uri="{BB962C8B-B14F-4D97-AF65-F5344CB8AC3E}">
        <p14:creationId xmlns="" xmlns:p14="http://schemas.microsoft.com/office/powerpoint/2010/main" val="377872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47500" lnSpcReduction="20000"/>
          </a:bodyPr>
          <a:lstStyle/>
          <a:p>
            <a:pPr indent="342900" algn="just">
              <a:lnSpc>
                <a:spcPct val="150000"/>
              </a:lnSpc>
              <a:spcAft>
                <a:spcPts val="0"/>
              </a:spcAft>
              <a:buNone/>
            </a:pPr>
            <a:r>
              <a:rPr lang="tr-TR" b="1" dirty="0" err="1" smtClean="0">
                <a:latin typeface="Times New Roman"/>
                <a:ea typeface="Times New Roman"/>
              </a:rPr>
              <a:t>Üçtip</a:t>
            </a:r>
            <a:r>
              <a:rPr lang="tr-TR" b="1" dirty="0" smtClean="0">
                <a:latin typeface="Times New Roman"/>
                <a:ea typeface="Times New Roman"/>
              </a:rPr>
              <a:t> izleme </a:t>
            </a:r>
            <a:r>
              <a:rPr lang="tr-TR" b="1" dirty="0" err="1" smtClean="0">
                <a:latin typeface="Times New Roman"/>
                <a:ea typeface="Times New Roman"/>
              </a:rPr>
              <a:t>yötemi</a:t>
            </a:r>
            <a:r>
              <a:rPr lang="tr-TR" b="1" dirty="0" smtClean="0">
                <a:latin typeface="Times New Roman"/>
                <a:ea typeface="Times New Roman"/>
              </a:rPr>
              <a:t> vardır.</a:t>
            </a:r>
            <a:endParaRPr lang="en-US" b="1" dirty="0" smtClean="0">
              <a:latin typeface="Times New Roman"/>
              <a:ea typeface="Times New Roman"/>
            </a:endParaRPr>
          </a:p>
          <a:p>
            <a:pPr indent="342900" algn="just">
              <a:lnSpc>
                <a:spcPct val="150000"/>
              </a:lnSpc>
              <a:spcAft>
                <a:spcPts val="0"/>
              </a:spcAft>
            </a:pPr>
            <a:r>
              <a:rPr lang="tr-TR" i="1" dirty="0" smtClean="0">
                <a:latin typeface="Times New Roman"/>
                <a:ea typeface="Times New Roman"/>
              </a:rPr>
              <a:t>Doğal izleme elemanları</a:t>
            </a:r>
            <a:endParaRPr lang="en-US" dirty="0" smtClean="0">
              <a:latin typeface="Times New Roman"/>
              <a:ea typeface="Times New Roman"/>
            </a:endParaRPr>
          </a:p>
          <a:p>
            <a:pPr indent="342900" algn="just">
              <a:lnSpc>
                <a:spcPct val="150000"/>
              </a:lnSpc>
              <a:spcAft>
                <a:spcPts val="0"/>
              </a:spcAft>
            </a:pPr>
            <a:r>
              <a:rPr lang="tr-TR" dirty="0" smtClean="0">
                <a:latin typeface="Times New Roman"/>
                <a:ea typeface="Times New Roman"/>
              </a:rPr>
              <a:t>- flora ve fauna, özellikle mikroorganizmalar</a:t>
            </a:r>
            <a:endParaRPr lang="en-US" dirty="0" smtClean="0">
              <a:latin typeface="Times New Roman"/>
              <a:ea typeface="Times New Roman"/>
            </a:endParaRPr>
          </a:p>
          <a:p>
            <a:pPr indent="342900" algn="just">
              <a:lnSpc>
                <a:spcPct val="150000"/>
              </a:lnSpc>
              <a:spcAft>
                <a:spcPts val="0"/>
              </a:spcAft>
            </a:pPr>
            <a:r>
              <a:rPr lang="tr-TR" dirty="0" smtClean="0">
                <a:latin typeface="Times New Roman"/>
                <a:ea typeface="Times New Roman"/>
              </a:rPr>
              <a:t>a) solüsyondaki iyonlar</a:t>
            </a:r>
            <a:endParaRPr lang="en-US" dirty="0" smtClean="0">
              <a:latin typeface="Times New Roman"/>
              <a:ea typeface="Times New Roman"/>
            </a:endParaRPr>
          </a:p>
          <a:p>
            <a:pPr indent="342900" algn="just">
              <a:lnSpc>
                <a:spcPct val="150000"/>
              </a:lnSpc>
              <a:spcAft>
                <a:spcPts val="0"/>
              </a:spcAft>
            </a:pPr>
            <a:r>
              <a:rPr lang="tr-TR" dirty="0" smtClean="0">
                <a:latin typeface="Times New Roman"/>
                <a:ea typeface="Times New Roman"/>
              </a:rPr>
              <a:t>b) çevresel izotoplar</a:t>
            </a:r>
            <a:endParaRPr lang="en-US" dirty="0" smtClean="0">
              <a:latin typeface="Times New Roman"/>
              <a:ea typeface="Times New Roman"/>
            </a:endParaRPr>
          </a:p>
          <a:p>
            <a:pPr indent="342900" algn="just">
              <a:lnSpc>
                <a:spcPct val="150000"/>
              </a:lnSpc>
              <a:spcAft>
                <a:spcPts val="0"/>
              </a:spcAft>
            </a:pPr>
            <a:r>
              <a:rPr lang="tr-TR" dirty="0" smtClean="0">
                <a:latin typeface="Times New Roman"/>
                <a:ea typeface="Times New Roman"/>
              </a:rPr>
              <a:t>- Basınç çarpmaları</a:t>
            </a:r>
            <a:endParaRPr lang="en-US" dirty="0" smtClean="0">
              <a:latin typeface="Times New Roman"/>
              <a:ea typeface="Times New Roman"/>
            </a:endParaRPr>
          </a:p>
          <a:p>
            <a:pPr indent="342900" algn="just">
              <a:lnSpc>
                <a:spcPct val="150000"/>
              </a:lnSpc>
              <a:spcAft>
                <a:spcPts val="0"/>
              </a:spcAft>
            </a:pPr>
            <a:r>
              <a:rPr lang="tr-TR" dirty="0" smtClean="0">
                <a:latin typeface="Times New Roman"/>
                <a:ea typeface="Times New Roman"/>
              </a:rPr>
              <a:t>a) boşalımın doğal çarpmaları</a:t>
            </a:r>
            <a:endParaRPr lang="en-US" dirty="0" smtClean="0">
              <a:latin typeface="Times New Roman"/>
              <a:ea typeface="Times New Roman"/>
            </a:endParaRPr>
          </a:p>
          <a:p>
            <a:pPr indent="342900" algn="just">
              <a:lnSpc>
                <a:spcPct val="150000"/>
              </a:lnSpc>
              <a:spcAft>
                <a:spcPts val="0"/>
              </a:spcAft>
            </a:pPr>
            <a:r>
              <a:rPr lang="tr-TR" dirty="0" smtClean="0">
                <a:latin typeface="Times New Roman"/>
                <a:ea typeface="Times New Roman"/>
              </a:rPr>
              <a:t>b) yapay oluşumlu basınç dalgaları</a:t>
            </a:r>
            <a:endParaRPr lang="en-US" dirty="0" smtClean="0">
              <a:latin typeface="Times New Roman"/>
              <a:ea typeface="Times New Roman"/>
            </a:endParaRPr>
          </a:p>
          <a:p>
            <a:pPr indent="342900" algn="just">
              <a:lnSpc>
                <a:spcPct val="150000"/>
              </a:lnSpc>
              <a:spcAft>
                <a:spcPts val="0"/>
              </a:spcAft>
            </a:pPr>
            <a:r>
              <a:rPr lang="tr-TR" i="1" dirty="0" smtClean="0">
                <a:latin typeface="Times New Roman"/>
                <a:ea typeface="Times New Roman"/>
              </a:rPr>
              <a:t>- Suni izleme elemanları</a:t>
            </a:r>
            <a:endParaRPr lang="en-US" dirty="0" smtClean="0">
              <a:latin typeface="Times New Roman"/>
              <a:ea typeface="Times New Roman"/>
            </a:endParaRPr>
          </a:p>
          <a:p>
            <a:pPr indent="342900" algn="just">
              <a:lnSpc>
                <a:spcPct val="150000"/>
              </a:lnSpc>
              <a:spcAft>
                <a:spcPts val="0"/>
              </a:spcAft>
            </a:pPr>
            <a:r>
              <a:rPr lang="tr-TR" dirty="0" smtClean="0">
                <a:latin typeface="Times New Roman"/>
                <a:ea typeface="Times New Roman"/>
              </a:rPr>
              <a:t>a) </a:t>
            </a:r>
            <a:r>
              <a:rPr lang="tr-TR" dirty="0" err="1" smtClean="0">
                <a:latin typeface="Times New Roman"/>
                <a:ea typeface="Times New Roman"/>
              </a:rPr>
              <a:t>rayometrik</a:t>
            </a:r>
            <a:r>
              <a:rPr lang="tr-TR" dirty="0" smtClean="0">
                <a:latin typeface="Times New Roman"/>
                <a:ea typeface="Times New Roman"/>
              </a:rPr>
              <a:t> olarak izlenebilen maddeler.</a:t>
            </a:r>
            <a:endParaRPr lang="en-US" dirty="0" smtClean="0">
              <a:latin typeface="Times New Roman"/>
              <a:ea typeface="Times New Roman"/>
            </a:endParaRPr>
          </a:p>
          <a:p>
            <a:pPr indent="342900" algn="just">
              <a:lnSpc>
                <a:spcPct val="150000"/>
              </a:lnSpc>
              <a:spcAft>
                <a:spcPts val="0"/>
              </a:spcAft>
            </a:pPr>
            <a:r>
              <a:rPr lang="tr-TR" dirty="0" smtClean="0">
                <a:latin typeface="Times New Roman"/>
                <a:ea typeface="Times New Roman"/>
              </a:rPr>
              <a:t>b) Boyalar</a:t>
            </a:r>
            <a:endParaRPr lang="en-US" dirty="0" smtClean="0">
              <a:latin typeface="Times New Roman"/>
              <a:ea typeface="Times New Roman"/>
            </a:endParaRPr>
          </a:p>
          <a:p>
            <a:pPr indent="342900" algn="just">
              <a:lnSpc>
                <a:spcPct val="150000"/>
              </a:lnSpc>
              <a:spcAft>
                <a:spcPts val="0"/>
              </a:spcAft>
            </a:pPr>
            <a:r>
              <a:rPr lang="tr-TR" dirty="0" smtClean="0">
                <a:latin typeface="Times New Roman"/>
                <a:ea typeface="Times New Roman"/>
              </a:rPr>
              <a:t>c) Tuzlar</a:t>
            </a:r>
            <a:endParaRPr lang="en-US" dirty="0" smtClean="0">
              <a:latin typeface="Times New Roman"/>
              <a:ea typeface="Times New Roman"/>
            </a:endParaRPr>
          </a:p>
          <a:p>
            <a:pPr indent="342900" algn="just">
              <a:lnSpc>
                <a:spcPct val="150000"/>
              </a:lnSpc>
              <a:spcAft>
                <a:spcPts val="0"/>
              </a:spcAft>
            </a:pPr>
            <a:r>
              <a:rPr lang="tr-TR" dirty="0" smtClean="0">
                <a:latin typeface="Times New Roman"/>
                <a:ea typeface="Times New Roman"/>
              </a:rPr>
              <a:t>d) Sporlar</a:t>
            </a:r>
            <a:endParaRPr lang="en-US" dirty="0" smtClean="0">
              <a:latin typeface="Times New Roman"/>
              <a:ea typeface="Times New Roman"/>
            </a:endParaRPr>
          </a:p>
          <a:p>
            <a:endParaRPr lang="tr-TR" dirty="0"/>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425</Words>
  <Application>Microsoft Office PowerPoint</Application>
  <PresentationFormat>Ekran Gösterisi (4:3)</PresentationFormat>
  <Paragraphs>25</Paragraphs>
  <Slides>10</Slides>
  <Notes>1</Notes>
  <HiddenSlides>0</HiddenSlides>
  <MMClips>0</MMClips>
  <ScaleCrop>false</ScaleCrop>
  <HeadingPairs>
    <vt:vector size="4" baseType="variant">
      <vt:variant>
        <vt:lpstr>Tema</vt:lpstr>
      </vt:variant>
      <vt:variant>
        <vt:i4>1</vt:i4>
      </vt:variant>
      <vt:variant>
        <vt:lpstr>Slayt Başlıkları</vt:lpstr>
      </vt:variant>
      <vt:variant>
        <vt:i4>10</vt:i4>
      </vt:variant>
    </vt:vector>
  </HeadingPairs>
  <TitlesOfParts>
    <vt:vector size="11" baseType="lpstr">
      <vt:lpstr>Ofis Teması</vt:lpstr>
      <vt:lpstr>Karst hidrolojisi</vt:lpstr>
      <vt:lpstr>Slayt 2</vt:lpstr>
      <vt:lpstr>Slayt 3</vt:lpstr>
      <vt:lpstr>Slayt 4</vt:lpstr>
      <vt:lpstr>Karst akiferi</vt:lpstr>
      <vt:lpstr>Slayt 6</vt:lpstr>
      <vt:lpstr>Slayt 7</vt:lpstr>
      <vt:lpstr>Slayt 8</vt:lpstr>
      <vt:lpstr>Slayt 9</vt:lpstr>
      <vt:lpstr>Slayt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Karst hidrolojisi</dc:title>
  <dc:creator>Kullanıcı</dc:creator>
  <cp:lastModifiedBy>-</cp:lastModifiedBy>
  <cp:revision>4</cp:revision>
  <dcterms:created xsi:type="dcterms:W3CDTF">2020-01-29T16:01:24Z</dcterms:created>
  <dcterms:modified xsi:type="dcterms:W3CDTF">2020-02-05T09:39:25Z</dcterms:modified>
</cp:coreProperties>
</file>