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71" r:id="rId4"/>
    <p:sldId id="294" r:id="rId5"/>
    <p:sldId id="272" r:id="rId6"/>
    <p:sldId id="273" r:id="rId7"/>
    <p:sldId id="295" r:id="rId8"/>
    <p:sldId id="274" r:id="rId9"/>
    <p:sldId id="275" r:id="rId10"/>
    <p:sldId id="276" r:id="rId11"/>
    <p:sldId id="293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70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5385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59587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12038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4777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0580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459496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18542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29661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52651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89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0514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F5C8C-5E6C-4A30-B35E-99604D931C3D}" type="datetimeFigureOut">
              <a:rPr lang="tr-TR" smtClean="0"/>
              <a:t>2.2.2018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85256-E052-40BB-B362-FBFA6237448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5444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Energy and the</a:t>
            </a:r>
            <a:br>
              <a:rPr lang="en-US" dirty="0" smtClean="0"/>
            </a:br>
            <a:r>
              <a:rPr lang="tr-TR" dirty="0"/>
              <a:t>E</a:t>
            </a:r>
            <a:r>
              <a:rPr lang="en-US" dirty="0" err="1" smtClean="0"/>
              <a:t>nvironment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dirty="0" smtClean="0"/>
              <a:t>ENE 304 </a:t>
            </a:r>
            <a:r>
              <a:rPr lang="tr-TR" dirty="0" err="1" smtClean="0"/>
              <a:t>Materials</a:t>
            </a:r>
            <a:r>
              <a:rPr lang="tr-TR" dirty="0" smtClean="0"/>
              <a:t> in </a:t>
            </a:r>
            <a:r>
              <a:rPr lang="tr-TR" dirty="0" err="1" smtClean="0"/>
              <a:t>Energy</a:t>
            </a:r>
            <a:r>
              <a:rPr lang="tr-TR" dirty="0" smtClean="0"/>
              <a:t> Technologies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32211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 smtClean="0"/>
              <a:t>Paleoclimate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Plannton</a:t>
            </a:r>
            <a:r>
              <a:rPr lang="tr-TR" sz="2400" dirty="0" smtClean="0"/>
              <a:t>, </a:t>
            </a:r>
            <a:r>
              <a:rPr lang="tr-TR" sz="2400" dirty="0"/>
              <a:t>t</a:t>
            </a:r>
            <a:r>
              <a:rPr lang="en-US" sz="2400" dirty="0" err="1" smtClean="0"/>
              <a:t>ree</a:t>
            </a:r>
            <a:r>
              <a:rPr lang="en-US" sz="2400" dirty="0" smtClean="0"/>
              <a:t> rings</a:t>
            </a:r>
            <a:r>
              <a:rPr lang="tr-TR" sz="2400" dirty="0" smtClean="0"/>
              <a:t> </a:t>
            </a:r>
            <a:r>
              <a:rPr lang="tr-TR" sz="2400" dirty="0" err="1" smtClean="0"/>
              <a:t>and</a:t>
            </a:r>
            <a:r>
              <a:rPr lang="tr-TR" sz="2400" dirty="0" smtClean="0"/>
              <a:t> </a:t>
            </a:r>
            <a:r>
              <a:rPr lang="tr-TR" sz="2400" dirty="0" err="1" smtClean="0"/>
              <a:t>pollen</a:t>
            </a:r>
            <a:r>
              <a:rPr lang="en-US" sz="2400" dirty="0" smtClean="0"/>
              <a:t> </a:t>
            </a:r>
            <a:r>
              <a:rPr lang="en-US" sz="2400" dirty="0"/>
              <a:t>are “</a:t>
            </a:r>
            <a:r>
              <a:rPr lang="en-US" sz="2400" dirty="0" smtClean="0"/>
              <a:t>proxies” </a:t>
            </a:r>
            <a:r>
              <a:rPr lang="en-US" sz="2400" dirty="0"/>
              <a:t>for </a:t>
            </a:r>
            <a:r>
              <a:rPr lang="en-US" sz="2400" dirty="0" smtClean="0"/>
              <a:t>climatic </a:t>
            </a:r>
            <a:r>
              <a:rPr lang="en-US" sz="2400" dirty="0"/>
              <a:t>conditions up to thousands of years ago.</a:t>
            </a:r>
          </a:p>
          <a:p>
            <a:r>
              <a:rPr lang="tr-TR" sz="2400" dirty="0" smtClean="0"/>
              <a:t>But</a:t>
            </a:r>
            <a:r>
              <a:rPr lang="en-US" sz="2400" dirty="0" smtClean="0"/>
              <a:t> </a:t>
            </a:r>
            <a:r>
              <a:rPr lang="en-US" sz="2400" dirty="0" err="1"/>
              <a:t>paleoclimatologists</a:t>
            </a:r>
            <a:r>
              <a:rPr lang="en-US" sz="2400" dirty="0"/>
              <a:t> often use more than one method and proxy to reduce ambiguity in date.</a:t>
            </a:r>
          </a:p>
          <a:p>
            <a:r>
              <a:rPr lang="en-US" sz="2400" dirty="0" err="1"/>
              <a:t>Paleoclimatic</a:t>
            </a:r>
            <a:r>
              <a:rPr lang="en-US" sz="2400" dirty="0"/>
              <a:t> evidence suggests that today's atmospheric carbon dioxide and methane levels are much greater than 800,000 years ago.</a:t>
            </a:r>
          </a:p>
          <a:p>
            <a:r>
              <a:rPr lang="en-US" sz="2400" dirty="0"/>
              <a:t>The atmospheric concentration of carbon dioxide has increased from pre-industrial values ranging from </a:t>
            </a:r>
            <a:r>
              <a:rPr lang="en-US" sz="2400" dirty="0" smtClean="0"/>
              <a:t>180 </a:t>
            </a:r>
            <a:r>
              <a:rPr lang="en-US" sz="2400" dirty="0"/>
              <a:t>to 280 ppm over the last 10,000 years to 390 ppm today</a:t>
            </a:r>
            <a:r>
              <a:rPr lang="en-US" sz="2400" dirty="0" smtClean="0"/>
              <a:t>.</a:t>
            </a:r>
            <a:endParaRPr lang="tr-TR" sz="2400" dirty="0" smtClean="0"/>
          </a:p>
          <a:p>
            <a:r>
              <a:rPr lang="tr-TR" sz="2400" dirty="0" smtClean="0"/>
              <a:t>CH4 </a:t>
            </a:r>
            <a:r>
              <a:rPr lang="en-US" sz="2400" dirty="0" smtClean="0"/>
              <a:t>concentration </a:t>
            </a:r>
            <a:r>
              <a:rPr lang="tr-TR" sz="2400" dirty="0" smtClean="0"/>
              <a:t>in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atmosphere</a:t>
            </a:r>
            <a:r>
              <a:rPr lang="en-US" sz="2400" dirty="0" smtClean="0"/>
              <a:t> </a:t>
            </a:r>
            <a:r>
              <a:rPr lang="en-US" sz="2400" dirty="0"/>
              <a:t>has more than doubled from its pre-industrial values that ranged from ~580 ppb to 730 ppb to a value of ~1800 ppb.</a:t>
            </a:r>
          </a:p>
          <a:p>
            <a:pPr marL="0" indent="0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326522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smtClean="0"/>
              <a:t>REFERENCES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/>
              <a:t>Melinda</a:t>
            </a:r>
            <a:r>
              <a:rPr lang="tr-TR" sz="2400" dirty="0"/>
              <a:t> </a:t>
            </a:r>
            <a:r>
              <a:rPr lang="tr-TR" sz="2400" dirty="0" err="1"/>
              <a:t>Marquis</a:t>
            </a:r>
            <a:r>
              <a:rPr lang="tr-TR" sz="2400" dirty="0"/>
              <a:t> </a:t>
            </a:r>
            <a:r>
              <a:rPr lang="tr-TR" sz="2400" dirty="0" err="1"/>
              <a:t>and</a:t>
            </a:r>
            <a:r>
              <a:rPr lang="tr-TR" sz="2400" dirty="0"/>
              <a:t> </a:t>
            </a:r>
            <a:r>
              <a:rPr lang="tr-TR" sz="2400" dirty="0" err="1"/>
              <a:t>Pieter</a:t>
            </a:r>
            <a:r>
              <a:rPr lang="tr-TR" sz="2400" dirty="0"/>
              <a:t> </a:t>
            </a:r>
            <a:r>
              <a:rPr lang="tr-TR" sz="2400" dirty="0" err="1" smtClean="0"/>
              <a:t>Tans</a:t>
            </a:r>
            <a:r>
              <a:rPr lang="tr-TR" sz="2400" dirty="0" smtClean="0"/>
              <a:t>, A </a:t>
            </a:r>
            <a:r>
              <a:rPr lang="tr-TR" sz="2400" dirty="0" err="1"/>
              <a:t>primer</a:t>
            </a:r>
            <a:r>
              <a:rPr lang="tr-TR" sz="2400" dirty="0"/>
              <a:t> on </a:t>
            </a:r>
            <a:r>
              <a:rPr lang="tr-TR" sz="2400" dirty="0" err="1"/>
              <a:t>climate</a:t>
            </a:r>
            <a:r>
              <a:rPr lang="tr-TR" sz="2400" dirty="0"/>
              <a:t> </a:t>
            </a:r>
            <a:r>
              <a:rPr lang="tr-TR" sz="2400" dirty="0" err="1" smtClean="0"/>
              <a:t>change</a:t>
            </a:r>
            <a:r>
              <a:rPr lang="tr-TR" sz="2400" dirty="0" smtClean="0"/>
              <a:t>, in </a:t>
            </a:r>
            <a:r>
              <a:rPr lang="en-US" sz="2400" dirty="0"/>
              <a:t>Fundamentals of</a:t>
            </a:r>
            <a:r>
              <a:rPr lang="tr-TR" sz="2400" dirty="0"/>
              <a:t> </a:t>
            </a:r>
            <a:r>
              <a:rPr lang="en-US" sz="2400" dirty="0"/>
              <a:t>Materials for </a:t>
            </a:r>
            <a:r>
              <a:rPr lang="en-US" sz="2400" dirty="0" smtClean="0"/>
              <a:t>Energy</a:t>
            </a:r>
            <a:r>
              <a:rPr lang="tr-TR" sz="2400" dirty="0" smtClean="0"/>
              <a:t> </a:t>
            </a:r>
            <a:r>
              <a:rPr lang="en-US" sz="2400" dirty="0" smtClean="0"/>
              <a:t>and </a:t>
            </a:r>
            <a:r>
              <a:rPr lang="en-US" sz="2400" dirty="0"/>
              <a:t>Environmental</a:t>
            </a:r>
            <a:r>
              <a:rPr lang="tr-TR" sz="2400" dirty="0"/>
              <a:t> </a:t>
            </a:r>
            <a:r>
              <a:rPr lang="en-US" sz="2400" dirty="0" smtClean="0"/>
              <a:t>Sustainability</a:t>
            </a:r>
            <a:r>
              <a:rPr lang="tr-TR" sz="2400" dirty="0" smtClean="0"/>
              <a:t>, (</a:t>
            </a:r>
            <a:r>
              <a:rPr lang="tr-TR" sz="2400" dirty="0" err="1" smtClean="0"/>
              <a:t>Eds</a:t>
            </a:r>
            <a:r>
              <a:rPr lang="tr-TR" sz="2400" dirty="0" smtClean="0"/>
              <a:t>. D</a:t>
            </a:r>
            <a:r>
              <a:rPr lang="en-US" sz="2400" dirty="0" smtClean="0"/>
              <a:t>avid </a:t>
            </a:r>
            <a:r>
              <a:rPr lang="tr-TR" sz="2400" dirty="0" smtClean="0"/>
              <a:t>S</a:t>
            </a:r>
            <a:r>
              <a:rPr lang="en-US" sz="2400" dirty="0" smtClean="0"/>
              <a:t>. </a:t>
            </a:r>
            <a:r>
              <a:rPr lang="tr-TR" sz="2400" dirty="0" smtClean="0"/>
              <a:t>G</a:t>
            </a:r>
            <a:r>
              <a:rPr lang="en-US" sz="2400" dirty="0" err="1" smtClean="0"/>
              <a:t>inley</a:t>
            </a:r>
            <a:r>
              <a:rPr lang="tr-TR" sz="2400" dirty="0" smtClean="0"/>
              <a:t>, </a:t>
            </a:r>
            <a:r>
              <a:rPr lang="tr-TR" sz="2400" dirty="0"/>
              <a:t>D</a:t>
            </a:r>
            <a:r>
              <a:rPr lang="en-US" sz="2400" dirty="0" smtClean="0"/>
              <a:t>avid </a:t>
            </a:r>
            <a:r>
              <a:rPr lang="tr-TR" sz="2400" dirty="0" smtClean="0"/>
              <a:t>C</a:t>
            </a:r>
            <a:r>
              <a:rPr lang="en-US" sz="2400" dirty="0" err="1" smtClean="0"/>
              <a:t>ahen</a:t>
            </a:r>
            <a:r>
              <a:rPr lang="tr-TR" sz="2400" dirty="0"/>
              <a:t>), </a:t>
            </a:r>
            <a:r>
              <a:rPr lang="tr-TR" sz="2400" dirty="0" smtClean="0"/>
              <a:t>Cambridge </a:t>
            </a:r>
            <a:r>
              <a:rPr lang="tr-TR" sz="2400" dirty="0" err="1" smtClean="0"/>
              <a:t>University</a:t>
            </a:r>
            <a:r>
              <a:rPr lang="tr-TR" sz="2400" dirty="0" smtClean="0"/>
              <a:t> </a:t>
            </a:r>
            <a:r>
              <a:rPr lang="tr-TR" sz="2400" dirty="0" err="1" smtClean="0"/>
              <a:t>Press</a:t>
            </a:r>
            <a:r>
              <a:rPr lang="tr-TR" sz="2400" dirty="0" smtClean="0"/>
              <a:t>, 2012.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504980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 smtClean="0"/>
              <a:t>the</a:t>
            </a:r>
            <a:r>
              <a:rPr lang="tr-TR" dirty="0"/>
              <a:t> </a:t>
            </a:r>
            <a:r>
              <a:rPr lang="tr-TR" dirty="0" smtClean="0"/>
              <a:t>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400" dirty="0" err="1" smtClean="0"/>
              <a:t>It</a:t>
            </a:r>
            <a:r>
              <a:rPr lang="tr-TR" sz="2400" dirty="0" smtClean="0"/>
              <a:t>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wetter</a:t>
            </a:r>
            <a:r>
              <a:rPr lang="en-US" sz="2400" dirty="0" smtClean="0"/>
              <a:t> </a:t>
            </a:r>
            <a:r>
              <a:rPr lang="en-US" sz="2400" dirty="0"/>
              <a:t>in northern and central Asia, northern Europe, southern South America, and eastern North </a:t>
            </a:r>
            <a:r>
              <a:rPr lang="en-US" sz="2400" dirty="0" smtClean="0"/>
              <a:t>America</a:t>
            </a:r>
            <a:r>
              <a:rPr lang="tr-TR" sz="2400" dirty="0" smtClean="0"/>
              <a:t> since 1900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In</a:t>
            </a:r>
            <a:r>
              <a:rPr lang="tr-TR" sz="2400" dirty="0" smtClean="0"/>
              <a:t> </a:t>
            </a:r>
            <a:r>
              <a:rPr lang="tr-TR" sz="2400" dirty="0" err="1" smtClean="0"/>
              <a:t>addition</a:t>
            </a:r>
            <a:r>
              <a:rPr lang="tr-TR" sz="2400" dirty="0" smtClean="0"/>
              <a:t>, it </a:t>
            </a:r>
            <a:r>
              <a:rPr lang="tr-TR" sz="2400" dirty="0" err="1" smtClean="0"/>
              <a:t>was</a:t>
            </a:r>
            <a:r>
              <a:rPr lang="tr-TR" sz="2400" dirty="0" smtClean="0"/>
              <a:t> </a:t>
            </a:r>
            <a:r>
              <a:rPr lang="tr-TR" sz="2400" dirty="0" err="1" smtClean="0"/>
              <a:t>more</a:t>
            </a:r>
            <a:r>
              <a:rPr lang="tr-TR" sz="2400" dirty="0" smtClean="0"/>
              <a:t> </a:t>
            </a:r>
            <a:r>
              <a:rPr lang="tr-TR" sz="2400" dirty="0" err="1" smtClean="0"/>
              <a:t>dried</a:t>
            </a:r>
            <a:r>
              <a:rPr lang="tr-TR" sz="2400" dirty="0" smtClean="0"/>
              <a:t> in </a:t>
            </a:r>
            <a:r>
              <a:rPr lang="en-US" sz="2400" dirty="0" smtClean="0"/>
              <a:t>Mediterranean</a:t>
            </a:r>
            <a:r>
              <a:rPr lang="en-US" sz="2400" dirty="0"/>
              <a:t>, southern Asia, northwest Mexico, southwestern USA, and southern Africa.</a:t>
            </a:r>
          </a:p>
          <a:p>
            <a:r>
              <a:rPr lang="en-US" sz="2400" dirty="0"/>
              <a:t>Beginning in the 1970s, more severe and longer droughts became more prevalent, especially in tropical </a:t>
            </a:r>
            <a:r>
              <a:rPr lang="en-US" sz="2400" dirty="0" smtClean="0"/>
              <a:t>regions.</a:t>
            </a:r>
            <a:endParaRPr lang="en-US" sz="2400" dirty="0"/>
          </a:p>
          <a:p>
            <a:r>
              <a:rPr lang="en-US" sz="2400" dirty="0"/>
              <a:t>Decreasing precipitation in large areas, combined with warmer temperatures, leads to more evaporation and dryness in the field, causing fogging.</a:t>
            </a:r>
          </a:p>
          <a:p>
            <a:r>
              <a:rPr lang="en-US" sz="2400" dirty="0" smtClean="0"/>
              <a:t>US</a:t>
            </a:r>
            <a:r>
              <a:rPr lang="tr-TR" sz="2400" dirty="0" smtClean="0"/>
              <a:t>A</a:t>
            </a:r>
            <a:r>
              <a:rPr lang="en-US" sz="2400" dirty="0" smtClean="0"/>
              <a:t>, </a:t>
            </a:r>
            <a:r>
              <a:rPr lang="en-US" sz="2400" dirty="0"/>
              <a:t>Australia and Europe have been experiencing drought since the 1970s.</a:t>
            </a:r>
            <a:endParaRPr lang="tr-TR" sz="2400" dirty="0" smtClean="0"/>
          </a:p>
          <a:p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66869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392177" cy="4351338"/>
          </a:xfrm>
        </p:spPr>
        <p:txBody>
          <a:bodyPr>
            <a:noAutofit/>
          </a:bodyPr>
          <a:lstStyle/>
          <a:p>
            <a:pPr algn="just"/>
            <a:r>
              <a:rPr lang="en-US" sz="2400" dirty="0" smtClean="0"/>
              <a:t>Over </a:t>
            </a:r>
            <a:r>
              <a:rPr lang="en-US" sz="2400" dirty="0"/>
              <a:t>the past three decades, Arctic has experienced a decrease in the amount of sea </a:t>
            </a:r>
            <a:r>
              <a:rPr lang="tr-TR" sz="2400" dirty="0" err="1" smtClean="0"/>
              <a:t>ice</a:t>
            </a:r>
            <a:r>
              <a:rPr lang="en-US" sz="2400" dirty="0" smtClean="0"/>
              <a:t>.</a:t>
            </a:r>
            <a:endParaRPr lang="en-US" sz="2400" dirty="0"/>
          </a:p>
          <a:p>
            <a:pPr algn="just"/>
            <a:r>
              <a:rPr lang="tr-TR" sz="2400" dirty="0" err="1" smtClean="0"/>
              <a:t>According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en-US" sz="2400" dirty="0" smtClean="0"/>
              <a:t> </a:t>
            </a:r>
            <a:r>
              <a:rPr lang="en-US" sz="2400" dirty="0"/>
              <a:t>the satellite recording, which began in 1979, the annual Arctic sea </a:t>
            </a:r>
            <a:r>
              <a:rPr lang="tr-TR" sz="2400" dirty="0" err="1" smtClean="0"/>
              <a:t>ice</a:t>
            </a:r>
            <a:r>
              <a:rPr lang="en-US" sz="2400" dirty="0" smtClean="0"/>
              <a:t> </a:t>
            </a:r>
            <a:r>
              <a:rPr lang="en-US" sz="2400" dirty="0"/>
              <a:t>level decreased by 4.1% during the decade throughout 2009.</a:t>
            </a:r>
          </a:p>
          <a:p>
            <a:pPr algn="just"/>
            <a:r>
              <a:rPr lang="en-US" sz="2400" dirty="0"/>
              <a:t>The decline was particularly pronounced in the summer months when the </a:t>
            </a:r>
            <a:r>
              <a:rPr lang="tr-TR" sz="2400" dirty="0" err="1" smtClean="0"/>
              <a:t>ice</a:t>
            </a:r>
            <a:r>
              <a:rPr lang="tr-TR" sz="2400" dirty="0" smtClean="0"/>
              <a:t> </a:t>
            </a:r>
            <a:r>
              <a:rPr lang="tr-TR" sz="2400" dirty="0" err="1" smtClean="0"/>
              <a:t>concent</a:t>
            </a:r>
            <a:r>
              <a:rPr lang="en-US" sz="2400" dirty="0" smtClean="0"/>
              <a:t> </a:t>
            </a:r>
            <a:r>
              <a:rPr lang="en-US" sz="2400" dirty="0"/>
              <a:t>reached a minimum in September each year.</a:t>
            </a:r>
          </a:p>
          <a:p>
            <a:pPr algn="just"/>
            <a:r>
              <a:rPr lang="en-US" sz="2400" dirty="0"/>
              <a:t>The </a:t>
            </a:r>
            <a:r>
              <a:rPr lang="tr-TR" sz="2400" dirty="0" err="1" smtClean="0"/>
              <a:t>amount</a:t>
            </a:r>
            <a:r>
              <a:rPr lang="en-US" sz="2400" dirty="0" smtClean="0"/>
              <a:t> </a:t>
            </a:r>
            <a:r>
              <a:rPr lang="en-US" sz="2400" dirty="0"/>
              <a:t>of sea </a:t>
            </a:r>
            <a:r>
              <a:rPr lang="tr-TR" sz="2400" dirty="0" err="1" smtClean="0"/>
              <a:t>ice</a:t>
            </a:r>
            <a:r>
              <a:rPr lang="en-US" sz="2400" dirty="0" smtClean="0"/>
              <a:t> </a:t>
            </a:r>
            <a:r>
              <a:rPr lang="en-US" sz="2400" dirty="0"/>
              <a:t>in September 2007 was the lowest recorded level until now.</a:t>
            </a:r>
          </a:p>
          <a:p>
            <a:pPr algn="just"/>
            <a:r>
              <a:rPr lang="en-US" sz="2400" dirty="0"/>
              <a:t>Reductions in ice </a:t>
            </a:r>
            <a:r>
              <a:rPr lang="tr-TR" sz="2400" dirty="0" err="1" smtClean="0"/>
              <a:t>amount</a:t>
            </a:r>
            <a:r>
              <a:rPr lang="en-US" sz="2400" dirty="0" smtClean="0"/>
              <a:t> </a:t>
            </a:r>
            <a:r>
              <a:rPr lang="en-US" sz="2400" dirty="0"/>
              <a:t>are important because the Arctic sea </a:t>
            </a:r>
            <a:r>
              <a:rPr lang="tr-TR" sz="2400" dirty="0" err="1" smtClean="0"/>
              <a:t>ice</a:t>
            </a:r>
            <a:r>
              <a:rPr lang="en-US" sz="2400" dirty="0" smtClean="0"/>
              <a:t> </a:t>
            </a:r>
            <a:r>
              <a:rPr lang="en-US" sz="2400" dirty="0"/>
              <a:t>affects the global climate.</a:t>
            </a:r>
            <a:endParaRPr lang="en-US" sz="2400" dirty="0" smtClean="0"/>
          </a:p>
          <a:p>
            <a:pPr marL="0" indent="0" algn="just">
              <a:buNone/>
            </a:pP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2361303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4435" y="1661375"/>
            <a:ext cx="6404111" cy="4471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967491" y="5977872"/>
            <a:ext cx="1047052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Figure </a:t>
            </a:r>
            <a:r>
              <a:rPr lang="tr-TR" dirty="0"/>
              <a:t>1</a:t>
            </a:r>
            <a:r>
              <a:rPr lang="en-US" dirty="0" smtClean="0"/>
              <a:t>. The Northern Hemisphere September sea</a:t>
            </a:r>
            <a:r>
              <a:rPr lang="tr-TR" dirty="0" smtClean="0"/>
              <a:t> </a:t>
            </a:r>
            <a:r>
              <a:rPr lang="en-US" dirty="0" smtClean="0"/>
              <a:t>ice extent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tr-TR" dirty="0" err="1" smtClean="0"/>
              <a:t>Modified</a:t>
            </a:r>
            <a:r>
              <a:rPr lang="tr-TR" dirty="0" smtClean="0"/>
              <a:t> </a:t>
            </a:r>
            <a:r>
              <a:rPr lang="tr-TR" dirty="0" err="1" smtClean="0"/>
              <a:t>from</a:t>
            </a:r>
            <a:r>
              <a:rPr lang="tr-TR" dirty="0" smtClean="0"/>
              <a:t> «</a:t>
            </a:r>
            <a:r>
              <a:rPr lang="tr-TR" dirty="0" err="1" smtClean="0"/>
              <a:t>Melinda</a:t>
            </a:r>
            <a:r>
              <a:rPr lang="tr-TR" dirty="0" smtClean="0"/>
              <a:t> </a:t>
            </a:r>
            <a:r>
              <a:rPr lang="tr-TR" dirty="0" err="1"/>
              <a:t>Marquis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Pieter</a:t>
            </a:r>
            <a:r>
              <a:rPr lang="tr-TR" dirty="0"/>
              <a:t> </a:t>
            </a:r>
            <a:r>
              <a:rPr lang="tr-TR" dirty="0" err="1"/>
              <a:t>Tans</a:t>
            </a:r>
            <a:r>
              <a:rPr lang="tr-TR" dirty="0"/>
              <a:t>, A </a:t>
            </a:r>
            <a:r>
              <a:rPr lang="tr-TR" dirty="0" err="1"/>
              <a:t>primer</a:t>
            </a:r>
            <a:r>
              <a:rPr lang="tr-TR" dirty="0"/>
              <a:t> on </a:t>
            </a:r>
            <a:r>
              <a:rPr lang="tr-TR" dirty="0" err="1"/>
              <a:t>climate</a:t>
            </a:r>
            <a:r>
              <a:rPr lang="tr-TR" dirty="0"/>
              <a:t> </a:t>
            </a:r>
            <a:r>
              <a:rPr lang="tr-TR" dirty="0" err="1"/>
              <a:t>change</a:t>
            </a:r>
            <a:r>
              <a:rPr lang="tr-TR" dirty="0"/>
              <a:t>, in Fundamentals of </a:t>
            </a:r>
            <a:r>
              <a:rPr lang="tr-TR" dirty="0" err="1"/>
              <a:t>Materials</a:t>
            </a:r>
            <a:r>
              <a:rPr lang="tr-TR" dirty="0"/>
              <a:t> </a:t>
            </a:r>
            <a:r>
              <a:rPr lang="tr-TR" dirty="0" err="1"/>
              <a:t>for</a:t>
            </a:r>
            <a:r>
              <a:rPr lang="tr-TR" dirty="0"/>
              <a:t> </a:t>
            </a:r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Environmental</a:t>
            </a:r>
            <a:r>
              <a:rPr lang="tr-TR" dirty="0"/>
              <a:t> </a:t>
            </a:r>
            <a:r>
              <a:rPr lang="tr-TR" dirty="0" err="1"/>
              <a:t>Sustainability</a:t>
            </a:r>
            <a:r>
              <a:rPr lang="tr-TR" dirty="0"/>
              <a:t>, (</a:t>
            </a:r>
            <a:r>
              <a:rPr lang="tr-TR" dirty="0" err="1"/>
              <a:t>Eds</a:t>
            </a:r>
            <a:r>
              <a:rPr lang="tr-TR" dirty="0"/>
              <a:t>. David S. </a:t>
            </a:r>
            <a:r>
              <a:rPr lang="tr-TR" dirty="0" err="1"/>
              <a:t>Ginley</a:t>
            </a:r>
            <a:r>
              <a:rPr lang="tr-TR" dirty="0"/>
              <a:t>, David </a:t>
            </a:r>
            <a:r>
              <a:rPr lang="tr-TR" dirty="0" err="1"/>
              <a:t>Cahen</a:t>
            </a:r>
            <a:r>
              <a:rPr lang="tr-TR" dirty="0"/>
              <a:t>), Cambridge </a:t>
            </a:r>
            <a:r>
              <a:rPr lang="tr-TR" dirty="0" err="1"/>
              <a:t>University</a:t>
            </a:r>
            <a:r>
              <a:rPr lang="tr-TR" dirty="0"/>
              <a:t> </a:t>
            </a:r>
            <a:r>
              <a:rPr lang="tr-TR" dirty="0" err="1"/>
              <a:t>Press</a:t>
            </a:r>
            <a:r>
              <a:rPr lang="tr-TR" dirty="0"/>
              <a:t>, 2012</a:t>
            </a:r>
            <a:r>
              <a:rPr lang="tr-TR" dirty="0" smtClean="0"/>
              <a:t>.»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08442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98362"/>
            <a:ext cx="10515600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At </a:t>
            </a:r>
            <a:r>
              <a:rPr lang="en-US" sz="2400" dirty="0"/>
              <a:t>the Arctic, the sea </a:t>
            </a:r>
            <a:r>
              <a:rPr lang="tr-TR" sz="2400" dirty="0" err="1" smtClean="0"/>
              <a:t>ice</a:t>
            </a:r>
            <a:r>
              <a:rPr lang="en-US" sz="2400" dirty="0" smtClean="0"/>
              <a:t> </a:t>
            </a:r>
            <a:r>
              <a:rPr lang="en-US" sz="2400" dirty="0"/>
              <a:t>starts to melt in March and stops melting in September.</a:t>
            </a:r>
          </a:p>
          <a:p>
            <a:r>
              <a:rPr lang="en-US" sz="2400" dirty="0"/>
              <a:t>The decline in the Arctic sea ice is not only a consequence of the warming of the climate, it also serves as a positive feedback (a cause of more warming).</a:t>
            </a:r>
          </a:p>
          <a:p>
            <a:r>
              <a:rPr lang="en-US" sz="2400" dirty="0"/>
              <a:t>The </a:t>
            </a:r>
            <a:r>
              <a:rPr lang="tr-TR" sz="2400" dirty="0" err="1" smtClean="0"/>
              <a:t>Artic</a:t>
            </a:r>
            <a:r>
              <a:rPr lang="tr-TR" sz="2400" dirty="0" smtClean="0"/>
              <a:t> </a:t>
            </a:r>
            <a:r>
              <a:rPr lang="en-US" sz="2400" dirty="0" smtClean="0"/>
              <a:t>ice </a:t>
            </a:r>
            <a:r>
              <a:rPr lang="en-US" sz="2400" dirty="0"/>
              <a:t>reflects </a:t>
            </a:r>
            <a:r>
              <a:rPr lang="en-US" sz="2400" dirty="0" smtClean="0"/>
              <a:t>most </a:t>
            </a:r>
            <a:r>
              <a:rPr lang="en-US" sz="2400" dirty="0"/>
              <a:t>of the solar radiation.</a:t>
            </a:r>
          </a:p>
          <a:p>
            <a:r>
              <a:rPr lang="en-US" sz="2400" dirty="0" smtClean="0"/>
              <a:t>The </a:t>
            </a:r>
            <a:r>
              <a:rPr lang="tr-TR" sz="2400" dirty="0" err="1" smtClean="0"/>
              <a:t>ocean</a:t>
            </a:r>
            <a:r>
              <a:rPr lang="tr-TR" sz="2400" dirty="0" smtClean="0"/>
              <a:t> </a:t>
            </a:r>
            <a:r>
              <a:rPr lang="en-US" sz="2400" dirty="0" smtClean="0"/>
              <a:t>water </a:t>
            </a:r>
            <a:r>
              <a:rPr lang="en-US" sz="2400" dirty="0"/>
              <a:t>absorbs most of the solar radiation, so more solar radiation </a:t>
            </a:r>
            <a:r>
              <a:rPr lang="tr-TR" sz="2400" dirty="0" smtClean="0"/>
              <a:t>is </a:t>
            </a:r>
            <a:r>
              <a:rPr lang="en-US" sz="2400" dirty="0" smtClean="0"/>
              <a:t>absorb</a:t>
            </a:r>
            <a:r>
              <a:rPr lang="tr-TR" sz="2400" dirty="0" err="1" smtClean="0"/>
              <a:t>ed</a:t>
            </a:r>
            <a:r>
              <a:rPr lang="en-US" sz="2400" dirty="0" smtClean="0"/>
              <a:t> </a:t>
            </a:r>
            <a:r>
              <a:rPr lang="tr-TR" sz="2400" dirty="0" err="1" smtClean="0"/>
              <a:t>by</a:t>
            </a:r>
            <a:r>
              <a:rPr lang="tr-TR" sz="2400" dirty="0" smtClean="0"/>
              <a:t> </a:t>
            </a:r>
            <a:r>
              <a:rPr lang="en-US" sz="2400" dirty="0" smtClean="0"/>
              <a:t>the </a:t>
            </a:r>
            <a:r>
              <a:rPr lang="en-US" sz="2400" dirty="0"/>
              <a:t>ice until it melts and leads to ice </a:t>
            </a:r>
            <a:r>
              <a:rPr lang="tr-TR" sz="2400" dirty="0" err="1" smtClean="0"/>
              <a:t>melt</a:t>
            </a:r>
            <a:r>
              <a:rPr lang="en-US" sz="2400" dirty="0" smtClean="0"/>
              <a:t> </a:t>
            </a:r>
            <a:r>
              <a:rPr lang="en-US" sz="2400" dirty="0"/>
              <a:t>and so on.</a:t>
            </a:r>
          </a:p>
          <a:p>
            <a:r>
              <a:rPr lang="en-US" sz="2400" dirty="0"/>
              <a:t>In contrast to the Arctic Region,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sea</a:t>
            </a:r>
            <a:r>
              <a:rPr lang="tr-TR" sz="2400" dirty="0" smtClean="0"/>
              <a:t> </a:t>
            </a:r>
            <a:r>
              <a:rPr lang="tr-TR" sz="2400" dirty="0" err="1" smtClean="0"/>
              <a:t>ice</a:t>
            </a:r>
            <a:r>
              <a:rPr lang="tr-TR" sz="2400" dirty="0" smtClean="0"/>
              <a:t> at </a:t>
            </a:r>
            <a:r>
              <a:rPr lang="tr-TR" sz="2400" dirty="0" err="1" smtClean="0"/>
              <a:t>around</a:t>
            </a:r>
            <a:r>
              <a:rPr lang="tr-TR" sz="2400" dirty="0" smtClean="0"/>
              <a:t> </a:t>
            </a:r>
            <a:r>
              <a:rPr lang="tr-TR" sz="2400" dirty="0" err="1" smtClean="0"/>
              <a:t>Antarctica</a:t>
            </a:r>
            <a:r>
              <a:rPr lang="en-US" sz="2400" dirty="0" smtClean="0"/>
              <a:t> ha</a:t>
            </a:r>
            <a:r>
              <a:rPr lang="tr-TR" sz="2400" dirty="0"/>
              <a:t>s</a:t>
            </a:r>
            <a:r>
              <a:rPr lang="en-US" sz="2400" dirty="0" smtClean="0"/>
              <a:t> </a:t>
            </a:r>
            <a:r>
              <a:rPr lang="en-US" sz="2400" dirty="0"/>
              <a:t>shown a large increase (about 1.1% over ten years) </a:t>
            </a:r>
            <a:r>
              <a:rPr lang="en-US" sz="2400" dirty="0" smtClean="0"/>
              <a:t>in </a:t>
            </a:r>
            <a:r>
              <a:rPr lang="en-US" sz="2400" dirty="0"/>
              <a:t>the last 30 years.</a:t>
            </a:r>
          </a:p>
          <a:p>
            <a:r>
              <a:rPr lang="en-US" sz="2400" dirty="0"/>
              <a:t>This increase is not inconsistent with the </a:t>
            </a:r>
            <a:r>
              <a:rPr lang="tr-TR" sz="2400" dirty="0" err="1" smtClean="0"/>
              <a:t>climate</a:t>
            </a:r>
            <a:r>
              <a:rPr lang="tr-TR" sz="2400" dirty="0" smtClean="0"/>
              <a:t> </a:t>
            </a:r>
            <a:r>
              <a:rPr lang="en-US" sz="2400" dirty="0" smtClean="0"/>
              <a:t>warming 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ice</a:t>
            </a:r>
            <a:r>
              <a:rPr lang="tr-TR" sz="2400" dirty="0" smtClean="0"/>
              <a:t> </a:t>
            </a:r>
            <a:r>
              <a:rPr lang="tr-TR" sz="2400" dirty="0" err="1" smtClean="0"/>
              <a:t>content</a:t>
            </a:r>
            <a:r>
              <a:rPr lang="tr-TR" sz="2400" dirty="0" smtClean="0"/>
              <a:t> of </a:t>
            </a:r>
            <a:r>
              <a:rPr lang="en-US" sz="2400" dirty="0" smtClean="0"/>
              <a:t>Antarctic </a:t>
            </a:r>
            <a:r>
              <a:rPr lang="tr-TR" sz="2400" dirty="0" err="1" smtClean="0"/>
              <a:t>region</a:t>
            </a:r>
            <a:r>
              <a:rPr lang="en-US" sz="2400" dirty="0" smtClean="0"/>
              <a:t> </a:t>
            </a:r>
            <a:r>
              <a:rPr lang="en-US" sz="2400" dirty="0"/>
              <a:t>is dominated by winds and ocean circulations.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878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The world's oceans become more acidic (atmospheric carbon dioxide dissolved in ocean water is a direct and inevitable consequence).</a:t>
            </a:r>
          </a:p>
          <a:p>
            <a:r>
              <a:rPr lang="en-US" sz="2400" dirty="0"/>
              <a:t>The amount of dissolved inorganic carbon in the global oceans has increased by 118 billion metric tons of carbon from pre-industrial times to 1994, and continues to increase; The source is atmospheric carbon dioxide.</a:t>
            </a:r>
          </a:p>
          <a:p>
            <a:r>
              <a:rPr lang="en-US" sz="2400" dirty="0"/>
              <a:t>The increase in inorganic carbon </a:t>
            </a:r>
            <a:r>
              <a:rPr lang="tr-TR" sz="2400" dirty="0" err="1" smtClean="0"/>
              <a:t>resuted</a:t>
            </a:r>
            <a:r>
              <a:rPr lang="tr-TR" sz="2400" dirty="0" smtClean="0"/>
              <a:t> in</a:t>
            </a:r>
            <a:r>
              <a:rPr lang="en-US" sz="2400" dirty="0" smtClean="0"/>
              <a:t> </a:t>
            </a:r>
            <a:r>
              <a:rPr lang="en-US" sz="2400" dirty="0"/>
              <a:t>a decrease in pH of ~ 0.1 units (lower pH is more acidic) near the ocean surface.</a:t>
            </a:r>
          </a:p>
          <a:p>
            <a:r>
              <a:rPr lang="en-US" sz="2400" dirty="0"/>
              <a:t>Acidification of the oceans threatens the marine food chain, </a:t>
            </a:r>
            <a:r>
              <a:rPr lang="tr-TR" sz="2400" dirty="0" smtClean="0"/>
              <a:t>since</a:t>
            </a:r>
            <a:r>
              <a:rPr lang="en-US" sz="2400" dirty="0" smtClean="0"/>
              <a:t> </a:t>
            </a:r>
            <a:r>
              <a:rPr lang="en-US" sz="2400" dirty="0"/>
              <a:t>corals and some plankton species are expected to have difficulty maintaining calcium carbonate skeletons in low pH ocean water.</a:t>
            </a:r>
          </a:p>
          <a:p>
            <a:r>
              <a:rPr lang="en-US" sz="2400" dirty="0"/>
              <a:t>The global average sea level is rising, but there is a significant decadence variation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420748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077" y="1394603"/>
            <a:ext cx="6920315" cy="489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Metin kutusu 4"/>
          <p:cNvSpPr txBox="1"/>
          <p:nvPr/>
        </p:nvSpPr>
        <p:spPr>
          <a:xfrm>
            <a:off x="3337202" y="6288865"/>
            <a:ext cx="53271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Figure </a:t>
            </a:r>
            <a:r>
              <a:rPr lang="tr-TR" dirty="0"/>
              <a:t>2</a:t>
            </a:r>
            <a:r>
              <a:rPr lang="en-US" dirty="0" smtClean="0"/>
              <a:t>. </a:t>
            </a:r>
            <a:r>
              <a:rPr lang="en-US" dirty="0" smtClean="0"/>
              <a:t>Annual averages of the global </a:t>
            </a:r>
            <a:r>
              <a:rPr lang="en-US" dirty="0" smtClean="0"/>
              <a:t>sea</a:t>
            </a:r>
            <a:r>
              <a:rPr lang="tr-TR" dirty="0" smtClean="0"/>
              <a:t> </a:t>
            </a:r>
            <a:r>
              <a:rPr lang="en-US" dirty="0" smtClean="0"/>
              <a:t>level </a:t>
            </a:r>
            <a:r>
              <a:rPr lang="tr-TR" dirty="0" smtClean="0"/>
              <a:t>in mm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4316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199" y="1825625"/>
            <a:ext cx="10211873" cy="4351338"/>
          </a:xfrm>
        </p:spPr>
        <p:txBody>
          <a:bodyPr>
            <a:noAutofit/>
          </a:bodyPr>
          <a:lstStyle/>
          <a:p>
            <a:r>
              <a:rPr lang="en-US" sz="2400" dirty="0" smtClean="0"/>
              <a:t>Most of the sea-level rise </a:t>
            </a:r>
            <a:r>
              <a:rPr lang="tr-TR" sz="2400" dirty="0" err="1" smtClean="0"/>
              <a:t>observed</a:t>
            </a:r>
            <a:r>
              <a:rPr lang="tr-TR" sz="2400" dirty="0" smtClean="0"/>
              <a:t> </a:t>
            </a:r>
            <a:r>
              <a:rPr lang="en-US" sz="2400" dirty="0" smtClean="0"/>
              <a:t>is</a:t>
            </a:r>
            <a:r>
              <a:rPr lang="tr-TR" sz="2400" dirty="0" smtClean="0"/>
              <a:t> </a:t>
            </a:r>
            <a:r>
              <a:rPr lang="tr-TR" sz="2400" dirty="0" err="1" smtClean="0"/>
              <a:t>referred</a:t>
            </a:r>
            <a:r>
              <a:rPr lang="en-US" sz="2400" dirty="0" smtClean="0"/>
              <a:t> to</a:t>
            </a:r>
            <a:r>
              <a:rPr lang="tr-TR" sz="2400" dirty="0" smtClean="0"/>
              <a:t> </a:t>
            </a:r>
            <a:r>
              <a:rPr lang="en-US" sz="2400" dirty="0" smtClean="0"/>
              <a:t>thermal </a:t>
            </a:r>
            <a:r>
              <a:rPr lang="en-US" sz="2400" dirty="0" smtClean="0"/>
              <a:t>expansion and to glaciers </a:t>
            </a:r>
            <a:r>
              <a:rPr lang="en-US" sz="2400" dirty="0" smtClean="0"/>
              <a:t>melting</a:t>
            </a:r>
            <a:r>
              <a:rPr lang="tr-TR" sz="2400" dirty="0" smtClean="0"/>
              <a:t> of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ice</a:t>
            </a:r>
            <a:r>
              <a:rPr lang="en-US" sz="2400" dirty="0" smtClean="0"/>
              <a:t>.</a:t>
            </a:r>
            <a:endParaRPr lang="en-US" sz="2400" dirty="0" smtClean="0"/>
          </a:p>
          <a:p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en-US" sz="2400" dirty="0" smtClean="0"/>
              <a:t>global </a:t>
            </a:r>
            <a:r>
              <a:rPr lang="en-US" sz="2400" dirty="0" smtClean="0"/>
              <a:t>average sea level </a:t>
            </a:r>
            <a:r>
              <a:rPr lang="tr-TR" sz="2400" dirty="0" smtClean="0"/>
              <a:t>has </a:t>
            </a:r>
            <a:r>
              <a:rPr lang="tr-TR" sz="2400" dirty="0" err="1" smtClean="0"/>
              <a:t>risen</a:t>
            </a:r>
            <a:r>
              <a:rPr lang="en-US" sz="2400" dirty="0" smtClean="0"/>
              <a:t> </a:t>
            </a:r>
            <a:r>
              <a:rPr lang="en-US" sz="2400" dirty="0" smtClean="0"/>
              <a:t>at an</a:t>
            </a:r>
            <a:r>
              <a:rPr lang="tr-TR" sz="2400" dirty="0" smtClean="0"/>
              <a:t> </a:t>
            </a:r>
            <a:r>
              <a:rPr lang="en-US" sz="2400" dirty="0" smtClean="0"/>
              <a:t>average rate of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tr-TR" sz="2400" dirty="0"/>
              <a:t>2</a:t>
            </a:r>
            <a:r>
              <a:rPr lang="en-US" sz="2400" dirty="0" smtClean="0"/>
              <a:t> mm</a:t>
            </a:r>
            <a:r>
              <a:rPr lang="tr-TR" sz="2400" dirty="0" smtClean="0"/>
              <a:t> </a:t>
            </a:r>
            <a:r>
              <a:rPr lang="tr-TR" sz="2400" dirty="0" err="1" smtClean="0"/>
              <a:t>per</a:t>
            </a:r>
            <a:r>
              <a:rPr lang="tr-TR" sz="2400" dirty="0" smtClean="0"/>
              <a:t> </a:t>
            </a:r>
            <a:r>
              <a:rPr lang="en-US" sz="2400" dirty="0" smtClean="0"/>
              <a:t>y</a:t>
            </a:r>
            <a:r>
              <a:rPr lang="tr-TR" sz="2400" dirty="0" err="1" smtClean="0"/>
              <a:t>ea</a:t>
            </a:r>
            <a:r>
              <a:rPr lang="en-US" sz="2400" dirty="0" smtClean="0"/>
              <a:t>r</a:t>
            </a:r>
            <a:r>
              <a:rPr lang="tr-TR" sz="2400" dirty="0" smtClean="0"/>
              <a:t> since 1960</a:t>
            </a:r>
            <a:r>
              <a:rPr lang="en-US" sz="2400" dirty="0" smtClean="0"/>
              <a:t>, </a:t>
            </a:r>
            <a:r>
              <a:rPr lang="en-US" sz="2400" dirty="0" smtClean="0"/>
              <a:t>with a ratio of thermal expansion</a:t>
            </a:r>
            <a:r>
              <a:rPr lang="tr-TR" sz="2400" dirty="0" smtClean="0"/>
              <a:t> </a:t>
            </a:r>
            <a:r>
              <a:rPr lang="en-US" sz="2400" dirty="0" smtClean="0"/>
              <a:t>to glacial melting of roughly one to one. </a:t>
            </a:r>
            <a:endParaRPr lang="tr-TR" sz="2400" dirty="0" smtClean="0"/>
          </a:p>
          <a:p>
            <a:r>
              <a:rPr lang="tr-TR" sz="2400" dirty="0"/>
              <a:t>T</a:t>
            </a:r>
            <a:r>
              <a:rPr lang="en-US" sz="2400" dirty="0" smtClean="0"/>
              <a:t>he </a:t>
            </a:r>
            <a:r>
              <a:rPr lang="en-US" sz="2400" dirty="0" smtClean="0"/>
              <a:t>rate </a:t>
            </a:r>
            <a:r>
              <a:rPr lang="tr-TR" sz="2400" dirty="0" smtClean="0"/>
              <a:t>of </a:t>
            </a:r>
            <a:r>
              <a:rPr lang="tr-TR" sz="2400" dirty="0" err="1" smtClean="0"/>
              <a:t>see</a:t>
            </a:r>
            <a:r>
              <a:rPr lang="tr-TR" sz="2400" dirty="0" smtClean="0"/>
              <a:t> </a:t>
            </a:r>
            <a:r>
              <a:rPr lang="tr-TR" sz="2400" dirty="0" err="1" smtClean="0"/>
              <a:t>level</a:t>
            </a:r>
            <a:r>
              <a:rPr lang="tr-TR" sz="2400" dirty="0" smtClean="0"/>
              <a:t> </a:t>
            </a:r>
            <a:r>
              <a:rPr lang="tr-TR" sz="2400" dirty="0" err="1" smtClean="0"/>
              <a:t>rise</a:t>
            </a:r>
            <a:r>
              <a:rPr lang="tr-TR" sz="2400" dirty="0" smtClean="0"/>
              <a:t> </a:t>
            </a:r>
            <a:r>
              <a:rPr lang="en-US" sz="2400" dirty="0" smtClean="0"/>
              <a:t>increased </a:t>
            </a:r>
            <a:r>
              <a:rPr lang="en-US" sz="2400" dirty="0" smtClean="0"/>
              <a:t>to </a:t>
            </a:r>
            <a:r>
              <a:rPr lang="tr-TR" sz="2400" dirty="0" err="1" smtClean="0"/>
              <a:t>almost</a:t>
            </a:r>
            <a:r>
              <a:rPr lang="tr-TR" sz="2400" dirty="0" smtClean="0"/>
              <a:t> </a:t>
            </a:r>
            <a:r>
              <a:rPr lang="en-US" sz="2400" dirty="0" smtClean="0"/>
              <a:t>3 mm</a:t>
            </a:r>
            <a:r>
              <a:rPr lang="tr-TR" sz="2400" dirty="0" smtClean="0"/>
              <a:t> </a:t>
            </a:r>
            <a:r>
              <a:rPr lang="tr-TR" sz="2400" dirty="0" err="1" smtClean="0"/>
              <a:t>per</a:t>
            </a:r>
            <a:r>
              <a:rPr lang="tr-TR" sz="2400" dirty="0" smtClean="0"/>
              <a:t> </a:t>
            </a:r>
            <a:r>
              <a:rPr lang="tr-TR" sz="2400" dirty="0" err="1" smtClean="0"/>
              <a:t>year</a:t>
            </a:r>
            <a:r>
              <a:rPr lang="tr-TR" sz="2400" dirty="0" smtClean="0"/>
              <a:t> since 1990</a:t>
            </a:r>
            <a:r>
              <a:rPr lang="en-US" sz="2400" dirty="0" smtClean="0"/>
              <a:t>, </a:t>
            </a:r>
            <a:r>
              <a:rPr lang="en-US" sz="2400" dirty="0" smtClean="0"/>
              <a:t>with a ratio of</a:t>
            </a:r>
            <a:r>
              <a:rPr lang="tr-TR" sz="2400" dirty="0" smtClean="0"/>
              <a:t> </a:t>
            </a:r>
            <a:r>
              <a:rPr lang="en-US" sz="2400" dirty="0" smtClean="0"/>
              <a:t>thermal expansion to glacial melting of roughly two to</a:t>
            </a:r>
            <a:r>
              <a:rPr lang="tr-TR" sz="2400" dirty="0" smtClean="0"/>
              <a:t> </a:t>
            </a:r>
            <a:r>
              <a:rPr lang="en-US" sz="2400" dirty="0" smtClean="0"/>
              <a:t>one.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66567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dirty="0" err="1"/>
              <a:t>Energy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the</a:t>
            </a:r>
            <a:r>
              <a:rPr lang="tr-TR" dirty="0"/>
              <a:t> Environment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400" dirty="0" err="1"/>
              <a:t>Palaeoclimate</a:t>
            </a:r>
            <a:r>
              <a:rPr lang="en-US" sz="2400" dirty="0"/>
              <a:t> </a:t>
            </a:r>
            <a:r>
              <a:rPr lang="en-US" sz="2400" dirty="0" err="1" smtClean="0"/>
              <a:t>restruct</a:t>
            </a:r>
            <a:r>
              <a:rPr lang="tr-TR" sz="2400" dirty="0" err="1" smtClean="0"/>
              <a:t>ructions</a:t>
            </a:r>
            <a:r>
              <a:rPr lang="en-US" sz="2400" dirty="0" smtClean="0"/>
              <a:t> use </a:t>
            </a:r>
            <a:r>
              <a:rPr lang="en-US" sz="2400" dirty="0"/>
              <a:t>climatically sensitive indicators to bring about global climate changes that took place years ago, and even millions of years ago.</a:t>
            </a:r>
          </a:p>
          <a:p>
            <a:r>
              <a:rPr lang="en-US" sz="2400" dirty="0"/>
              <a:t>Some methods involve direct measurements of past conditions such as the air bubble composition trapped in </a:t>
            </a:r>
            <a:r>
              <a:rPr lang="tr-TR" sz="2400" dirty="0" err="1" smtClean="0"/>
              <a:t>ice</a:t>
            </a:r>
            <a:r>
              <a:rPr lang="tr-TR" sz="2400" dirty="0" smtClean="0"/>
              <a:t> </a:t>
            </a:r>
            <a:r>
              <a:rPr lang="tr-TR" sz="2400" dirty="0" err="1" smtClean="0"/>
              <a:t>structures</a:t>
            </a:r>
            <a:r>
              <a:rPr lang="en-US" sz="2400" dirty="0" smtClean="0"/>
              <a:t>.</a:t>
            </a:r>
            <a:endParaRPr lang="en-US" sz="2400" dirty="0"/>
          </a:p>
          <a:p>
            <a:r>
              <a:rPr lang="tr-TR" sz="2400" dirty="0" err="1" smtClean="0"/>
              <a:t>Proxies</a:t>
            </a:r>
            <a:r>
              <a:rPr lang="tr-TR" sz="2400" dirty="0" smtClean="0"/>
              <a:t> </a:t>
            </a:r>
            <a:r>
              <a:rPr lang="tr-TR" sz="2400" dirty="0" err="1" smtClean="0"/>
              <a:t>are</a:t>
            </a:r>
            <a:r>
              <a:rPr lang="tr-TR" sz="2400" dirty="0" smtClean="0"/>
              <a:t> </a:t>
            </a:r>
            <a:r>
              <a:rPr lang="tr-TR" sz="2400" dirty="0" err="1" smtClean="0"/>
              <a:t>the</a:t>
            </a:r>
            <a:r>
              <a:rPr lang="tr-TR" sz="2400" dirty="0" smtClean="0"/>
              <a:t> </a:t>
            </a:r>
            <a:r>
              <a:rPr lang="tr-TR" sz="2400" dirty="0" err="1" smtClean="0"/>
              <a:t>alternative</a:t>
            </a:r>
            <a:r>
              <a:rPr lang="tr-TR" sz="2400" dirty="0" smtClean="0"/>
              <a:t> </a:t>
            </a:r>
            <a:r>
              <a:rPr lang="tr-TR" sz="2400" dirty="0" err="1" smtClean="0"/>
              <a:t>method</a:t>
            </a:r>
            <a:r>
              <a:rPr lang="tr-TR" sz="2400" dirty="0" smtClean="0"/>
              <a:t> </a:t>
            </a:r>
            <a:r>
              <a:rPr lang="tr-TR" sz="2400" dirty="0" err="1" smtClean="0"/>
              <a:t>to</a:t>
            </a:r>
            <a:r>
              <a:rPr lang="tr-TR" sz="2400" dirty="0" smtClean="0"/>
              <a:t> </a:t>
            </a:r>
            <a:r>
              <a:rPr lang="tr-TR" sz="2400" dirty="0" err="1" smtClean="0"/>
              <a:t>use</a:t>
            </a:r>
            <a:r>
              <a:rPr lang="tr-TR" sz="2400" dirty="0" smtClean="0"/>
              <a:t>.</a:t>
            </a:r>
            <a:endParaRPr lang="en-US" sz="2400" dirty="0"/>
          </a:p>
          <a:p>
            <a:r>
              <a:rPr lang="en-US" sz="2400" dirty="0"/>
              <a:t>These methods make use of changes in chemical, biological, or physical parameters that reflect changes in the environment (</a:t>
            </a:r>
            <a:r>
              <a:rPr lang="en-US" sz="2400" dirty="0" err="1"/>
              <a:t>eg</a:t>
            </a:r>
            <a:r>
              <a:rPr lang="en-US" sz="2400" dirty="0"/>
              <a:t>, temperature, precipitation) that exist or are otherwise present.</a:t>
            </a:r>
          </a:p>
          <a:p>
            <a:r>
              <a:rPr lang="en-US" sz="2400" dirty="0"/>
              <a:t>Many </a:t>
            </a:r>
            <a:r>
              <a:rPr lang="en-US" sz="2400" dirty="0" smtClean="0"/>
              <a:t>organisms</a:t>
            </a:r>
            <a:r>
              <a:rPr lang="tr-TR" sz="2400" dirty="0" smtClean="0"/>
              <a:t> </a:t>
            </a:r>
            <a:r>
              <a:rPr lang="tr-TR" sz="2400" dirty="0" err="1" smtClean="0"/>
              <a:t>like</a:t>
            </a:r>
            <a:r>
              <a:rPr lang="tr-TR" sz="2400" dirty="0" smtClean="0"/>
              <a:t> </a:t>
            </a:r>
            <a:r>
              <a:rPr lang="en-US" sz="2400" dirty="0" smtClean="0"/>
              <a:t>trees</a:t>
            </a:r>
            <a:r>
              <a:rPr lang="en-US" sz="2400" dirty="0"/>
              <a:t>, corals and insects, change their growth or habits, such as climate changes.</a:t>
            </a:r>
          </a:p>
          <a:p>
            <a:r>
              <a:rPr lang="en-US" sz="2400" dirty="0"/>
              <a:t>These changes in growth </a:t>
            </a:r>
            <a:r>
              <a:rPr lang="en-US" sz="2400" dirty="0" smtClean="0"/>
              <a:t>are </a:t>
            </a:r>
            <a:r>
              <a:rPr lang="en-US" sz="2400" dirty="0"/>
              <a:t>usually recorded at the later growth of live and dead specimens</a:t>
            </a:r>
            <a:r>
              <a:rPr lang="en-US" sz="2400" dirty="0" smtClean="0"/>
              <a:t>.</a:t>
            </a:r>
            <a:endParaRPr lang="tr-TR" sz="2400" dirty="0" smtClean="0"/>
          </a:p>
        </p:txBody>
      </p:sp>
    </p:spTree>
    <p:extLst>
      <p:ext uri="{BB962C8B-B14F-4D97-AF65-F5344CB8AC3E}">
        <p14:creationId xmlns:p14="http://schemas.microsoft.com/office/powerpoint/2010/main" val="7199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960</Words>
  <Application>Microsoft Office PowerPoint</Application>
  <PresentationFormat>Özel</PresentationFormat>
  <Paragraphs>52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Office Teması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Energy and the Environment</vt:lpstr>
      <vt:lpstr>Paleoclimate</vt:lpstr>
      <vt:lpstr>REFERENCES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and the environment: the global landscape</dc:title>
  <dc:creator>pc205</dc:creator>
  <cp:lastModifiedBy>ew1</cp:lastModifiedBy>
  <cp:revision>93</cp:revision>
  <dcterms:created xsi:type="dcterms:W3CDTF">2018-01-03T07:12:09Z</dcterms:created>
  <dcterms:modified xsi:type="dcterms:W3CDTF">2018-02-02T14:48:24Z</dcterms:modified>
</cp:coreProperties>
</file>